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5"/>
  </p:sldMasterIdLst>
  <p:notesMasterIdLst>
    <p:notesMasterId r:id="rId8"/>
  </p:notesMasterIdLst>
  <p:sldIdLst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08" autoAdjust="0"/>
    <p:restoredTop sz="86300" autoAdjust="0"/>
  </p:normalViewPr>
  <p:slideViewPr>
    <p:cSldViewPr snapToGrid="0" snapToObjects="1">
      <p:cViewPr varScale="1">
        <p:scale>
          <a:sx n="56" d="100"/>
          <a:sy n="56" d="100"/>
        </p:scale>
        <p:origin x="8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hsanul Karim Chowdhury" userId="e53fa50f-110a-4c32-90ff-9ae8d211b9a8" providerId="ADAL" clId="{349E7ABA-B411-4311-9CE6-9999A81C1FA2}"/>
    <pc:docChg chg="modSld">
      <pc:chgData name="Ehsanul Karim Chowdhury" userId="e53fa50f-110a-4c32-90ff-9ae8d211b9a8" providerId="ADAL" clId="{349E7ABA-B411-4311-9CE6-9999A81C1FA2}" dt="2023-08-02T04:30:40.123" v="0"/>
      <pc:docMkLst>
        <pc:docMk/>
      </pc:docMkLst>
      <pc:sldChg chg="modSp mod">
        <pc:chgData name="Ehsanul Karim Chowdhury" userId="e53fa50f-110a-4c32-90ff-9ae8d211b9a8" providerId="ADAL" clId="{349E7ABA-B411-4311-9CE6-9999A81C1FA2}" dt="2023-08-02T04:30:40.123" v="0"/>
        <pc:sldMkLst>
          <pc:docMk/>
          <pc:sldMk cId="4227863707" sldId="261"/>
        </pc:sldMkLst>
        <pc:spChg chg="mod">
          <ac:chgData name="Ehsanul Karim Chowdhury" userId="e53fa50f-110a-4c32-90ff-9ae8d211b9a8" providerId="ADAL" clId="{349E7ABA-B411-4311-9CE6-9999A81C1FA2}" dt="2023-08-02T04:30:40.123" v="0"/>
          <ac:spMkLst>
            <pc:docMk/>
            <pc:sldMk cId="4227863707" sldId="261"/>
            <ac:spMk id="3" creationId="{9F1A5599-F8F0-B912-050B-B798AE69985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64CCE-23A2-4479-89FB-EAA2EAA56CD8}" type="datetimeFigureOut">
              <a:rPr lang="en-PG" smtClean="0"/>
              <a:t>02/08/2023</a:t>
            </a:fld>
            <a:endParaRPr lang="en-P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1E4F6-E042-458A-835B-E016E2F31FA8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928171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1E4F6-E042-458A-835B-E016E2F31FA8}" type="slidenum">
              <a:rPr kumimoji="0" lang="en-PG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PG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410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CA5B008-0300-494D-8CC7-50F4AE8D4D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35618AC-FCE5-9545-A06C-F73B94FCF4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5082" y="3031435"/>
            <a:ext cx="10831144" cy="1022224"/>
          </a:xfrm>
          <a:prstGeom prst="rect">
            <a:avLst/>
          </a:prstGeo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972E17F-73DC-4E47-B357-39CB55DCC1A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15082" y="4053659"/>
            <a:ext cx="7825947" cy="625474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DEF2F31D-0BDC-F549-9C33-1362DE75CE8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75308" y="456106"/>
            <a:ext cx="639857" cy="129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88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4537C3-8C67-D940-A567-1C8EDCF826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5ED03D8C-1934-6041-89AB-D85CD623D8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86898" y="2190236"/>
            <a:ext cx="1218203" cy="246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891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DEB64-C0C7-6C43-B1A2-51C21FE16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88279"/>
            <a:ext cx="10515600" cy="10050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65FCF-499D-6E45-B3AF-F414ABF505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29772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621F9-4398-B14F-B02F-EFA3BCAC7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7F5E4-EAD3-8B42-9885-D7319185C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82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09CEA-A734-4A44-92E3-56758F5C5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88279"/>
            <a:ext cx="10515600" cy="10050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A4D1F-F0BD-8B43-9624-DE52BC95A2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626995-C0D3-1C4D-B316-C55A678E7B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12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D3F0D6-21E2-AD40-ADB2-86E6C0E8D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4DB3F4-A41E-B74E-81FF-2CE011381D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FB1B4E-770D-634E-8CC9-C8F7CDB0E1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71D713-21DD-7344-87D9-DD08DE3102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333EC3E-0F82-FA49-928B-1093BF6AB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88279"/>
            <a:ext cx="10515600" cy="10050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189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0183A-87FA-904B-B8FC-31D5F4DD7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88279"/>
            <a:ext cx="10515600" cy="100502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529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7742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F9904-060E-9243-9D0A-72C1077A0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152638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642856-C495-1740-834F-9EEB4CA778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26381"/>
            <a:ext cx="3932237" cy="434260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3059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4DC307-33D6-2F4C-BE6C-9B3D37B57E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580322"/>
            <a:ext cx="6172200" cy="42807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6DAB67-A291-1945-B3C2-A6150D8EC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80322"/>
            <a:ext cx="3932237" cy="428866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6869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0B126BB-C052-2B43-864C-1221AD1D486E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1168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65A9E4-E614-D84D-9314-C67550366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 descr="A close up of a sign&#10;&#10;Description automatically generated">
            <a:extLst>
              <a:ext uri="{FF2B5EF4-FFF2-40B4-BE49-F238E27FC236}">
                <a16:creationId xmlns:a16="http://schemas.microsoft.com/office/drawing/2014/main" id="{D6AA1CD7-E794-3B4E-9D32-982B035D3E8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396870" y="92933"/>
            <a:ext cx="494011" cy="1000372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51958FA5-E4DB-B34C-9943-858EA1512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696" y="248478"/>
            <a:ext cx="10515600" cy="8105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070596-D987-644D-87F0-1FF9E4EF055A}"/>
              </a:ext>
            </a:extLst>
          </p:cNvPr>
          <p:cNvSpPr txBox="1"/>
          <p:nvPr userDrawn="1"/>
        </p:nvSpPr>
        <p:spPr>
          <a:xfrm>
            <a:off x="7820687" y="6513183"/>
            <a:ext cx="394583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>
                <a:solidFill>
                  <a:schemeClr val="tx1">
                    <a:alpha val="75000"/>
                  </a:schemeClr>
                </a:solidFill>
              </a:rPr>
              <a:t>UNITED NATIONS DEVELOPMENT PROGRAMME</a:t>
            </a:r>
          </a:p>
        </p:txBody>
      </p:sp>
    </p:spTree>
    <p:extLst>
      <p:ext uri="{BB962C8B-B14F-4D97-AF65-F5344CB8AC3E}">
        <p14:creationId xmlns:p14="http://schemas.microsoft.com/office/powerpoint/2010/main" val="365593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engasislam.pg@undp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25DB193-EFB2-4435-84AD-5FFAB56CA22A}"/>
              </a:ext>
            </a:extLst>
          </p:cNvPr>
          <p:cNvGrpSpPr/>
          <p:nvPr/>
        </p:nvGrpSpPr>
        <p:grpSpPr>
          <a:xfrm>
            <a:off x="1623828" y="275458"/>
            <a:ext cx="5534736" cy="1655762"/>
            <a:chOff x="-1009033" y="-122501"/>
            <a:chExt cx="3927533" cy="11929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1F1056A-1A30-464B-BDF2-9F9BB594E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5956" y="-122501"/>
              <a:ext cx="1412544" cy="1192900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EA5582E-6865-49D4-A8D6-4ECAF3BD67F8}"/>
                </a:ext>
              </a:extLst>
            </p:cNvPr>
            <p:cNvGrpSpPr/>
            <p:nvPr/>
          </p:nvGrpSpPr>
          <p:grpSpPr>
            <a:xfrm>
              <a:off x="-1009033" y="117257"/>
              <a:ext cx="1123770" cy="930271"/>
              <a:chOff x="-5352433" y="93194"/>
              <a:chExt cx="1123770" cy="930271"/>
            </a:xfrm>
          </p:grpSpPr>
          <p:pic>
            <p:nvPicPr>
              <p:cNvPr id="8" name="Picture 7" descr="he European Union (EU) Logo Download Vector">
                <a:extLst>
                  <a:ext uri="{FF2B5EF4-FFF2-40B4-BE49-F238E27FC236}">
                    <a16:creationId xmlns:a16="http://schemas.microsoft.com/office/drawing/2014/main" id="{A0494E02-8EA7-44BA-A271-C1B3274DB6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221376" y="93194"/>
                <a:ext cx="892873" cy="60326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" name="Text Box 19">
                <a:extLst>
                  <a:ext uri="{FF2B5EF4-FFF2-40B4-BE49-F238E27FC236}">
                    <a16:creationId xmlns:a16="http://schemas.microsoft.com/office/drawing/2014/main" id="{0E258201-B26F-4C33-823A-3DFE23E91890}"/>
                  </a:ext>
                </a:extLst>
              </p:cNvPr>
              <p:cNvSpPr txBox="1"/>
              <p:nvPr/>
            </p:nvSpPr>
            <p:spPr>
              <a:xfrm>
                <a:off x="-5352433" y="681128"/>
                <a:ext cx="1123770" cy="34233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50" b="1" i="0" u="none" strike="noStrike" kern="0" cap="none" spc="0" normalizeH="0" baseline="0" noProof="0">
                    <a:ln>
                      <a:noFill/>
                    </a:ln>
                    <a:solidFill>
                      <a:srgbClr val="0E4DA1"/>
                    </a:solidFill>
                    <a:effectLst/>
                    <a:uLnTx/>
                    <a:uFillTx/>
                    <a:latin typeface="Calibri"/>
                    <a:ea typeface="Calibri" panose="020F0502020204030204" pitchFamily="34" charset="0"/>
                    <a:cs typeface="DaunPenh" panose="01010101010101010101" pitchFamily="2" charset="0"/>
                  </a:rPr>
                  <a:t>Funded by</a:t>
                </a:r>
                <a:endParaRPr kumimoji="0" lang="en-PG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DaunPenh" panose="01010101010101010101" pitchFamily="2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50" b="1" i="0" u="none" strike="noStrike" kern="0" cap="none" spc="0" normalizeH="0" baseline="0" noProof="0">
                    <a:ln>
                      <a:noFill/>
                    </a:ln>
                    <a:solidFill>
                      <a:srgbClr val="0E4DA1"/>
                    </a:solidFill>
                    <a:effectLst/>
                    <a:uLnTx/>
                    <a:uFillTx/>
                    <a:latin typeface="Calibri"/>
                    <a:ea typeface="Calibri" panose="020F0502020204030204" pitchFamily="34" charset="0"/>
                    <a:cs typeface="DaunPenh" panose="01010101010101010101" pitchFamily="2" charset="0"/>
                  </a:rPr>
                  <a:t>the European Union</a:t>
                </a:r>
                <a:endParaRPr kumimoji="0" lang="en-PG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  <a:cs typeface="DaunPenh" panose="01010101010101010101" pitchFamily="2" charset="0"/>
                </a:endParaRPr>
              </a:p>
            </p:txBody>
          </p:sp>
        </p:grpSp>
      </p:grpSp>
      <p:sp>
        <p:nvSpPr>
          <p:cNvPr id="10" name="Subtitle 2">
            <a:extLst>
              <a:ext uri="{FF2B5EF4-FFF2-40B4-BE49-F238E27FC236}">
                <a16:creationId xmlns:a16="http://schemas.microsoft.com/office/drawing/2014/main" id="{B92C78D9-B77F-4520-9CC4-D72E956B243A}"/>
              </a:ext>
            </a:extLst>
          </p:cNvPr>
          <p:cNvSpPr txBox="1">
            <a:spLocks/>
          </p:cNvSpPr>
          <p:nvPr/>
        </p:nvSpPr>
        <p:spPr>
          <a:xfrm>
            <a:off x="0" y="2122607"/>
            <a:ext cx="12192000" cy="101806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rgbClr val="0468B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Low Value Grant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0" b="1" dirty="0">
                <a:solidFill>
                  <a:srgbClr val="0468B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Call for Proposals</a:t>
            </a:r>
            <a:endParaRPr kumimoji="0" lang="en-PG" sz="24000" b="1" i="0" u="none" strike="noStrike" kern="1200" cap="none" spc="0" normalizeH="0" baseline="0" noProof="0" dirty="0">
              <a:ln>
                <a:noFill/>
              </a:ln>
              <a:solidFill>
                <a:srgbClr val="0468B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0" b="1" i="0" u="none" strike="noStrike" kern="1200" cap="none" spc="0" normalizeH="0" baseline="0" noProof="0" dirty="0">
                <a:ln>
                  <a:noFill/>
                </a:ln>
                <a:solidFill>
                  <a:srgbClr val="0468B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EU funded “</a:t>
            </a:r>
            <a:r>
              <a:rPr kumimoji="0" lang="en-GB" sz="1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Strengthening Integrated Sustainable Landscape Management in Enga Province, Papua New Guinea</a:t>
            </a: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 invites all interested cooperative societies, community-based organizations, NGOs, faith-based organizations and associations based in Enga Province to apply for the </a:t>
            </a: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Low Value Grant </a:t>
            </a:r>
            <a:r>
              <a:rPr kumimoji="0" lang="en-US" sz="1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support the project’s objectives.</a:t>
            </a:r>
            <a:endParaRPr lang="en-US" sz="26400" noProof="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DaunPenh" panose="01010101010101010101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0" b="1" dirty="0">
                <a:solidFill>
                  <a:schemeClr val="accent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14</a:t>
            </a:r>
            <a:r>
              <a:rPr kumimoji="0" lang="en-GB" sz="24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August to 14 September 2023</a:t>
            </a:r>
            <a:endParaRPr kumimoji="0" lang="en-PG" sz="2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PG" sz="72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7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 </a:t>
            </a:r>
            <a:endParaRPr kumimoji="0" lang="en-PG" sz="7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PG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607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253"/>
    </mc:Choice>
    <mc:Fallback xmlns="">
      <p:transition spd="slow" advTm="66253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29FB3-B1D5-4EB7-905A-78C329EF3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text for release</a:t>
            </a:r>
            <a:endParaRPr lang="en-P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A5599-F8F0-B912-050B-B798AE6998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27" y="1246908"/>
            <a:ext cx="12108873" cy="5611091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sz="2200" b="0" i="0" dirty="0">
                <a:solidFill>
                  <a:srgbClr val="050505"/>
                </a:solidFill>
                <a:effectLst/>
              </a:rPr>
              <a:t>Today, the </a:t>
            </a:r>
            <a:r>
              <a:rPr lang="en-US" sz="2200" b="0" i="0" u="sng" dirty="0">
                <a:solidFill>
                  <a:schemeClr val="accent1"/>
                </a:solidFill>
                <a:effectLst/>
              </a:rPr>
              <a:t>UNDP Enga Landscape Project  - EU Funded </a:t>
            </a:r>
            <a:r>
              <a:rPr lang="en-US" sz="2200" b="0" i="0" dirty="0">
                <a:solidFill>
                  <a:srgbClr val="050505"/>
                </a:solidFill>
                <a:effectLst/>
              </a:rPr>
              <a:t>opens a call for applications all interested farmer cooperative societies, community-based organizations, NGOs, faith-based organizations and associations based in Enga Province to apply for the Low Value Grant to support the project’s objectives.</a:t>
            </a:r>
          </a:p>
          <a:p>
            <a:pPr marL="0" indent="0" algn="l">
              <a:buNone/>
            </a:pPr>
            <a:endParaRPr lang="en-US" sz="2200" b="0" i="0" dirty="0">
              <a:solidFill>
                <a:srgbClr val="050505"/>
              </a:solidFill>
              <a:effectLst/>
            </a:endParaRPr>
          </a:p>
          <a:p>
            <a:pPr marL="0" indent="0" algn="l">
              <a:buNone/>
            </a:pPr>
            <a:r>
              <a:rPr lang="en-US" sz="2200" b="0" i="0" dirty="0">
                <a:solidFill>
                  <a:srgbClr val="050505"/>
                </a:solidFill>
                <a:effectLst/>
              </a:rPr>
              <a:t>The deadline for applications is 14</a:t>
            </a:r>
            <a:r>
              <a:rPr lang="en-US" sz="2200" b="0" i="0" baseline="30000" dirty="0">
                <a:solidFill>
                  <a:srgbClr val="050505"/>
                </a:solidFill>
                <a:effectLst/>
              </a:rPr>
              <a:t>th</a:t>
            </a:r>
            <a:r>
              <a:rPr lang="en-US" sz="2200" b="0" i="0" dirty="0">
                <a:solidFill>
                  <a:srgbClr val="050505"/>
                </a:solidFill>
                <a:effectLst/>
              </a:rPr>
              <a:t> September 2023. Applications will be accepted via email only </a:t>
            </a:r>
            <a:r>
              <a:rPr lang="en-US" sz="2200" b="0" i="0" dirty="0" err="1">
                <a:solidFill>
                  <a:srgbClr val="050505"/>
                </a:solidFill>
                <a:effectLst/>
              </a:rPr>
              <a:t>tothis</a:t>
            </a:r>
            <a:r>
              <a:rPr lang="en-US" sz="2200" b="0" i="0" dirty="0">
                <a:solidFill>
                  <a:srgbClr val="050505"/>
                </a:solidFill>
                <a:effectLst/>
              </a:rPr>
              <a:t> email address: </a:t>
            </a:r>
            <a:r>
              <a:rPr lang="en-US" sz="2200" b="0" i="0" dirty="0">
                <a:solidFill>
                  <a:srgbClr val="050505"/>
                </a:solidFill>
                <a:effectLst/>
                <a:hlinkClick r:id="rId2"/>
              </a:rPr>
              <a:t>engasislam.pg@undp.org</a:t>
            </a:r>
            <a:endParaRPr lang="en-US" sz="2200" b="0" i="0" dirty="0">
              <a:solidFill>
                <a:srgbClr val="050505"/>
              </a:solidFill>
              <a:effectLst/>
            </a:endParaRPr>
          </a:p>
          <a:p>
            <a:pPr marL="0" indent="0" algn="l">
              <a:buNone/>
            </a:pPr>
            <a:endParaRPr lang="en-US" sz="2200" b="0" i="0" dirty="0">
              <a:solidFill>
                <a:srgbClr val="050505"/>
              </a:solidFill>
              <a:effectLst/>
            </a:endParaRPr>
          </a:p>
          <a:p>
            <a:pPr marL="0" indent="0" algn="l">
              <a:buNone/>
            </a:pPr>
            <a:r>
              <a:rPr lang="en-US" sz="2200" b="0" i="0" dirty="0">
                <a:solidFill>
                  <a:srgbClr val="050505"/>
                </a:solidFill>
                <a:effectLst/>
              </a:rPr>
              <a:t>The Low Value Grant aims to provide seed funding and financing opportunities to local organizations to improve and support climate-friendly livelihood opportunities.</a:t>
            </a:r>
          </a:p>
          <a:p>
            <a:pPr marL="0" indent="0">
              <a:buNone/>
            </a:pPr>
            <a:r>
              <a:rPr lang="en-US" sz="2200" dirty="0">
                <a:solidFill>
                  <a:srgbClr val="050505"/>
                </a:solidFill>
              </a:rPr>
              <a:t>S</a:t>
            </a:r>
            <a:r>
              <a:rPr lang="en-US" sz="2200" b="0" i="0" dirty="0">
                <a:solidFill>
                  <a:srgbClr val="050505"/>
                </a:solidFill>
                <a:effectLst/>
              </a:rPr>
              <a:t>upport local organizations have been engaged in activities that promote the following objectives:</a:t>
            </a:r>
          </a:p>
          <a:p>
            <a:r>
              <a:rPr lang="en-US" sz="2200" b="0" i="1" dirty="0">
                <a:solidFill>
                  <a:srgbClr val="050505"/>
                </a:solidFill>
                <a:effectLst/>
              </a:rPr>
              <a:t>Improving climate change mitigation and adaption; </a:t>
            </a:r>
          </a:p>
          <a:p>
            <a:r>
              <a:rPr lang="en-US" sz="2200" i="1" dirty="0">
                <a:solidFill>
                  <a:srgbClr val="050505"/>
                </a:solidFill>
              </a:rPr>
              <a:t>S</a:t>
            </a:r>
            <a:r>
              <a:rPr lang="en-US" sz="2200" b="0" i="1" dirty="0">
                <a:solidFill>
                  <a:srgbClr val="050505"/>
                </a:solidFill>
                <a:effectLst/>
              </a:rPr>
              <a:t>trengthening food and nutrition strategy and </a:t>
            </a:r>
          </a:p>
          <a:p>
            <a:r>
              <a:rPr lang="en-US" sz="2200" i="1" dirty="0">
                <a:solidFill>
                  <a:srgbClr val="050505"/>
                </a:solidFill>
              </a:rPr>
              <a:t>I</a:t>
            </a:r>
            <a:r>
              <a:rPr lang="en-US" sz="2200" b="0" i="1" dirty="0">
                <a:solidFill>
                  <a:srgbClr val="050505"/>
                </a:solidFill>
                <a:effectLst/>
              </a:rPr>
              <a:t>mproving biodiversity and land/forest conservation .</a:t>
            </a:r>
          </a:p>
          <a:p>
            <a:pPr marL="0" indent="0">
              <a:buNone/>
            </a:pPr>
            <a:endParaRPr lang="en-US" sz="2200" b="0" i="0" dirty="0">
              <a:solidFill>
                <a:srgbClr val="050505"/>
              </a:solidFill>
              <a:effectLst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842010" algn="l"/>
                <a:tab pos="1117600" algn="l"/>
                <a:tab pos="1469390" algn="l"/>
                <a:tab pos="1752600" algn="l"/>
                <a:tab pos="2486660" algn="l"/>
                <a:tab pos="2832735" algn="l"/>
                <a:tab pos="3412490" algn="l"/>
                <a:tab pos="4288790" algn="l"/>
                <a:tab pos="4626610" algn="l"/>
                <a:tab pos="4900930" algn="l"/>
                <a:tab pos="5352415" algn="l"/>
                <a:tab pos="5593080" algn="l"/>
                <a:tab pos="6087110" algn="l"/>
              </a:tabLst>
            </a:pPr>
            <a:r>
              <a:rPr lang="en-US" sz="2200" dirty="0">
                <a:effectLst/>
                <a:ea typeface="Arial MT"/>
                <a:cs typeface="Arial MT"/>
              </a:rPr>
              <a:t>Information on	Call	for	Proposals,	and	detailed	requirements	can	be	found	at UNDP </a:t>
            </a:r>
            <a:r>
              <a:rPr lang="en-US" sz="2200" spc="-5" dirty="0">
                <a:effectLst/>
                <a:ea typeface="Arial MT"/>
                <a:cs typeface="Arial MT"/>
              </a:rPr>
              <a:t>site</a:t>
            </a:r>
            <a:r>
              <a:rPr lang="en-US" sz="2200" spc="-5">
                <a:effectLst/>
                <a:ea typeface="Arial MT"/>
                <a:cs typeface="Arial MT"/>
              </a:rPr>
              <a:t>: </a:t>
            </a:r>
            <a:r>
              <a:rPr lang="en-US" sz="2200" spc="-265">
                <a:effectLst/>
                <a:ea typeface="Arial MT"/>
                <a:cs typeface="Arial MT"/>
              </a:rPr>
              <a:t> </a:t>
            </a:r>
            <a:r>
              <a:rPr lang="en-US" sz="2200" u="sng">
                <a:solidFill>
                  <a:srgbClr val="0563C1"/>
                </a:solidFill>
                <a:effectLst/>
                <a:highlight>
                  <a:srgbClr val="FFFF00"/>
                </a:highlight>
                <a:ea typeface="Arial MT"/>
                <a:cs typeface="Arial MT"/>
              </a:rPr>
              <a:t>https://bit.ly/3OiD5y3</a:t>
            </a:r>
            <a:endParaRPr lang="en-PG" dirty="0"/>
          </a:p>
        </p:txBody>
      </p:sp>
    </p:spTree>
    <p:extLst>
      <p:ext uri="{BB962C8B-B14F-4D97-AF65-F5344CB8AC3E}">
        <p14:creationId xmlns:p14="http://schemas.microsoft.com/office/powerpoint/2010/main" val="422786370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UNDP">
      <a:dk1>
        <a:srgbClr val="0468B1"/>
      </a:dk1>
      <a:lt1>
        <a:srgbClr val="FFFFFF"/>
      </a:lt1>
      <a:dk2>
        <a:srgbClr val="44546A"/>
      </a:dk2>
      <a:lt2>
        <a:srgbClr val="E7E6E6"/>
      </a:lt2>
      <a:accent1>
        <a:srgbClr val="0468B1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DP Presentation- English.pptx" id="{941C80B9-4DB4-9649-BAB0-6B8B83F2F43F}" vid="{4A4B0F79-2B64-FF41-A66A-1E98A9EF8BE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981E8A26D6C246AE44E9FDAFE54C35" ma:contentTypeVersion="2" ma:contentTypeDescription="Create a new document." ma:contentTypeScope="" ma:versionID="2bafee30312a17e35afbe94b7810dbe1">
  <xsd:schema xmlns:xsd="http://www.w3.org/2001/XMLSchema" xmlns:xs="http://www.w3.org/2001/XMLSchema" xmlns:p="http://schemas.microsoft.com/office/2006/metadata/properties" xmlns:ns2="059678d3-0933-4798-85ce-4e8030ba05bc" xmlns:ns3="d6d9d182-1b51-4d13-91b7-4a83422f327c" targetNamespace="http://schemas.microsoft.com/office/2006/metadata/properties" ma:root="true" ma:fieldsID="9e25fca6862e2cb423d20a055f158612" ns2:_="" ns3:_="">
    <xsd:import namespace="059678d3-0933-4798-85ce-4e8030ba05bc"/>
    <xsd:import namespace="d6d9d182-1b51-4d13-91b7-4a83422f327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Thumbnail" minOccurs="0"/>
                <xsd:element ref="ns3:_x0023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9678d3-0933-4798-85ce-4e8030ba05b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d9d182-1b51-4d13-91b7-4a83422f327c" elementFormDefault="qualified">
    <xsd:import namespace="http://schemas.microsoft.com/office/2006/documentManagement/types"/>
    <xsd:import namespace="http://schemas.microsoft.com/office/infopath/2007/PartnerControls"/>
    <xsd:element name="Thumbnail" ma:index="11" nillable="true" ma:displayName="Thumbnail" ma:format="Image" ma:internalName="Thumbnai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x0023_" ma:index="12" nillable="true" ma:displayName="#" ma:internalName="_x0023_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humbnail xmlns="d6d9d182-1b51-4d13-91b7-4a83422f327c">
      <Url xsi:nil="true"/>
      <Description xsi:nil="true"/>
    </Thumbnail>
    <_x0023_ xmlns="d6d9d182-1b51-4d13-91b7-4a83422f327c" xsi:nil="true"/>
    <_dlc_DocId xmlns="059678d3-0933-4798-85ce-4e8030ba05bc">UNITPB-486-54015</_dlc_DocId>
    <_dlc_DocIdUrl xmlns="059678d3-0933-4798-85ce-4e8030ba05bc">
      <Url>https://intranet.undp.org/unit/pb/communicate/_layouts/15/DocIdRedir.aspx?ID=UNITPB-486-54015</Url>
      <Description>UNITPB-486-54015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90F3DEA2-9199-4D75-AE55-25BE911D27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9678d3-0933-4798-85ce-4e8030ba05bc"/>
    <ds:schemaRef ds:uri="d6d9d182-1b51-4d13-91b7-4a83422f327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504553-3E3C-4767-9D24-7D5707FBF882}">
  <ds:schemaRefs>
    <ds:schemaRef ds:uri="059678d3-0933-4798-85ce-4e8030ba05b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6d9d182-1b51-4d13-91b7-4a83422f327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741DC0A-1DCC-4F03-AFCC-17E26D6995C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298140E-C229-4DEF-9022-DBD93A783116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UNDP_PNG_Presentation_Template_lightblue_June2020_final</Template>
  <TotalTime>14440</TotalTime>
  <Words>238</Words>
  <Application>Microsoft Office PowerPoint</Application>
  <PresentationFormat>Widescreen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Custom Design</vt:lpstr>
      <vt:lpstr>PowerPoint Presentation</vt:lpstr>
      <vt:lpstr>Supporting text for release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Rylance</dc:creator>
  <cp:lastModifiedBy>Ehsanul Karim Chowdhury</cp:lastModifiedBy>
  <cp:revision>121</cp:revision>
  <dcterms:created xsi:type="dcterms:W3CDTF">2020-07-23T00:20:28Z</dcterms:created>
  <dcterms:modified xsi:type="dcterms:W3CDTF">2023-08-02T04:30:50Z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f48c212f-6798-4e20-a56b-e8dbe132730e</vt:lpwstr>
  </property>
  <property fmtid="{D5CDD505-2E9C-101B-9397-08002B2CF9AE}" pid="3" name="ContentTypeId">
    <vt:lpwstr>0x010100B4981E8A26D6C246AE44E9FDAFE54C35</vt:lpwstr>
  </property>
</Properties>
</file>