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6858000" cx="9144000"/>
  <p:notesSz cx="6881800" cy="9296400"/>
  <p:embeddedFontLst>
    <p:embeddedFont>
      <p:font typeface="Roboto"/>
      <p:regular r:id="rId17"/>
      <p:bold r:id="rId18"/>
      <p:italic r:id="rId19"/>
      <p:boldItalic r:id="rId20"/>
    </p:embeddedFont>
    <p:embeddedFont>
      <p:font typeface="Open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929">
          <p15:clr>
            <a:srgbClr val="A4A3A4"/>
          </p15:clr>
        </p15:guide>
        <p15:guide id="2" orient="horz" pos="552">
          <p15:clr>
            <a:srgbClr val="A4A3A4"/>
          </p15:clr>
        </p15:guide>
        <p15:guide id="3" orient="horz" pos="408">
          <p15:clr>
            <a:srgbClr val="A4A3A4"/>
          </p15:clr>
        </p15:guide>
        <p15:guide id="4" pos="5520">
          <p15:clr>
            <a:srgbClr val="A4A3A4"/>
          </p15:clr>
        </p15:guide>
        <p15:guide id="5" pos="384">
          <p15:clr>
            <a:srgbClr val="A4A3A4"/>
          </p15:clr>
        </p15:guide>
      </p15:sldGuideLst>
    </p:ext>
    <p:ext uri="{2D200454-40CA-4A62-9FC3-DE9A4176ACB9}">
      <p15:notesGuideLst>
        <p15:guide id="1" orient="horz" pos="3224">
          <p15:clr>
            <a:srgbClr val="A4A3A4"/>
          </p15:clr>
        </p15:guide>
        <p15:guide id="2" pos="2238">
          <p15:clr>
            <a:srgbClr val="A4A3A4"/>
          </p15:clr>
        </p15:guide>
        <p15:guide id="3" orient="horz" pos="2928">
          <p15:clr>
            <a:srgbClr val="A4A3A4"/>
          </p15:clr>
        </p15:guide>
        <p15:guide id="4" pos="2168">
          <p15:clr>
            <a:srgbClr val="A4A3A4"/>
          </p15:clr>
        </p15:guide>
      </p15:notesGuideLst>
    </p:ext>
    <p:ext uri="GoogleSlidesCustomDataVersion2">
      <go:slidesCustomData xmlns:go="http://customooxmlschemas.google.com/" r:id="rId25" roundtripDataSignature="AMtx7mgnYKYEq23nL5+X3L9TK6/UjWuDP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C035266-439B-45F4-BA67-5D2585E1C8D9}">
  <a:tblStyle styleId="{0C035266-439B-45F4-BA67-5D2585E1C8D9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5C92B5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5C92B5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fill>
          <a:solidFill>
            <a:srgbClr val="5C92B5">
              <a:alpha val="20000"/>
            </a:srgbClr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5C92B5">
              <a:alpha val="20000"/>
            </a:srgbClr>
          </a:solidFill>
        </a:fill>
      </a:tcStyle>
    </a:band1V>
    <a:band2V>
      <a:tcTxStyle b="off" i="off"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12700">
              <a:solidFill>
                <a:srgbClr val="5C92B5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 b="off" i="off"/>
    </a:seCell>
    <a:swCell>
      <a:tcTxStyle b="off" i="off"/>
    </a:swCell>
    <a:firstRow>
      <a:tcTxStyle b="on" i="off"/>
      <a:tcStyle>
        <a:tcBdr>
          <a:bottom>
            <a:ln cap="flat" cmpd="sng" w="12700">
              <a:solidFill>
                <a:srgbClr val="5C92B5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 b="off" i="off"/>
    </a:neCell>
    <a:nwCell>
      <a:tcTxStyle b="off" i="off"/>
    </a:nwCell>
  </a:tblStyle>
  <a:tblStyle styleId="{1B923C0C-E3AD-48D3-B695-7A4068D09CB9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fill>
          <a:solidFill>
            <a:schemeClr val="accent6">
              <a:alpha val="20000"/>
            </a:schemeClr>
          </a:solidFill>
        </a:fill>
      </a:tcStyle>
    </a:band1H>
    <a:band2H>
      <a:tcTxStyle b="off" i="off"/>
    </a:band2H>
    <a:band1V>
      <a:tcTxStyle b="off" i="off"/>
      <a:tcStyle>
        <a:fill>
          <a:solidFill>
            <a:schemeClr val="accent6">
              <a:alpha val="20000"/>
            </a:schemeClr>
          </a:solidFill>
        </a:fill>
      </a:tcStyle>
    </a:band1V>
    <a:band2V>
      <a:tcTxStyle b="off" i="off"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 b="off" i="off"/>
    </a:seCell>
    <a:swCell>
      <a:tcTxStyle b="off" i="off"/>
    </a:swCell>
    <a:firstRow>
      <a:tcTxStyle b="on" i="off"/>
      <a:tcStyle>
        <a:tcBdr>
          <a:bottom>
            <a:ln cap="flat" cmpd="sng" w="1270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929" orient="horz"/>
        <p:guide pos="552" orient="horz"/>
        <p:guide pos="408" orient="horz"/>
        <p:guide pos="5520"/>
        <p:guide pos="384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224" orient="horz"/>
        <p:guide pos="2238"/>
        <p:guide pos="2928" orient="horz"/>
        <p:guide pos="2168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Italic.fntdata"/><Relationship Id="rId22" Type="http://schemas.openxmlformats.org/officeDocument/2006/relationships/font" Target="fonts/OpenSans-bold.fntdata"/><Relationship Id="rId21" Type="http://schemas.openxmlformats.org/officeDocument/2006/relationships/font" Target="fonts/OpenSans-regular.fntdata"/><Relationship Id="rId24" Type="http://schemas.openxmlformats.org/officeDocument/2006/relationships/font" Target="fonts/OpenSans-boldItalic.fntdata"/><Relationship Id="rId23" Type="http://schemas.openxmlformats.org/officeDocument/2006/relationships/font" Target="fonts/Open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Roboto-regular.fntdata"/><Relationship Id="rId16" Type="http://schemas.openxmlformats.org/officeDocument/2006/relationships/slide" Target="slides/slide10.xml"/><Relationship Id="rId19" Type="http://schemas.openxmlformats.org/officeDocument/2006/relationships/font" Target="fonts/Roboto-italic.fntdata"/><Relationship Id="rId1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82119" cy="464821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98102" y="0"/>
            <a:ext cx="2982119" cy="464821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17600" y="698500"/>
            <a:ext cx="4646613" cy="34845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829967"/>
            <a:ext cx="2982119" cy="464821"/>
          </a:xfrm>
          <a:prstGeom prst="rect">
            <a:avLst/>
          </a:prstGeom>
          <a:noFill/>
          <a:ln>
            <a:noFill/>
          </a:ln>
        </p:spPr>
        <p:txBody>
          <a:bodyPr anchorCtr="0" anchor="b" bIns="47775" lIns="95550" spcFirstLastPara="1" rIns="95550" wrap="square" tIns="477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98102" y="8829967"/>
            <a:ext cx="2982119" cy="464821"/>
          </a:xfrm>
          <a:prstGeom prst="rect">
            <a:avLst/>
          </a:prstGeom>
          <a:noFill/>
          <a:ln>
            <a:noFill/>
          </a:ln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b="0" i="0" lang="fr-FR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:notes"/>
          <p:cNvSpPr txBox="1"/>
          <p:nvPr>
            <p:ph idx="1" type="body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1" name="Google Shape;151;p1:notes"/>
          <p:cNvSpPr/>
          <p:nvPr>
            <p:ph idx="2" type="sldImg"/>
          </p:nvPr>
        </p:nvSpPr>
        <p:spPr>
          <a:xfrm>
            <a:off x="1117600" y="698500"/>
            <a:ext cx="4646613" cy="34845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0:notes"/>
          <p:cNvSpPr txBox="1"/>
          <p:nvPr>
            <p:ph idx="1" type="body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7" name="Google Shape;207;p10:notes"/>
          <p:cNvSpPr/>
          <p:nvPr>
            <p:ph idx="2" type="sldImg"/>
          </p:nvPr>
        </p:nvSpPr>
        <p:spPr>
          <a:xfrm>
            <a:off x="1117600" y="698500"/>
            <a:ext cx="4646613" cy="34845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:notes"/>
          <p:cNvSpPr txBox="1"/>
          <p:nvPr>
            <p:ph idx="1" type="body"/>
          </p:nvPr>
        </p:nvSpPr>
        <p:spPr>
          <a:xfrm>
            <a:off x="688182" y="4415790"/>
            <a:ext cx="55056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8" name="Google Shape;158;p2:notes"/>
          <p:cNvSpPr/>
          <p:nvPr>
            <p:ph idx="2" type="sldImg"/>
          </p:nvPr>
        </p:nvSpPr>
        <p:spPr>
          <a:xfrm>
            <a:off x="1117600" y="698500"/>
            <a:ext cx="4646700" cy="348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:notes"/>
          <p:cNvSpPr txBox="1"/>
          <p:nvPr>
            <p:ph idx="1" type="body"/>
          </p:nvPr>
        </p:nvSpPr>
        <p:spPr>
          <a:xfrm>
            <a:off x="688182" y="4415790"/>
            <a:ext cx="55056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5" name="Google Shape;165;p3:notes"/>
          <p:cNvSpPr/>
          <p:nvPr>
            <p:ph idx="2" type="sldImg"/>
          </p:nvPr>
        </p:nvSpPr>
        <p:spPr>
          <a:xfrm>
            <a:off x="1117600" y="698500"/>
            <a:ext cx="4646700" cy="348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4:notes"/>
          <p:cNvSpPr txBox="1"/>
          <p:nvPr>
            <p:ph idx="1" type="body"/>
          </p:nvPr>
        </p:nvSpPr>
        <p:spPr>
          <a:xfrm>
            <a:off x="688182" y="4415790"/>
            <a:ext cx="55056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1" name="Google Shape;171;p4:notes"/>
          <p:cNvSpPr/>
          <p:nvPr>
            <p:ph idx="2" type="sldImg"/>
          </p:nvPr>
        </p:nvSpPr>
        <p:spPr>
          <a:xfrm>
            <a:off x="1117600" y="698500"/>
            <a:ext cx="4646700" cy="348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:notes"/>
          <p:cNvSpPr/>
          <p:nvPr>
            <p:ph idx="2" type="sldImg"/>
          </p:nvPr>
        </p:nvSpPr>
        <p:spPr>
          <a:xfrm>
            <a:off x="941788" y="696596"/>
            <a:ext cx="4998300" cy="3487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" name="Google Shape;178;p5:notes"/>
          <p:cNvSpPr txBox="1"/>
          <p:nvPr>
            <p:ph idx="1" type="body"/>
          </p:nvPr>
        </p:nvSpPr>
        <p:spPr>
          <a:xfrm>
            <a:off x="688181" y="4415796"/>
            <a:ext cx="55053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9" name="Google Shape;179;p5:notes"/>
          <p:cNvSpPr txBox="1"/>
          <p:nvPr>
            <p:ph idx="11" type="ftr"/>
          </p:nvPr>
        </p:nvSpPr>
        <p:spPr>
          <a:xfrm>
            <a:off x="0" y="8829977"/>
            <a:ext cx="29823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0" name="Google Shape;180;p5:notes"/>
          <p:cNvSpPr txBox="1"/>
          <p:nvPr>
            <p:ph idx="12" type="sldNum"/>
          </p:nvPr>
        </p:nvSpPr>
        <p:spPr>
          <a:xfrm>
            <a:off x="3898094" y="8829977"/>
            <a:ext cx="29823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6:notes"/>
          <p:cNvSpPr txBox="1"/>
          <p:nvPr>
            <p:ph idx="1" type="body"/>
          </p:nvPr>
        </p:nvSpPr>
        <p:spPr>
          <a:xfrm>
            <a:off x="688182" y="4415790"/>
            <a:ext cx="55056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7" name="Google Shape;187;p6:notes"/>
          <p:cNvSpPr/>
          <p:nvPr>
            <p:ph idx="2" type="sldImg"/>
          </p:nvPr>
        </p:nvSpPr>
        <p:spPr>
          <a:xfrm>
            <a:off x="1117600" y="698500"/>
            <a:ext cx="4646700" cy="348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7:notes"/>
          <p:cNvSpPr txBox="1"/>
          <p:nvPr>
            <p:ph idx="1" type="body"/>
          </p:nvPr>
        </p:nvSpPr>
        <p:spPr>
          <a:xfrm>
            <a:off x="688182" y="4415790"/>
            <a:ext cx="55056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2" name="Google Shape;192;p7:notes"/>
          <p:cNvSpPr/>
          <p:nvPr>
            <p:ph idx="2" type="sldImg"/>
          </p:nvPr>
        </p:nvSpPr>
        <p:spPr>
          <a:xfrm>
            <a:off x="1117600" y="698500"/>
            <a:ext cx="4646613" cy="348456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8:notes"/>
          <p:cNvSpPr txBox="1"/>
          <p:nvPr>
            <p:ph idx="1" type="body"/>
          </p:nvPr>
        </p:nvSpPr>
        <p:spPr>
          <a:xfrm>
            <a:off x="688182" y="4415790"/>
            <a:ext cx="55056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7" name="Google Shape;197;p8:notes"/>
          <p:cNvSpPr/>
          <p:nvPr>
            <p:ph idx="2" type="sldImg"/>
          </p:nvPr>
        </p:nvSpPr>
        <p:spPr>
          <a:xfrm>
            <a:off x="1117600" y="698500"/>
            <a:ext cx="4646700" cy="348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9:notes"/>
          <p:cNvSpPr txBox="1"/>
          <p:nvPr>
            <p:ph idx="1" type="body"/>
          </p:nvPr>
        </p:nvSpPr>
        <p:spPr>
          <a:xfrm>
            <a:off x="688182" y="4415790"/>
            <a:ext cx="5505600" cy="41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2" name="Google Shape;202;p9:notes"/>
          <p:cNvSpPr/>
          <p:nvPr>
            <p:ph idx="2" type="sldImg"/>
          </p:nvPr>
        </p:nvSpPr>
        <p:spPr>
          <a:xfrm>
            <a:off x="1117600" y="698500"/>
            <a:ext cx="4646700" cy="348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Relationship Id="rId3" Type="http://schemas.openxmlformats.org/officeDocument/2006/relationships/image" Target="../media/image1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8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8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Relationship Id="rId3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without picture" showMasterSp="0">
  <p:cSld name="Title Slide_without pictur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/>
          <p:nvPr>
            <p:ph type="ctrTitle"/>
          </p:nvPr>
        </p:nvSpPr>
        <p:spPr>
          <a:xfrm>
            <a:off x="721841" y="1387718"/>
            <a:ext cx="5328000" cy="224246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b="1" sz="2800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2"/>
          <p:cNvSpPr txBox="1"/>
          <p:nvPr>
            <p:ph idx="1" type="subTitle"/>
          </p:nvPr>
        </p:nvSpPr>
        <p:spPr>
          <a:xfrm>
            <a:off x="721843" y="3715912"/>
            <a:ext cx="5328000" cy="9814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4" showMasterSp="0">
  <p:cSld name="Title Slide_4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011670"/>
            <a:ext cx="4800610" cy="484633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1"/>
          <p:cNvSpPr txBox="1"/>
          <p:nvPr>
            <p:ph type="ctrTitle"/>
          </p:nvPr>
        </p:nvSpPr>
        <p:spPr>
          <a:xfrm>
            <a:off x="603503" y="2778360"/>
            <a:ext cx="2746366" cy="121243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b="1" sz="2800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1"/>
          <p:cNvSpPr txBox="1"/>
          <p:nvPr>
            <p:ph idx="1" type="subTitle"/>
          </p:nvPr>
        </p:nvSpPr>
        <p:spPr>
          <a:xfrm>
            <a:off x="603504" y="4076520"/>
            <a:ext cx="2746366" cy="8681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 with icons">
  <p:cSld name="content slide with icons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2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2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2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7" name="Google Shape;67;p22"/>
          <p:cNvSpPr/>
          <p:nvPr>
            <p:ph idx="2" type="pic"/>
          </p:nvPr>
        </p:nvSpPr>
        <p:spPr>
          <a:xfrm>
            <a:off x="1332000" y="4404993"/>
            <a:ext cx="1080000" cy="10800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2"/>
          <p:cNvSpPr txBox="1"/>
          <p:nvPr>
            <p:ph idx="1" type="body"/>
          </p:nvPr>
        </p:nvSpPr>
        <p:spPr>
          <a:xfrm>
            <a:off x="720000" y="5627077"/>
            <a:ext cx="2304000" cy="6032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22"/>
          <p:cNvSpPr/>
          <p:nvPr>
            <p:ph idx="3" type="pic"/>
          </p:nvPr>
        </p:nvSpPr>
        <p:spPr>
          <a:xfrm>
            <a:off x="4034122" y="4404993"/>
            <a:ext cx="1080000" cy="1080000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22"/>
          <p:cNvSpPr txBox="1"/>
          <p:nvPr>
            <p:ph idx="4" type="body"/>
          </p:nvPr>
        </p:nvSpPr>
        <p:spPr>
          <a:xfrm>
            <a:off x="3422122" y="5627077"/>
            <a:ext cx="2304000" cy="6032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2"/>
          <p:cNvSpPr/>
          <p:nvPr>
            <p:ph idx="5" type="pic"/>
          </p:nvPr>
        </p:nvSpPr>
        <p:spPr>
          <a:xfrm>
            <a:off x="6737625" y="4404993"/>
            <a:ext cx="1080000" cy="1080000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22"/>
          <p:cNvSpPr txBox="1"/>
          <p:nvPr>
            <p:ph idx="6" type="body"/>
          </p:nvPr>
        </p:nvSpPr>
        <p:spPr>
          <a:xfrm>
            <a:off x="6125625" y="5627077"/>
            <a:ext cx="2304000" cy="6032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22"/>
          <p:cNvSpPr txBox="1"/>
          <p:nvPr>
            <p:ph idx="7" type="body"/>
          </p:nvPr>
        </p:nvSpPr>
        <p:spPr>
          <a:xfrm>
            <a:off x="720000" y="1266825"/>
            <a:ext cx="7704000" cy="27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22"/>
          <p:cNvSpPr txBox="1"/>
          <p:nvPr>
            <p:ph idx="8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ation slide">
  <p:cSld name="Quotation slide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3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3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78" name="Google Shape;78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86347" y="2388066"/>
            <a:ext cx="1789180" cy="178918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3"/>
          <p:cNvSpPr txBox="1"/>
          <p:nvPr>
            <p:ph idx="1" type="body"/>
          </p:nvPr>
        </p:nvSpPr>
        <p:spPr>
          <a:xfrm>
            <a:off x="3569625" y="4292858"/>
            <a:ext cx="48600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23"/>
          <p:cNvSpPr txBox="1"/>
          <p:nvPr>
            <p:ph idx="2" type="body"/>
          </p:nvPr>
        </p:nvSpPr>
        <p:spPr>
          <a:xfrm>
            <a:off x="3569625" y="1599646"/>
            <a:ext cx="4860000" cy="257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3"/>
          <p:cNvSpPr txBox="1"/>
          <p:nvPr>
            <p:ph idx="3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ation slide_ES&amp;FR">
  <p:cSld name="Quotation slide_ES&amp;FR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4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4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85" name="Google Shape;85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86347" y="2388066"/>
            <a:ext cx="1789180" cy="178918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4"/>
          <p:cNvSpPr txBox="1"/>
          <p:nvPr>
            <p:ph idx="1" type="body"/>
          </p:nvPr>
        </p:nvSpPr>
        <p:spPr>
          <a:xfrm>
            <a:off x="3569625" y="4292858"/>
            <a:ext cx="48600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24"/>
          <p:cNvSpPr txBox="1"/>
          <p:nvPr>
            <p:ph idx="2" type="body"/>
          </p:nvPr>
        </p:nvSpPr>
        <p:spPr>
          <a:xfrm>
            <a:off x="3569625" y="1599646"/>
            <a:ext cx="4860000" cy="257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24"/>
          <p:cNvSpPr txBox="1"/>
          <p:nvPr>
            <p:ph idx="3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slide_1">
  <p:cSld name="Photo slide_1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5"/>
          <p:cNvSpPr/>
          <p:nvPr>
            <p:ph idx="2" type="pic"/>
          </p:nvPr>
        </p:nvSpPr>
        <p:spPr>
          <a:xfrm>
            <a:off x="720724" y="1266825"/>
            <a:ext cx="2995200" cy="2877488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5"/>
          <p:cNvSpPr/>
          <p:nvPr>
            <p:ph idx="3" type="pic"/>
          </p:nvPr>
        </p:nvSpPr>
        <p:spPr>
          <a:xfrm>
            <a:off x="3707999" y="1266823"/>
            <a:ext cx="4716000" cy="4968000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25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5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5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95" name="Google Shape;95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0001" y="3933582"/>
            <a:ext cx="3127251" cy="2301243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25"/>
          <p:cNvSpPr txBox="1"/>
          <p:nvPr>
            <p:ph idx="1" type="body"/>
          </p:nvPr>
        </p:nvSpPr>
        <p:spPr>
          <a:xfrm>
            <a:off x="934653" y="4231461"/>
            <a:ext cx="2583648" cy="75279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7" name="Google Shape;97;p25"/>
          <p:cNvSpPr txBox="1"/>
          <p:nvPr>
            <p:ph idx="4" type="body"/>
          </p:nvPr>
        </p:nvSpPr>
        <p:spPr>
          <a:xfrm>
            <a:off x="934653" y="5338638"/>
            <a:ext cx="2583648" cy="71706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25"/>
          <p:cNvSpPr txBox="1"/>
          <p:nvPr>
            <p:ph idx="5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slide_2">
  <p:cSld name="Photo slide_2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6"/>
          <p:cNvSpPr txBox="1"/>
          <p:nvPr>
            <p:ph type="title"/>
          </p:nvPr>
        </p:nvSpPr>
        <p:spPr>
          <a:xfrm>
            <a:off x="720000" y="277368"/>
            <a:ext cx="3780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6"/>
          <p:cNvSpPr txBox="1"/>
          <p:nvPr>
            <p:ph idx="11" type="ftr"/>
          </p:nvPr>
        </p:nvSpPr>
        <p:spPr>
          <a:xfrm>
            <a:off x="2411999" y="6514618"/>
            <a:ext cx="2088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03" name="Google Shape;103;p26"/>
          <p:cNvSpPr/>
          <p:nvPr>
            <p:ph idx="2" type="pic"/>
          </p:nvPr>
        </p:nvSpPr>
        <p:spPr>
          <a:xfrm>
            <a:off x="4805680" y="0"/>
            <a:ext cx="361832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04" name="Google Shape;104;p26"/>
          <p:cNvSpPr txBox="1"/>
          <p:nvPr>
            <p:ph idx="1" type="body"/>
          </p:nvPr>
        </p:nvSpPr>
        <p:spPr>
          <a:xfrm>
            <a:off x="720000" y="1266825"/>
            <a:ext cx="3780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5" name="Google Shape;105;p26"/>
          <p:cNvSpPr txBox="1"/>
          <p:nvPr>
            <p:ph idx="3" type="body"/>
          </p:nvPr>
        </p:nvSpPr>
        <p:spPr>
          <a:xfrm>
            <a:off x="722313" y="85725"/>
            <a:ext cx="37800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slide_3">
  <p:cSld name="Photo slide_3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7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7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7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10" name="Google Shape;110;p27"/>
          <p:cNvSpPr/>
          <p:nvPr>
            <p:ph idx="2" type="pic"/>
          </p:nvPr>
        </p:nvSpPr>
        <p:spPr>
          <a:xfrm>
            <a:off x="720000" y="1266825"/>
            <a:ext cx="1926000" cy="2484000"/>
          </a:xfrm>
          <a:prstGeom prst="rect">
            <a:avLst/>
          </a:prstGeom>
          <a:solidFill>
            <a:schemeClr val="dk2"/>
          </a:solidFill>
          <a:ln>
            <a:noFill/>
          </a:ln>
        </p:spPr>
      </p:sp>
      <p:sp>
        <p:nvSpPr>
          <p:cNvPr id="111" name="Google Shape;111;p27"/>
          <p:cNvSpPr/>
          <p:nvPr>
            <p:ph idx="3" type="pic"/>
          </p:nvPr>
        </p:nvSpPr>
        <p:spPr>
          <a:xfrm>
            <a:off x="2646000" y="1266825"/>
            <a:ext cx="1926000" cy="2484000"/>
          </a:xfrm>
          <a:prstGeom prst="rect">
            <a:avLst/>
          </a:prstGeom>
          <a:solidFill>
            <a:srgbClr val="006699"/>
          </a:solidFill>
          <a:ln>
            <a:noFill/>
          </a:ln>
        </p:spPr>
      </p:sp>
      <p:sp>
        <p:nvSpPr>
          <p:cNvPr id="112" name="Google Shape;112;p27"/>
          <p:cNvSpPr/>
          <p:nvPr>
            <p:ph idx="4" type="pic"/>
          </p:nvPr>
        </p:nvSpPr>
        <p:spPr>
          <a:xfrm>
            <a:off x="4572000" y="1266825"/>
            <a:ext cx="1926000" cy="2484000"/>
          </a:xfrm>
          <a:prstGeom prst="rect">
            <a:avLst/>
          </a:prstGeom>
          <a:solidFill>
            <a:schemeClr val="dk2"/>
          </a:solidFill>
          <a:ln>
            <a:noFill/>
          </a:ln>
        </p:spPr>
      </p:sp>
      <p:sp>
        <p:nvSpPr>
          <p:cNvPr id="113" name="Google Shape;113;p27"/>
          <p:cNvSpPr/>
          <p:nvPr>
            <p:ph idx="5" type="pic"/>
          </p:nvPr>
        </p:nvSpPr>
        <p:spPr>
          <a:xfrm>
            <a:off x="6498000" y="1266825"/>
            <a:ext cx="1926000" cy="2484000"/>
          </a:xfrm>
          <a:prstGeom prst="rect">
            <a:avLst/>
          </a:prstGeom>
          <a:solidFill>
            <a:srgbClr val="006699"/>
          </a:solidFill>
          <a:ln>
            <a:noFill/>
          </a:ln>
        </p:spPr>
      </p:sp>
      <p:sp>
        <p:nvSpPr>
          <p:cNvPr id="114" name="Google Shape;114;p27"/>
          <p:cNvSpPr/>
          <p:nvPr>
            <p:ph idx="6" type="pic"/>
          </p:nvPr>
        </p:nvSpPr>
        <p:spPr>
          <a:xfrm>
            <a:off x="6498000" y="3748033"/>
            <a:ext cx="1926000" cy="2484000"/>
          </a:xfrm>
          <a:prstGeom prst="rect">
            <a:avLst/>
          </a:prstGeom>
          <a:solidFill>
            <a:schemeClr val="dk2"/>
          </a:solidFill>
          <a:ln>
            <a:noFill/>
          </a:ln>
        </p:spPr>
      </p:sp>
      <p:sp>
        <p:nvSpPr>
          <p:cNvPr id="115" name="Google Shape;115;p27"/>
          <p:cNvSpPr/>
          <p:nvPr>
            <p:ph idx="7" type="pic"/>
          </p:nvPr>
        </p:nvSpPr>
        <p:spPr>
          <a:xfrm>
            <a:off x="2646000" y="3748033"/>
            <a:ext cx="1926000" cy="2484000"/>
          </a:xfrm>
          <a:prstGeom prst="rect">
            <a:avLst/>
          </a:prstGeom>
          <a:solidFill>
            <a:schemeClr val="dk2"/>
          </a:solidFill>
          <a:ln>
            <a:noFill/>
          </a:ln>
        </p:spPr>
      </p:sp>
      <p:sp>
        <p:nvSpPr>
          <p:cNvPr id="116" name="Google Shape;116;p27"/>
          <p:cNvSpPr/>
          <p:nvPr>
            <p:ph idx="8" type="pic"/>
          </p:nvPr>
        </p:nvSpPr>
        <p:spPr>
          <a:xfrm>
            <a:off x="4572000" y="3748033"/>
            <a:ext cx="1926000" cy="2484000"/>
          </a:xfrm>
          <a:prstGeom prst="rect">
            <a:avLst/>
          </a:prstGeom>
          <a:solidFill>
            <a:srgbClr val="006699"/>
          </a:solidFill>
          <a:ln>
            <a:noFill/>
          </a:ln>
        </p:spPr>
      </p:sp>
      <p:sp>
        <p:nvSpPr>
          <p:cNvPr id="117" name="Google Shape;117;p27"/>
          <p:cNvSpPr/>
          <p:nvPr>
            <p:ph idx="9" type="pic"/>
          </p:nvPr>
        </p:nvSpPr>
        <p:spPr>
          <a:xfrm>
            <a:off x="720000" y="3748033"/>
            <a:ext cx="1926000" cy="2484000"/>
          </a:xfrm>
          <a:prstGeom prst="rect">
            <a:avLst/>
          </a:prstGeom>
          <a:solidFill>
            <a:srgbClr val="006699"/>
          </a:solidFill>
          <a:ln>
            <a:noFill/>
          </a:ln>
        </p:spPr>
      </p:sp>
      <p:sp>
        <p:nvSpPr>
          <p:cNvPr id="118" name="Google Shape;118;p27"/>
          <p:cNvSpPr txBox="1"/>
          <p:nvPr>
            <p:ph idx="1" type="body"/>
          </p:nvPr>
        </p:nvSpPr>
        <p:spPr>
          <a:xfrm>
            <a:off x="927000" y="5300632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p27"/>
          <p:cNvSpPr txBox="1"/>
          <p:nvPr>
            <p:ph idx="13" type="body"/>
          </p:nvPr>
        </p:nvSpPr>
        <p:spPr>
          <a:xfrm>
            <a:off x="2853000" y="5300632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0" name="Google Shape;120;p27"/>
          <p:cNvSpPr txBox="1"/>
          <p:nvPr>
            <p:ph idx="14" type="body"/>
          </p:nvPr>
        </p:nvSpPr>
        <p:spPr>
          <a:xfrm>
            <a:off x="4779000" y="5300632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1" name="Google Shape;121;p27"/>
          <p:cNvSpPr txBox="1"/>
          <p:nvPr>
            <p:ph idx="15" type="body"/>
          </p:nvPr>
        </p:nvSpPr>
        <p:spPr>
          <a:xfrm>
            <a:off x="6705000" y="5300632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2" name="Google Shape;122;p27"/>
          <p:cNvSpPr txBox="1"/>
          <p:nvPr>
            <p:ph idx="16" type="body"/>
          </p:nvPr>
        </p:nvSpPr>
        <p:spPr>
          <a:xfrm>
            <a:off x="927000" y="2818821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3" name="Google Shape;123;p27"/>
          <p:cNvSpPr txBox="1"/>
          <p:nvPr>
            <p:ph idx="17" type="body"/>
          </p:nvPr>
        </p:nvSpPr>
        <p:spPr>
          <a:xfrm>
            <a:off x="2853000" y="2818821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4" name="Google Shape;124;p27"/>
          <p:cNvSpPr txBox="1"/>
          <p:nvPr>
            <p:ph idx="18" type="body"/>
          </p:nvPr>
        </p:nvSpPr>
        <p:spPr>
          <a:xfrm>
            <a:off x="4779000" y="2818821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5" name="Google Shape;125;p27"/>
          <p:cNvSpPr txBox="1"/>
          <p:nvPr>
            <p:ph idx="19" type="body"/>
          </p:nvPr>
        </p:nvSpPr>
        <p:spPr>
          <a:xfrm>
            <a:off x="6705000" y="2818821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6" name="Google Shape;126;p27"/>
          <p:cNvSpPr txBox="1"/>
          <p:nvPr>
            <p:ph idx="20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slide">
  <p:cSld name="Chart slide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8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8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31" name="Google Shape;131;p28"/>
          <p:cNvSpPr txBox="1"/>
          <p:nvPr>
            <p:ph idx="1" type="body"/>
          </p:nvPr>
        </p:nvSpPr>
        <p:spPr>
          <a:xfrm>
            <a:off x="720000" y="1266825"/>
            <a:ext cx="2340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2" name="Google Shape;132;p28"/>
          <p:cNvSpPr/>
          <p:nvPr>
            <p:ph idx="2" type="chart"/>
          </p:nvPr>
        </p:nvSpPr>
        <p:spPr>
          <a:xfrm>
            <a:off x="3384000" y="1266825"/>
            <a:ext cx="5040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33" name="Google Shape;133;p28"/>
          <p:cNvSpPr txBox="1"/>
          <p:nvPr>
            <p:ph idx="3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slide">
  <p:cSld name="Table slide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9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9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38" name="Google Shape;138;p29"/>
          <p:cNvSpPr txBox="1"/>
          <p:nvPr>
            <p:ph idx="1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ersonal contact info slide">
  <p:cSld name="Personal contact info slide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0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30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42" name="Google Shape;142;p30"/>
          <p:cNvSpPr/>
          <p:nvPr>
            <p:ph idx="2" type="pic"/>
          </p:nvPr>
        </p:nvSpPr>
        <p:spPr>
          <a:xfrm>
            <a:off x="1682627" y="1994873"/>
            <a:ext cx="2160000" cy="2160000"/>
          </a:xfrm>
          <a:prstGeom prst="rect">
            <a:avLst/>
          </a:prstGeom>
          <a:noFill/>
          <a:ln>
            <a:noFill/>
          </a:ln>
        </p:spPr>
      </p:sp>
      <p:sp>
        <p:nvSpPr>
          <p:cNvPr id="143" name="Google Shape;143;p30"/>
          <p:cNvSpPr txBox="1"/>
          <p:nvPr>
            <p:ph idx="1" type="body"/>
          </p:nvPr>
        </p:nvSpPr>
        <p:spPr>
          <a:xfrm>
            <a:off x="4119563" y="1968497"/>
            <a:ext cx="4310062" cy="3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4" name="Google Shape;144;p30"/>
          <p:cNvSpPr txBox="1"/>
          <p:nvPr>
            <p:ph idx="3" type="body"/>
          </p:nvPr>
        </p:nvSpPr>
        <p:spPr>
          <a:xfrm>
            <a:off x="4119563" y="2345947"/>
            <a:ext cx="4310062" cy="7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5" name="Google Shape;145;p30"/>
          <p:cNvSpPr txBox="1"/>
          <p:nvPr>
            <p:ph idx="4" type="body"/>
          </p:nvPr>
        </p:nvSpPr>
        <p:spPr>
          <a:xfrm>
            <a:off x="4119563" y="2969483"/>
            <a:ext cx="4310062" cy="12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">
  <p:cSld name="content slid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3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3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3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4" name="Google Shape;24;p13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13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1"/>
          <p:cNvSpPr txBox="1"/>
          <p:nvPr>
            <p:ph type="title"/>
          </p:nvPr>
        </p:nvSpPr>
        <p:spPr>
          <a:xfrm>
            <a:off x="720000" y="277200"/>
            <a:ext cx="7703640" cy="791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31"/>
          <p:cNvSpPr txBox="1"/>
          <p:nvPr>
            <p:ph idx="1" type="body"/>
          </p:nvPr>
        </p:nvSpPr>
        <p:spPr>
          <a:xfrm>
            <a:off x="720000" y="1266840"/>
            <a:ext cx="7703640" cy="49676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4"/>
          <p:cNvSpPr txBox="1"/>
          <p:nvPr>
            <p:ph type="title"/>
          </p:nvPr>
        </p:nvSpPr>
        <p:spPr>
          <a:xfrm>
            <a:off x="467544" y="620688"/>
            <a:ext cx="822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8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4"/>
          <p:cNvSpPr txBox="1"/>
          <p:nvPr>
            <p:ph idx="1" type="body"/>
          </p:nvPr>
        </p:nvSpPr>
        <p:spPr>
          <a:xfrm>
            <a:off x="467544" y="1556792"/>
            <a:ext cx="82089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Char char="•"/>
              <a:defRPr sz="24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Char char="–"/>
              <a:defRPr sz="20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F6F6F"/>
              </a:buClr>
              <a:buSzPts val="1800"/>
              <a:buChar char="•"/>
              <a:defRPr sz="18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F6F6F"/>
              </a:buClr>
              <a:buSzPts val="1600"/>
              <a:buChar char="–"/>
              <a:defRPr sz="16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F6F6F"/>
              </a:buClr>
              <a:buSzPts val="1600"/>
              <a:buChar char="»"/>
              <a:defRPr sz="16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14"/>
          <p:cNvSpPr txBox="1"/>
          <p:nvPr>
            <p:ph idx="10" type="dt"/>
          </p:nvPr>
        </p:nvSpPr>
        <p:spPr>
          <a:xfrm>
            <a:off x="457200" y="6524625"/>
            <a:ext cx="2133600" cy="19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14"/>
          <p:cNvSpPr txBox="1"/>
          <p:nvPr>
            <p:ph idx="11" type="ftr"/>
          </p:nvPr>
        </p:nvSpPr>
        <p:spPr>
          <a:xfrm>
            <a:off x="3124200" y="6524625"/>
            <a:ext cx="2895600" cy="19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4"/>
          <p:cNvSpPr txBox="1"/>
          <p:nvPr>
            <p:ph idx="12" type="sldNum"/>
          </p:nvPr>
        </p:nvSpPr>
        <p:spPr>
          <a:xfrm>
            <a:off x="6553200" y="6524625"/>
            <a:ext cx="2133600" cy="19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31334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ing slide" showMasterSp="0">
  <p:cSld name="Ending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 content slide">
  <p:cSld name="two column content slide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6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6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7" name="Google Shape;37;p16"/>
          <p:cNvSpPr txBox="1"/>
          <p:nvPr>
            <p:ph idx="1" type="body"/>
          </p:nvPr>
        </p:nvSpPr>
        <p:spPr>
          <a:xfrm>
            <a:off x="720000" y="1266825"/>
            <a:ext cx="3598725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16"/>
          <p:cNvSpPr txBox="1"/>
          <p:nvPr>
            <p:ph idx="2" type="body"/>
          </p:nvPr>
        </p:nvSpPr>
        <p:spPr>
          <a:xfrm>
            <a:off x="4825275" y="1266825"/>
            <a:ext cx="3598725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16"/>
          <p:cNvSpPr txBox="1"/>
          <p:nvPr>
            <p:ph idx="3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" showMasterSp="0">
  <p:cSld name="Section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7"/>
          <p:cNvSpPr txBox="1"/>
          <p:nvPr>
            <p:ph type="title"/>
          </p:nvPr>
        </p:nvSpPr>
        <p:spPr>
          <a:xfrm>
            <a:off x="5076825" y="3009900"/>
            <a:ext cx="33480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7"/>
          <p:cNvSpPr txBox="1"/>
          <p:nvPr>
            <p:ph idx="1" type="body"/>
          </p:nvPr>
        </p:nvSpPr>
        <p:spPr>
          <a:xfrm>
            <a:off x="5076825" y="2017014"/>
            <a:ext cx="3348000" cy="8595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009ED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indent="-2286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1" showMasterSp="0">
  <p:cSld name="Title Slide_1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3390" y="2011670"/>
            <a:ext cx="4800610" cy="484633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18"/>
          <p:cNvSpPr txBox="1"/>
          <p:nvPr>
            <p:ph type="ctrTitle"/>
          </p:nvPr>
        </p:nvSpPr>
        <p:spPr>
          <a:xfrm>
            <a:off x="5787361" y="2760780"/>
            <a:ext cx="2808000" cy="112876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b="1" sz="2800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8"/>
          <p:cNvSpPr txBox="1"/>
          <p:nvPr>
            <p:ph idx="1" type="subTitle"/>
          </p:nvPr>
        </p:nvSpPr>
        <p:spPr>
          <a:xfrm>
            <a:off x="5787361" y="3975272"/>
            <a:ext cx="28080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2" showMasterSp="0">
  <p:cSld name="Title Slide_2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3390" y="2011670"/>
            <a:ext cx="4800610" cy="484633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19"/>
          <p:cNvSpPr txBox="1"/>
          <p:nvPr>
            <p:ph type="ctrTitle"/>
          </p:nvPr>
        </p:nvSpPr>
        <p:spPr>
          <a:xfrm>
            <a:off x="5787361" y="2760780"/>
            <a:ext cx="2808000" cy="112876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b="1" sz="2800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9"/>
          <p:cNvSpPr txBox="1"/>
          <p:nvPr>
            <p:ph idx="1" type="subTitle"/>
          </p:nvPr>
        </p:nvSpPr>
        <p:spPr>
          <a:xfrm>
            <a:off x="5787361" y="3975272"/>
            <a:ext cx="28080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3" showMasterSp="0">
  <p:cSld name="Title Slide_3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011670"/>
            <a:ext cx="4800610" cy="484633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20"/>
          <p:cNvSpPr txBox="1"/>
          <p:nvPr>
            <p:ph type="ctrTitle"/>
          </p:nvPr>
        </p:nvSpPr>
        <p:spPr>
          <a:xfrm>
            <a:off x="603503" y="2778360"/>
            <a:ext cx="2746366" cy="121243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b="1" sz="2800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0"/>
          <p:cNvSpPr txBox="1"/>
          <p:nvPr>
            <p:ph idx="1" type="subTitle"/>
          </p:nvPr>
        </p:nvSpPr>
        <p:spPr>
          <a:xfrm>
            <a:off x="603504" y="4076520"/>
            <a:ext cx="2746366" cy="8681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8.xml"/><Relationship Id="rId22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7.xml"/><Relationship Id="rId21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0.xml"/><Relationship Id="rId24" Type="http://schemas.openxmlformats.org/officeDocument/2006/relationships/theme" Target="../theme/theme2.xml"/><Relationship Id="rId12" Type="http://schemas.openxmlformats.org/officeDocument/2006/relationships/slideLayout" Target="../slideLayouts/slideLayout9.xml"/><Relationship Id="rId23" Type="http://schemas.openxmlformats.org/officeDocument/2006/relationships/slideLayout" Target="../slideLayouts/slideLayout20.xml"/><Relationship Id="rId1" Type="http://schemas.openxmlformats.org/officeDocument/2006/relationships/image" Target="../media/image7.png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9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6.xml"/><Relationship Id="rId6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5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524257" cy="73761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1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Open Sans"/>
              <a:buNone/>
              <a:defRPr b="1" i="0" sz="2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1"/>
          <p:cNvSpPr txBox="1"/>
          <p:nvPr>
            <p:ph idx="1" type="body"/>
          </p:nvPr>
        </p:nvSpPr>
        <p:spPr>
          <a:xfrm>
            <a:off x="719999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42900" lvl="2" marL="13716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3" name="Google Shape;13;p11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4" name="Google Shape;14;p11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037320" y="6318503"/>
            <a:ext cx="106680" cy="539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313" y="6469655"/>
            <a:ext cx="1242731" cy="1872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"/>
          <p:cNvSpPr txBox="1"/>
          <p:nvPr>
            <p:ph type="ctrTitle"/>
          </p:nvPr>
        </p:nvSpPr>
        <p:spPr>
          <a:xfrm>
            <a:off x="90825" y="647700"/>
            <a:ext cx="7145700" cy="244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Supply and Delivery of  Medical Equipment to - Somalia</a:t>
            </a:r>
            <a:r>
              <a:rPr lang="fr-FR">
                <a:latin typeface="Arial"/>
                <a:ea typeface="Arial"/>
                <a:cs typeface="Arial"/>
                <a:sym typeface="Arial"/>
              </a:rPr>
              <a:t>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----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"/>
          <p:cNvSpPr txBox="1"/>
          <p:nvPr>
            <p:ph idx="1" type="subTitle"/>
          </p:nvPr>
        </p:nvSpPr>
        <p:spPr>
          <a:xfrm>
            <a:off x="755475" y="3647581"/>
            <a:ext cx="5328000" cy="48626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rPr b="1" lang="fr-FR" sz="2800">
                <a:latin typeface="Arial"/>
                <a:ea typeface="Arial"/>
                <a:cs typeface="Arial"/>
                <a:sym typeface="Arial"/>
              </a:rPr>
              <a:t> Pre-Bid Meeting presentation</a:t>
            </a:r>
            <a:endParaRPr b="1" sz="2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"/>
          <p:cNvSpPr txBox="1"/>
          <p:nvPr/>
        </p:nvSpPr>
        <p:spPr>
          <a:xfrm>
            <a:off x="5938225" y="5679900"/>
            <a:ext cx="2259000" cy="5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0" i="0" lang="fr-FR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i="0" lang="fr-FR" sz="21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b="1" lang="fr-FR" sz="21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October</a:t>
            </a:r>
            <a:r>
              <a:rPr b="1" i="0" lang="fr-FR" sz="21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2024</a:t>
            </a:r>
            <a:endParaRPr b="1" i="0" sz="2100" u="sng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0"/>
          <p:cNvSpPr txBox="1"/>
          <p:nvPr/>
        </p:nvSpPr>
        <p:spPr>
          <a:xfrm>
            <a:off x="629245" y="1365814"/>
            <a:ext cx="2240434" cy="12153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"/>
              <a:buNone/>
            </a:pPr>
            <a:r>
              <a:rPr b="1" i="0" lang="fr-FR" sz="2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Questions</a:t>
            </a:r>
            <a:endParaRPr b="1" i="0" sz="2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"/>
          <p:cNvSpPr txBox="1"/>
          <p:nvPr>
            <p:ph type="title"/>
          </p:nvPr>
        </p:nvSpPr>
        <p:spPr>
          <a:xfrm>
            <a:off x="609600" y="104774"/>
            <a:ext cx="7704000" cy="705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fr-FR"/>
              <a:t>CONTENT</a:t>
            </a:r>
            <a:endParaRPr/>
          </a:p>
        </p:txBody>
      </p:sp>
      <p:sp>
        <p:nvSpPr>
          <p:cNvPr id="161" name="Google Shape;161;p2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62" name="Google Shape;162;p2"/>
          <p:cNvSpPr txBox="1"/>
          <p:nvPr/>
        </p:nvSpPr>
        <p:spPr>
          <a:xfrm>
            <a:off x="609599" y="1030347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0" marL="45720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▪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Key Points to Note</a:t>
            </a:r>
            <a:endParaRPr b="1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7640" lvl="1" marL="74295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rgbClr val="6F6F6F"/>
              </a:buClr>
              <a:buSzPts val="1860"/>
              <a:buFont typeface="Arial"/>
              <a:buNone/>
            </a:pPr>
            <a:r>
              <a:t/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0" marL="45720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▪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Useful Information</a:t>
            </a:r>
            <a:endParaRPr b="1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7640" lvl="1" marL="74295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rgbClr val="6F6F6F"/>
              </a:buClr>
              <a:buSzPts val="1860"/>
              <a:buFont typeface="Arial"/>
              <a:buNone/>
            </a:pPr>
            <a:r>
              <a:t/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0" marL="45720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▪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Evaluation Criteria</a:t>
            </a:r>
            <a:endParaRPr b="1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45720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rgbClr val="6F6F6F"/>
              </a:buClr>
              <a:buSzPts val="1860"/>
              <a:buFont typeface="Arial"/>
              <a:buNone/>
            </a:pPr>
            <a:r>
              <a:t/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0" marL="45720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▪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Evaluation Process</a:t>
            </a:r>
            <a:endParaRPr b="1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7640" lvl="1" marL="74295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rgbClr val="6F6F6F"/>
              </a:buClr>
              <a:buSzPts val="1860"/>
              <a:buFont typeface="Arial"/>
              <a:buNone/>
            </a:pPr>
            <a:r>
              <a:t/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0" marL="457200" marR="0" rtl="0" algn="l">
              <a:lnSpc>
                <a:spcPct val="80000"/>
              </a:lnSpc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▪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Attachments</a:t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1" marL="914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AutoNum type="arabicPeriod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RFQ Particulars (Section I);</a:t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1" marL="914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AutoNum type="arabicPeriod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Instructions to Bidders (Section II); </a:t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1" marL="914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AutoNum type="arabicPeriod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Evaluation Method and Criteria (Section III);</a:t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5760" lvl="1" marL="9144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AutoNum type="arabicPeriod"/>
            </a:pPr>
            <a:r>
              <a:rPr b="1" i="0" lang="fr-FR" sz="216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Returnable Quotation Schedules (Section IV);</a:t>
            </a:r>
            <a:endParaRPr b="1" i="0" sz="216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"/>
          <p:cNvSpPr txBox="1"/>
          <p:nvPr/>
        </p:nvSpPr>
        <p:spPr>
          <a:xfrm>
            <a:off x="449000" y="845775"/>
            <a:ext cx="8589000" cy="588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is an Emergency Procurement Procedures (EPP) tender process for </a:t>
            </a:r>
            <a:r>
              <a:rPr lang="fr-FR" sz="2400">
                <a:solidFill>
                  <a:schemeClr val="dk1"/>
                </a:solidFill>
              </a:rPr>
              <a:t>Supply and Delivery of Medical Equipment to Somalia.</a:t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rgbClr val="5292C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rgbClr val="5292C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rgbClr val="5292C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"/>
          <p:cNvSpPr txBox="1"/>
          <p:nvPr/>
        </p:nvSpPr>
        <p:spPr>
          <a:xfrm>
            <a:off x="774300" y="147475"/>
            <a:ext cx="54015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fr-FR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Key Points to Note</a:t>
            </a:r>
            <a:endParaRPr b="1" i="0" sz="2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"/>
          <p:cNvSpPr txBox="1"/>
          <p:nvPr>
            <p:ph type="title"/>
          </p:nvPr>
        </p:nvSpPr>
        <p:spPr>
          <a:xfrm>
            <a:off x="609600" y="0"/>
            <a:ext cx="7704000" cy="536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fr-FR"/>
              <a:t>Key Points to Note</a:t>
            </a:r>
            <a:endParaRPr/>
          </a:p>
        </p:txBody>
      </p:sp>
      <p:sp>
        <p:nvSpPr>
          <p:cNvPr id="174" name="Google Shape;174;p4"/>
          <p:cNvSpPr/>
          <p:nvPr/>
        </p:nvSpPr>
        <p:spPr>
          <a:xfrm>
            <a:off x="7823275" y="1977975"/>
            <a:ext cx="1143300" cy="5367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07BF3"/>
          </a:solidFill>
          <a:ln cap="flat" cmpd="sng" w="9525">
            <a:solidFill>
              <a:srgbClr val="00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75" name="Google Shape;175;p4"/>
          <p:cNvGraphicFramePr/>
          <p:nvPr/>
        </p:nvGraphicFramePr>
        <p:xfrm>
          <a:off x="251520" y="132444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{0C035266-439B-45F4-BA67-5D2585E1C8D9}</a:tableStyleId>
              </a:tblPr>
              <a:tblGrid>
                <a:gridCol w="2573325"/>
                <a:gridCol w="6067650"/>
              </a:tblGrid>
              <a:tr h="758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Bidding period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i="1" lang="fr-FR" sz="1800">
                          <a:solidFill>
                            <a:schemeClr val="dk1"/>
                          </a:solidFill>
                        </a:rPr>
                        <a:t>18 October 2024 </a:t>
                      </a:r>
                      <a:r>
                        <a:rPr b="0" lang="fr-FR" sz="1800">
                          <a:solidFill>
                            <a:schemeClr val="dk1"/>
                          </a:solidFill>
                        </a:rPr>
                        <a:t>to </a:t>
                      </a:r>
                      <a:r>
                        <a:rPr i="1" lang="fr-FR" sz="1800">
                          <a:solidFill>
                            <a:schemeClr val="dk1"/>
                          </a:solidFill>
                        </a:rPr>
                        <a:t>10 November 2024</a:t>
                      </a:r>
                      <a:endParaRPr i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sz="1800" u="none" cap="none" strike="noStrike"/>
                    </a:p>
                  </a:txBody>
                  <a:tcPr marT="45725" marB="45725" marR="91450" marL="91450"/>
                </a:tc>
              </a:tr>
              <a:tr h="46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Bid Submission deadline</a:t>
                      </a:r>
                      <a:endParaRPr b="1"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i="1" lang="fr-FR" sz="1800">
                          <a:solidFill>
                            <a:schemeClr val="dk1"/>
                          </a:solidFill>
                        </a:rPr>
                        <a:t>10 November 2024</a:t>
                      </a: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- 12:00 PM. (E.A.T) </a:t>
                      </a:r>
                      <a:endParaRPr b="1" i="1" sz="1800" u="none" cap="none" strike="noStrike"/>
                    </a:p>
                  </a:txBody>
                  <a:tcPr marT="45725" marB="45725" marR="91450" marL="91450"/>
                </a:tc>
              </a:tr>
              <a:tr h="741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Bid Opening 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 u="none" cap="none" strike="noStrike"/>
                        <a:t>13:</a:t>
                      </a:r>
                      <a:r>
                        <a:rPr b="1" lang="fr-FR" sz="1800" u="none" cap="none" strike="noStrike">
                          <a:solidFill>
                            <a:srgbClr val="000000"/>
                          </a:solidFill>
                        </a:rPr>
                        <a:t>00 PM </a:t>
                      </a:r>
                      <a:r>
                        <a:rPr b="1" lang="fr-FR" sz="1800" u="none" cap="none" strike="noStrike"/>
                        <a:t>E.A.T</a:t>
                      </a:r>
                      <a:r>
                        <a:rPr b="1" lang="fr-FR" sz="1800" u="none" cap="none" strike="noStrike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b="0" lang="fr-FR" sz="1800" u="none" cap="none" strike="noStrike"/>
                        <a:t>on </a:t>
                      </a:r>
                      <a:r>
                        <a:rPr b="1" i="1" lang="fr-FR" sz="1800">
                          <a:solidFill>
                            <a:schemeClr val="dk1"/>
                          </a:solidFill>
                        </a:rPr>
                        <a:t>11 November 2024</a:t>
                      </a:r>
                      <a:r>
                        <a:rPr b="1" i="1" lang="fr-FR" sz="1800" u="none" cap="none" strike="noStrike"/>
                        <a:t> </a:t>
                      </a:r>
                      <a:r>
                        <a:rPr b="0" lang="fr-FR" sz="1800" u="none" cap="none" strike="noStrike"/>
                        <a:t>(No Formal /conference opening required)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530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Bids submission </a:t>
                      </a:r>
                      <a:endParaRPr b="1" sz="1800" u="none" cap="none" strike="noStrike"/>
                    </a:p>
                  </a:txBody>
                  <a:tcPr marT="45725" marB="45725" marR="91450" marL="91450">
                    <a:solidFill>
                      <a:srgbClr val="5C92B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Via, </a:t>
                      </a:r>
                      <a:r>
                        <a:rPr b="1" lang="fr-FR" sz="1800" u="none" cap="none" strike="noStrike">
                          <a:solidFill>
                            <a:srgbClr val="0000FF"/>
                          </a:solidFill>
                        </a:rPr>
                        <a:t>E-Sourcing</a:t>
                      </a:r>
                      <a:endParaRPr b="1" sz="1800" u="none" cap="none" strike="noStrike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5C92B5">
                        <a:alpha val="20000"/>
                      </a:srgbClr>
                    </a:solidFill>
                  </a:tcPr>
                </a:tc>
              </a:tr>
              <a:tr h="1082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Clarifications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>
                          <a:solidFill>
                            <a:schemeClr val="dk1"/>
                          </a:solidFill>
                        </a:rPr>
                        <a:t>12:00 PM (E.A.T) </a:t>
                      </a: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on </a:t>
                      </a:r>
                      <a:r>
                        <a:rPr b="1" i="1" lang="fr-FR" sz="1800">
                          <a:solidFill>
                            <a:schemeClr val="dk1"/>
                          </a:solidFill>
                        </a:rPr>
                        <a:t>24</a:t>
                      </a:r>
                      <a:r>
                        <a:rPr b="1" i="1" lang="fr-FR" sz="1800">
                          <a:solidFill>
                            <a:schemeClr val="dk1"/>
                          </a:solidFill>
                        </a:rPr>
                        <a:t> October 2024</a:t>
                      </a:r>
                      <a:endParaRPr b="1" i="1" sz="1800" u="none" cap="none" strike="noStrike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614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Language of Bid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B cap="flat" cmpd="sng" w="952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fr-FR" sz="1800" u="none" cap="none" strike="noStrike"/>
                        <a:t>English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B cap="flat" cmpd="sng" w="952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74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NO Partial Bids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952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1380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fr-FR" sz="1800" u="none" cap="none" strike="noStrike"/>
                        <a:t>Partial Bids will be accepted </a:t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fr-FR" sz="1800" u="none" cap="none" strike="noStrike"/>
                        <a:t>The RFQ consists of three (3) LOTs as detailed below: </a:t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fr-FR" sz="1800" u="none" cap="none" strike="noStrike"/>
                        <a:t>LOT 1:  </a:t>
                      </a:r>
                      <a:r>
                        <a:rPr lang="fr-FR" sz="1800"/>
                        <a:t>Supplier and Delivery of Medical Equipment for Xoogga Hospital Mogadishu, Somalia</a:t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fr-FR" sz="1800" u="none" cap="none" strike="noStrike"/>
                        <a:t>LOT  2: </a:t>
                      </a:r>
                      <a:r>
                        <a:rPr lang="fr-FR" sz="1800">
                          <a:solidFill>
                            <a:schemeClr val="dk1"/>
                          </a:solidFill>
                        </a:rPr>
                        <a:t>Supplier and Delivery of Medical Equipment for Role 1 Buloburte, Somalia</a:t>
                      </a:r>
                      <a:r>
                        <a:rPr lang="fr-FR" sz="1800" u="none" cap="none" strike="noStrike"/>
                        <a:t>.</a:t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fr-FR" sz="1800" u="none" cap="none" strike="noStrike"/>
                        <a:t>LOT  3: </a:t>
                      </a:r>
                      <a:r>
                        <a:rPr lang="fr-FR" sz="1800">
                          <a:solidFill>
                            <a:schemeClr val="dk1"/>
                          </a:solidFill>
                        </a:rPr>
                        <a:t>Supplier and Delivery of Medical Equipment for Role 1 KM50, Somalia.</a:t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fr-FR" sz="1800" u="none" cap="none" strike="noStrike"/>
                        <a:t>Bidders may submit quotations for one or multiple lots. UNOPS reserves the right to award one or more lots to a single successful bidder. If a compliant bidder submits the lowest prices for all lots, UNOPS may consider awarding the remaining lots to the second lowest compliant bidders.</a:t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>
                    <a:lnL cap="flat" cmpd="sng" w="952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5"/>
          <p:cNvSpPr txBox="1"/>
          <p:nvPr>
            <p:ph type="title"/>
          </p:nvPr>
        </p:nvSpPr>
        <p:spPr>
          <a:xfrm>
            <a:off x="467544" y="548680"/>
            <a:ext cx="82296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1" lang="fr-FR" sz="2400">
                <a:solidFill>
                  <a:schemeClr val="dk2"/>
                </a:solidFill>
              </a:rPr>
              <a:t>USEFUL INFORMATION Cont..</a:t>
            </a:r>
            <a:endParaRPr b="1" sz="2400">
              <a:solidFill>
                <a:schemeClr val="dk2"/>
              </a:solidFill>
            </a:endParaRPr>
          </a:p>
        </p:txBody>
      </p:sp>
      <p:graphicFrame>
        <p:nvGraphicFramePr>
          <p:cNvPr id="183" name="Google Shape;183;p5"/>
          <p:cNvGraphicFramePr/>
          <p:nvPr/>
        </p:nvGraphicFramePr>
        <p:xfrm>
          <a:off x="468312" y="127106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{1B923C0C-E3AD-48D3-B695-7A4068D09CB9}</a:tableStyleId>
              </a:tblPr>
              <a:tblGrid>
                <a:gridCol w="2519500"/>
                <a:gridCol w="5698975"/>
              </a:tblGrid>
              <a:tr h="674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No Alternative Bids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fr-FR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Not accepted</a:t>
                      </a:r>
                      <a:endParaRPr b="0" sz="1800" u="none" cap="none" strike="noStrike"/>
                    </a:p>
                  </a:txBody>
                  <a:tcPr marT="45725" marB="45725" marR="91450" marL="91450"/>
                </a:tc>
              </a:tr>
              <a:tr h="6746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Currency of Bid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i="0" lang="fr-FR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USD</a:t>
                      </a:r>
                      <a:r>
                        <a:rPr b="0" i="0" lang="fr-FR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(United States Dollars)</a:t>
                      </a:r>
                      <a:endParaRPr b="0" sz="1800" u="none" cap="none" strike="noStrike"/>
                    </a:p>
                  </a:txBody>
                  <a:tcPr marT="45725" marB="45725" marR="91450" marL="91450"/>
                </a:tc>
              </a:tr>
              <a:tr h="971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i="0" lang="fr-FR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Duties and taxes</a:t>
                      </a:r>
                      <a:endParaRPr b="1"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fr-FR" sz="1800" u="none" cap="none" strike="noStrike"/>
                        <a:t>UNOPS is exempt from all forms of direct tax. </a:t>
                      </a:r>
                      <a:r>
                        <a:rPr b="0" i="0" lang="fr-FR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All bids shall be submitted net of any direct taxes</a:t>
                      </a:r>
                      <a:endParaRPr b="0" sz="1800" u="none" cap="none" strike="noStrike"/>
                    </a:p>
                  </a:txBody>
                  <a:tcPr marT="45725" marB="45725" marR="91450" marL="91450"/>
                </a:tc>
              </a:tr>
              <a:tr h="1262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i="0"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i="0" lang="fr-FR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Bid security/</a:t>
                      </a:r>
                      <a:r>
                        <a:rPr b="1" lang="fr-FR" sz="1800" u="none" cap="none" strike="noStrike"/>
                        <a:t>Bid Securing Declaration</a:t>
                      </a:r>
                      <a:r>
                        <a:rPr lang="fr-FR" sz="1800" u="none" cap="none" strike="noStrike"/>
                        <a:t> </a:t>
                      </a:r>
                      <a:endParaRPr b="1"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fr-FR" sz="1800" u="none" cap="none" strike="noStrik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 Formal bid security is required</a:t>
                      </a:r>
                      <a:endParaRPr b="0" i="1" sz="1800" u="none" cap="none" strike="noStrike"/>
                    </a:p>
                  </a:txBody>
                  <a:tcPr marT="45725" marB="45725" marR="91450" marL="91450"/>
                </a:tc>
              </a:tr>
              <a:tr h="850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Performance Security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fr-FR" sz="1800" u="none" cap="none" strike="noStrike"/>
                        <a:t>Not </a:t>
                      </a:r>
                      <a:r>
                        <a:rPr b="0" lang="fr-FR" sz="1800" u="none" cap="none" strike="noStrike"/>
                        <a:t>Required 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820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fr-FR" sz="1800" u="none" cap="none" strike="noStrike"/>
                        <a:t>Bid Validity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sz="18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fr-FR" sz="1800"/>
                        <a:t>6</a:t>
                      </a:r>
                      <a:r>
                        <a:rPr b="0" lang="fr-FR" sz="1800" u="none" cap="none" strike="noStrike"/>
                        <a:t>0 Days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84" name="Google Shape;184;p5"/>
          <p:cNvSpPr txBox="1"/>
          <p:nvPr>
            <p:ph idx="12" type="sldNum"/>
          </p:nvPr>
        </p:nvSpPr>
        <p:spPr>
          <a:xfrm>
            <a:off x="6553200" y="6524625"/>
            <a:ext cx="2133600" cy="19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6"/>
          <p:cNvSpPr txBox="1"/>
          <p:nvPr/>
        </p:nvSpPr>
        <p:spPr>
          <a:xfrm>
            <a:off x="609600" y="177800"/>
            <a:ext cx="8141100" cy="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USEFUL INFORMATION Cont..</a:t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730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-F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Additional Information or Clarification</a:t>
            </a:r>
            <a:endParaRPr b="1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1" lang="fr-F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UNOPS can amend the  documents at any time during the solicitation process and post the amendments or clarifications on </a:t>
            </a:r>
            <a:r>
              <a:rPr b="1" i="0" lang="fr-FR" sz="18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E-Sourcing </a:t>
            </a:r>
            <a:endParaRPr b="0" i="0" sz="1800" u="none" cap="none" strike="noStrike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fr-FR" sz="1800" u="sng">
                <a:latin typeface="Calibri"/>
                <a:ea typeface="Calibri"/>
                <a:cs typeface="Calibri"/>
                <a:sym typeface="Calibri"/>
              </a:rPr>
              <a:t>Deliveries</a:t>
            </a:r>
            <a:r>
              <a:rPr b="1" i="0" lang="fr-FR" sz="1800" u="sng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1800" u="sng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 u="sng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For LOT 1: Xoogga hospital, the items should be delivered before the end of the year.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For LOT 2 and 3: The delivery will by the end of April 2025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-F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Quotation Submission</a:t>
            </a:r>
            <a:endParaRPr b="1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rgbClr val="2C3E50"/>
              </a:solidFill>
              <a:highlight>
                <a:srgbClr val="ECF0F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1" lang="fr-F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Quotations must be submitted as mentioned in the Particulars.</a:t>
            </a:r>
            <a:endParaRPr b="0" i="1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1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698" lvl="2" marL="53816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EDE"/>
              </a:buClr>
              <a:buSzPts val="1400"/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7"/>
          <p:cNvSpPr txBox="1"/>
          <p:nvPr/>
        </p:nvSpPr>
        <p:spPr>
          <a:xfrm>
            <a:off x="609600" y="177800"/>
            <a:ext cx="8141100" cy="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Evaluation Criteria</a:t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730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rPr b="0" i="0" lang="fr-F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Three stages with ratings -  pass/fail and </a:t>
            </a:r>
            <a:r>
              <a:rPr b="0" i="1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Check &amp; Clarify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6F6F6F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fr-F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Eligibility Criteria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58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fr-F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Qualification Criteria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58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F6F6F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fr-F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Technical Criteria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6F6F6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457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The award shall be based on the Criteria</a:t>
            </a:r>
            <a:r>
              <a:rPr b="1" i="1" lang="fr-FR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“Lowest Priced, Substantially Compliant Bid” </a:t>
            </a:r>
            <a:r>
              <a:rPr b="0" i="0" lang="fr-FR" sz="2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which achieves the best overall value for money for UNOPS 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39698" lvl="2" marL="53816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EDE"/>
              </a:buClr>
              <a:buSzPts val="1400"/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8"/>
          <p:cNvSpPr txBox="1"/>
          <p:nvPr/>
        </p:nvSpPr>
        <p:spPr>
          <a:xfrm>
            <a:off x="609600" y="177800"/>
            <a:ext cx="8141100" cy="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Evaluation Process:</a:t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Bids will be evaluated for conformity with the Eligibility &amp; Qualification criteria using a </a:t>
            </a:r>
            <a:r>
              <a:rPr b="0" i="1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“Pass / Fail” </a:t>
            </a: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rating to determine compliance with the requirements set out in the RFQ.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Thereafter, a Technical Evaluation will be carried out using </a:t>
            </a:r>
            <a:r>
              <a:rPr b="0" i="1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“Pass / Fail” rating </a:t>
            </a: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&amp; </a:t>
            </a:r>
            <a:r>
              <a:rPr b="0" i="1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“Check &amp; Clarify”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bids are to achieve a “Pass” or “Fail” for all “Pass/ Fail” criteria stated in the RFQ. Offers failing to obtain a “Pass” would not be eligible for further considerations.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730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39698" lvl="2" marL="538162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EDE"/>
              </a:buClr>
              <a:buSzPts val="1400"/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9"/>
          <p:cNvSpPr txBox="1"/>
          <p:nvPr/>
        </p:nvSpPr>
        <p:spPr>
          <a:xfrm>
            <a:off x="609600" y="177800"/>
            <a:ext cx="8141100" cy="4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Evaluation Process Cont’:</a:t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During the Evaluation, UNOPS may request bidders to submit the necessary information or documentation, within a reasonable period of time, to rectify non-material non-conformities or omissions in the bid related to documentation requirements via “Check and Clarify” method.  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b="0" i="0" lang="fr-F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Only bids that meet the requirements of  Eligibility, and Formal criteria &amp; are technically compliant shall be considered for Financial Evaluation.</a:t>
            </a:r>
            <a:r>
              <a:rPr b="0" i="0" lang="fr-FR" sz="2400" u="none" cap="none" strike="noStrike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UNOPS colour">
      <a:dk1>
        <a:srgbClr val="000000"/>
      </a:dk1>
      <a:lt1>
        <a:srgbClr val="FFFFFF"/>
      </a:lt1>
      <a:dk2>
        <a:srgbClr val="0092D1"/>
      </a:dk2>
      <a:lt2>
        <a:srgbClr val="D7D2D5"/>
      </a:lt2>
      <a:accent1>
        <a:srgbClr val="FFC72C"/>
      </a:accent1>
      <a:accent2>
        <a:srgbClr val="97D700"/>
      </a:accent2>
      <a:accent3>
        <a:srgbClr val="4EC3E0"/>
      </a:accent3>
      <a:accent4>
        <a:srgbClr val="FF6900"/>
      </a:accent4>
      <a:accent5>
        <a:srgbClr val="004976"/>
      </a:accent5>
      <a:accent6>
        <a:srgbClr val="991E66"/>
      </a:accent6>
      <a:hlink>
        <a:srgbClr val="0092D1"/>
      </a:hlink>
      <a:folHlink>
        <a:srgbClr val="0074A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