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58" r:id="rId2"/>
    <p:sldId id="352" r:id="rId3"/>
    <p:sldId id="392" r:id="rId4"/>
    <p:sldId id="359" r:id="rId5"/>
    <p:sldId id="390" r:id="rId6"/>
    <p:sldId id="357" r:id="rId7"/>
    <p:sldId id="379" r:id="rId8"/>
    <p:sldId id="400" r:id="rId9"/>
    <p:sldId id="391" r:id="rId10"/>
    <p:sldId id="381" r:id="rId11"/>
    <p:sldId id="396" r:id="rId12"/>
    <p:sldId id="389" r:id="rId13"/>
    <p:sldId id="398" r:id="rId14"/>
    <p:sldId id="393" r:id="rId15"/>
    <p:sldId id="382" r:id="rId16"/>
    <p:sldId id="399" r:id="rId17"/>
    <p:sldId id="385" r:id="rId18"/>
    <p:sldId id="383" r:id="rId19"/>
    <p:sldId id="388" r:id="rId20"/>
    <p:sldId id="387" r:id="rId21"/>
    <p:sldId id="376" r:id="rId22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A91B1"/>
    <a:srgbClr val="00AEEF"/>
    <a:srgbClr val="BBE0E3"/>
    <a:srgbClr val="00FFFF"/>
    <a:srgbClr val="FFCCFF"/>
    <a:srgbClr val="CC0000"/>
    <a:srgbClr val="008000"/>
    <a:srgbClr val="FF33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38" autoAdjust="0"/>
    <p:restoredTop sz="89318" autoAdjust="0"/>
  </p:normalViewPr>
  <p:slideViewPr>
    <p:cSldViewPr>
      <p:cViewPr varScale="1">
        <p:scale>
          <a:sx n="77" d="100"/>
          <a:sy n="77" d="100"/>
        </p:scale>
        <p:origin x="116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2748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lchen\Desktop\Procurement%20Status%20for%20presentat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lchen\Desktop\Procurement%20Status%20for%20presentatio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lchen\Desktop\Procurement%20Status%20for%20presentation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lchen\Desktop\Procurement%20Status%20for%20presenta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'CHNA whole'!$C$1</c:f>
              <c:strCache>
                <c:ptCount val="1"/>
                <c:pt idx="0">
                  <c:v>Value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'CHNA whole'!$A$2:$A$6</c:f>
              <c:numCache>
                <c:formatCode>General</c:formatCode>
                <c:ptCount val="5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</c:numCache>
            </c:numRef>
          </c:cat>
          <c:val>
            <c:numRef>
              <c:f>'CHNA whole'!$C$2:$C$6</c:f>
              <c:numCache>
                <c:formatCode>General</c:formatCode>
                <c:ptCount val="5"/>
                <c:pt idx="0">
                  <c:v>2413205.1800000002</c:v>
                </c:pt>
                <c:pt idx="1">
                  <c:v>8120693.5000000009</c:v>
                </c:pt>
                <c:pt idx="2">
                  <c:v>16059629.579999993</c:v>
                </c:pt>
                <c:pt idx="3">
                  <c:v>11991641.379999999</c:v>
                </c:pt>
                <c:pt idx="4">
                  <c:v>8597570.6799999811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D9-44BE-8AF1-744BB6A7EC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95763816"/>
        <c:axId val="295764200"/>
        <c:axId val="0"/>
      </c:bar3DChart>
      <c:catAx>
        <c:axId val="295763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95764200"/>
        <c:crosses val="autoZero"/>
        <c:auto val="1"/>
        <c:lblAlgn val="ctr"/>
        <c:lblOffset val="100"/>
        <c:noMultiLvlLbl val="0"/>
      </c:catAx>
      <c:valAx>
        <c:axId val="295764200"/>
        <c:scaling>
          <c:orientation val="minMax"/>
        </c:scaling>
        <c:delete val="0"/>
        <c:axPos val="l"/>
        <c:majorGridlines/>
        <c:numFmt formatCode="&quot;$&quot;#,##0" sourceLinked="0"/>
        <c:majorTickMark val="out"/>
        <c:minorTickMark val="none"/>
        <c:tickLblPos val="nextTo"/>
        <c:crossAx val="2957638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1"/>
          <c:order val="0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'other countries'!$O$3:$O$7</c:f>
              <c:numCache>
                <c:formatCode>General</c:formatCode>
                <c:ptCount val="5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</c:numCache>
            </c:numRef>
          </c:cat>
          <c:val>
            <c:numRef>
              <c:f>'other countries'!$U$2:$U$6</c:f>
              <c:numCache>
                <c:formatCode>#,##0.00</c:formatCode>
                <c:ptCount val="5"/>
                <c:pt idx="0">
                  <c:v>1183240</c:v>
                </c:pt>
                <c:pt idx="1">
                  <c:v>2274060</c:v>
                </c:pt>
                <c:pt idx="2">
                  <c:v>3653845</c:v>
                </c:pt>
                <c:pt idx="3">
                  <c:v>1344800</c:v>
                </c:pt>
                <c:pt idx="4">
                  <c:v>2086930.43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E3-4C4B-A5D7-A372EA981D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49662184"/>
        <c:axId val="249659440"/>
        <c:axId val="0"/>
      </c:bar3DChart>
      <c:catAx>
        <c:axId val="249662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49659440"/>
        <c:crosses val="autoZero"/>
        <c:auto val="1"/>
        <c:lblAlgn val="ctr"/>
        <c:lblOffset val="100"/>
        <c:noMultiLvlLbl val="0"/>
      </c:catAx>
      <c:valAx>
        <c:axId val="249659440"/>
        <c:scaling>
          <c:orientation val="minMax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crossAx val="2496621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'other countries'!$P$2</c:f>
              <c:strCache>
                <c:ptCount val="1"/>
                <c:pt idx="0">
                  <c:v>value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'other countries'!$O$3:$O$8</c:f>
              <c:numCache>
                <c:formatCode>General</c:formatCode>
                <c:ptCount val="6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</c:numCache>
            </c:numRef>
          </c:cat>
          <c:val>
            <c:numRef>
              <c:f>'other countries'!$P$3:$P$7</c:f>
              <c:numCache>
                <c:formatCode>#,##0.00</c:formatCode>
                <c:ptCount val="5"/>
                <c:pt idx="0">
                  <c:v>19598455.609999999</c:v>
                </c:pt>
                <c:pt idx="1">
                  <c:v>2961355.55</c:v>
                </c:pt>
                <c:pt idx="2">
                  <c:v>4763329.07</c:v>
                </c:pt>
                <c:pt idx="3">
                  <c:v>7027462.9400000013</c:v>
                </c:pt>
                <c:pt idx="4">
                  <c:v>11460926.03999998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25-41C9-8BE4-99EC51B78C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95844872"/>
        <c:axId val="295845264"/>
        <c:axId val="0"/>
      </c:bar3DChart>
      <c:catAx>
        <c:axId val="295844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95845264"/>
        <c:crosses val="autoZero"/>
        <c:auto val="1"/>
        <c:lblAlgn val="ctr"/>
        <c:lblOffset val="100"/>
        <c:noMultiLvlLbl val="0"/>
      </c:catAx>
      <c:valAx>
        <c:axId val="295845264"/>
        <c:scaling>
          <c:orientation val="minMax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crossAx val="2958448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SSA!$B$2</c:f>
              <c:strCache>
                <c:ptCount val="1"/>
                <c:pt idx="0">
                  <c:v>Value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SSA!$A$3:$A$5</c:f>
              <c:numCache>
                <c:formatCode>General</c:formatCode>
                <c:ptCount val="3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</c:numCache>
            </c:numRef>
          </c:cat>
          <c:val>
            <c:numRef>
              <c:f>SSA!$B$3:$B$5</c:f>
              <c:numCache>
                <c:formatCode>#,##0.00</c:formatCode>
                <c:ptCount val="3"/>
                <c:pt idx="0">
                  <c:v>768314.11</c:v>
                </c:pt>
                <c:pt idx="1">
                  <c:v>522190.43000000028</c:v>
                </c:pt>
                <c:pt idx="2">
                  <c:v>219042.19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D22-437A-9964-5C0BA7FAED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95845656"/>
        <c:axId val="295844088"/>
        <c:axId val="0"/>
      </c:bar3DChart>
      <c:catAx>
        <c:axId val="295845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95844088"/>
        <c:crosses val="autoZero"/>
        <c:auto val="1"/>
        <c:lblAlgn val="ctr"/>
        <c:lblOffset val="100"/>
        <c:noMultiLvlLbl val="0"/>
      </c:catAx>
      <c:valAx>
        <c:axId val="295844088"/>
        <c:scaling>
          <c:orientation val="minMax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crossAx val="2958456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8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8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0FBC59-6DEF-4802-9B9D-34BDF29A9E7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805905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1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1" y="4560570"/>
            <a:ext cx="536448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1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1" y="9121141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A8DD3AEB-D592-416F-BE96-3E8294D8B87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971658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D3AEB-D592-416F-BE96-3E8294D8B875}" type="slidenum">
              <a:rPr lang="zh-CN" altLang="en-US" smtClean="0"/>
              <a:pPr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366502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D3AEB-D592-416F-BE96-3E8294D8B875}" type="slidenum">
              <a:rPr lang="zh-CN" altLang="en-US" smtClean="0"/>
              <a:pPr/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932928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D3AEB-D592-416F-BE96-3E8294D8B875}" type="slidenum">
              <a:rPr lang="zh-CN" altLang="en-US" smtClean="0"/>
              <a:pPr/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912880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Times" pitchFamily="18" charset="0"/>
                <a:ea typeface="+mn-ea"/>
                <a:cs typeface="+mn-cs"/>
              </a:rPr>
              <a:t>formal clarification or queries on this RFP must be submitted in writing to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Times" pitchFamily="18" charset="0"/>
                <a:ea typeface="+mn-ea"/>
                <a:cs typeface="+mn-cs"/>
              </a:rPr>
              <a:t>Kyaw Myo Aung,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" pitchFamily="18" charset="0"/>
                <a:ea typeface="+mn-ea"/>
                <a:cs typeface="+mn-cs"/>
              </a:rPr>
              <a:t>via e-mail at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Times" pitchFamily="18" charset="0"/>
                <a:ea typeface="+mn-ea"/>
                <a:cs typeface="+mn-cs"/>
              </a:rPr>
              <a:t> &lt;kmaung@unicef.org&gt;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" pitchFamily="18" charset="0"/>
                <a:ea typeface="+mn-ea"/>
                <a:cs typeface="+mn-cs"/>
              </a:rPr>
              <a:t>, the answer will be shared with all potential RFP bidders.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D3AEB-D592-416F-BE96-3E8294D8B875}" type="slidenum">
              <a:rPr lang="zh-CN" altLang="en-US" smtClean="0"/>
              <a:pPr/>
              <a:t>14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200012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D3AEB-D592-416F-BE96-3E8294D8B875}" type="slidenum">
              <a:rPr lang="zh-CN" altLang="en-US" smtClean="0"/>
              <a:pPr/>
              <a:t>15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776096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D3AEB-D592-416F-BE96-3E8294D8B875}" type="slidenum">
              <a:rPr lang="zh-CN" altLang="en-US" smtClean="0"/>
              <a:pPr/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857137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D3AEB-D592-416F-BE96-3E8294D8B875}" type="slidenum">
              <a:rPr lang="zh-CN" altLang="en-US" smtClean="0"/>
              <a:pPr/>
              <a:t>19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620576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D3AEB-D592-416F-BE96-3E8294D8B875}" type="slidenum">
              <a:rPr lang="zh-CN" altLang="en-US" smtClean="0"/>
              <a:pPr/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897005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D3AEB-D592-416F-BE96-3E8294D8B875}" type="slidenum">
              <a:rPr lang="zh-CN" altLang="en-US" smtClean="0"/>
              <a:pPr/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8832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D3AEB-D592-416F-BE96-3E8294D8B875}" type="slidenum">
              <a:rPr lang="zh-CN" altLang="en-US" smtClean="0"/>
              <a:pPr/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809913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D3AEB-D592-416F-BE96-3E8294D8B875}" type="slidenum">
              <a:rPr lang="zh-CN" altLang="en-US" smtClean="0"/>
              <a:pPr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1004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D3AEB-D592-416F-BE96-3E8294D8B875}" type="slidenum">
              <a:rPr lang="zh-CN" altLang="en-US" smtClean="0"/>
              <a:pPr/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827144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D3AEB-D592-416F-BE96-3E8294D8B875}" type="slidenum">
              <a:rPr lang="zh-CN" altLang="en-US" smtClean="0"/>
              <a:pPr/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89653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D3AEB-D592-416F-BE96-3E8294D8B875}" type="slidenum">
              <a:rPr lang="zh-CN" altLang="en-US" smtClean="0"/>
              <a:pPr/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53173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D3AEB-D592-416F-BE96-3E8294D8B875}" type="slidenum">
              <a:rPr lang="zh-CN" altLang="en-US" smtClean="0"/>
              <a:pPr/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662096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D3AEB-D592-416F-BE96-3E8294D8B875}" type="slidenum">
              <a:rPr lang="zh-CN" altLang="en-US" smtClean="0"/>
              <a:pPr/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089089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D3AEB-D592-416F-BE96-3E8294D8B875}" type="slidenum">
              <a:rPr lang="zh-CN" altLang="en-US" smtClean="0"/>
              <a:pPr/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88862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chart" Target="../charts/chart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chart" Target="../charts/chart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chart" Target="../charts/chart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chart" Target="../charts/chart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09600" y="228600"/>
            <a:ext cx="7924800" cy="1066800"/>
          </a:xfrm>
        </p:spPr>
        <p:txBody>
          <a:bodyPr/>
          <a:lstStyle>
            <a:lvl1pPr marL="0" indent="0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Procurement for CHINA 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5962650"/>
            <a:ext cx="2590800" cy="622300"/>
          </a:xfrm>
          <a:prstGeom prst="rect">
            <a:avLst/>
          </a:prstGeom>
          <a:noFill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5867400"/>
            <a:ext cx="3048000" cy="773113"/>
          </a:xfrm>
          <a:prstGeom prst="rect">
            <a:avLst/>
          </a:prstGeom>
          <a:noFill/>
        </p:spPr>
      </p:pic>
      <p:graphicFrame>
        <p:nvGraphicFramePr>
          <p:cNvPr id="6" name="Chart 5"/>
          <p:cNvGraphicFramePr/>
          <p:nvPr userDrawn="1"/>
        </p:nvGraphicFramePr>
        <p:xfrm>
          <a:off x="838200" y="1752600"/>
          <a:ext cx="67818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09600" y="228600"/>
            <a:ext cx="7924800" cy="1066800"/>
          </a:xfrm>
        </p:spPr>
        <p:txBody>
          <a:bodyPr/>
          <a:lstStyle>
            <a:lvl1pPr marL="0" indent="0">
              <a:defRPr sz="3200" b="1" baseline="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Procurement for DPRK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5962650"/>
            <a:ext cx="2590800" cy="622300"/>
          </a:xfrm>
          <a:prstGeom prst="rect">
            <a:avLst/>
          </a:prstGeom>
          <a:noFill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5867400"/>
            <a:ext cx="3048000" cy="773113"/>
          </a:xfrm>
          <a:prstGeom prst="rect">
            <a:avLst/>
          </a:prstGeom>
          <a:noFill/>
        </p:spPr>
      </p:pic>
      <p:graphicFrame>
        <p:nvGraphicFramePr>
          <p:cNvPr id="8" name="Chart 7"/>
          <p:cNvGraphicFramePr/>
          <p:nvPr userDrawn="1"/>
        </p:nvGraphicFramePr>
        <p:xfrm>
          <a:off x="685800" y="1524000"/>
          <a:ext cx="7620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09600" y="228600"/>
            <a:ext cx="7924800" cy="1066800"/>
          </a:xfrm>
        </p:spPr>
        <p:txBody>
          <a:bodyPr/>
          <a:lstStyle>
            <a:lvl1pPr marL="0" indent="0">
              <a:defRPr sz="3200" b="1" baseline="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Procurement for Other countries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5962650"/>
            <a:ext cx="2590800" cy="622300"/>
          </a:xfrm>
          <a:prstGeom prst="rect">
            <a:avLst/>
          </a:prstGeom>
          <a:noFill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5867400"/>
            <a:ext cx="3048000" cy="773113"/>
          </a:xfrm>
          <a:prstGeom prst="rect">
            <a:avLst/>
          </a:prstGeom>
          <a:noFill/>
        </p:spPr>
      </p:pic>
      <p:graphicFrame>
        <p:nvGraphicFramePr>
          <p:cNvPr id="7" name="Chart 6"/>
          <p:cNvGraphicFramePr/>
          <p:nvPr userDrawn="1"/>
        </p:nvGraphicFramePr>
        <p:xfrm>
          <a:off x="838200" y="1676400"/>
          <a:ext cx="65532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09600" y="228600"/>
            <a:ext cx="7924800" cy="10668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baseline="0">
                <a:solidFill>
                  <a:schemeClr val="bg1"/>
                </a:solidFill>
              </a:defRPr>
            </a:lvl1pPr>
          </a:lstStyle>
          <a:p>
            <a:pPr algn="ctr" fontAlgn="ctr"/>
            <a:r>
              <a:rPr lang="en-US" altLang="zh-CN" dirty="0"/>
              <a:t>Institutional Contract Analysis</a:t>
            </a:r>
            <a:endParaRPr lang="en-US" sz="1000" b="1" i="0" u="none" strike="noStrike" dirty="0">
              <a:solidFill>
                <a:srgbClr val="000000"/>
              </a:solidFill>
              <a:latin typeface="+mn-lt"/>
            </a:endParaRPr>
          </a:p>
          <a:p>
            <a:endParaRPr lang="en-US" altLang="zh-CN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5962650"/>
            <a:ext cx="2590800" cy="622300"/>
          </a:xfrm>
          <a:prstGeom prst="rect">
            <a:avLst/>
          </a:prstGeom>
          <a:noFill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5867400"/>
            <a:ext cx="3048000" cy="773113"/>
          </a:xfrm>
          <a:prstGeom prst="rect">
            <a:avLst/>
          </a:prstGeom>
          <a:noFill/>
        </p:spPr>
      </p:pic>
      <p:graphicFrame>
        <p:nvGraphicFramePr>
          <p:cNvPr id="10" name="Chart 9"/>
          <p:cNvGraphicFramePr/>
          <p:nvPr userDrawn="1"/>
        </p:nvGraphicFramePr>
        <p:xfrm>
          <a:off x="762000" y="1524000"/>
          <a:ext cx="70866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761759-CFF2-47C7-9664-DD0204DB3997}" type="slidenum">
              <a:rPr lang="en-US" altLang="zh-CN"/>
              <a:pPr/>
              <a:t>‹#›</a:t>
            </a:fld>
            <a:endParaRPr lang="en-US" altLang="zh-CN"/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B034F-84DE-4102-ABE4-9D318B54B1C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CD9A73-7458-46D8-B15A-F8A9E192CC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460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76995-EE54-45E5-971E-2E3DC3AE3152}" type="datetimeFigureOut">
              <a:rPr lang="en-US"/>
              <a:pPr>
                <a:defRPr/>
              </a:pPr>
              <a:t>07-Aug-18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019800"/>
            <a:ext cx="9144000" cy="83820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81000"/>
            <a:ext cx="777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620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altLang="en-US" dirty="0"/>
          </a:p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8400"/>
            <a:ext cx="1905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fld id="{2AE8C015-AC6C-43F5-A085-CCCEB3A79C0A}" type="slidenum">
              <a:rPr lang="en-US" altLang="zh-CN"/>
              <a:pPr/>
              <a:t>‹#›</a:t>
            </a:fld>
            <a:endParaRPr lang="en-US" altLang="zh-CN"/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endParaRPr lang="en-US" altLang="zh-CN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宋体" pitchFamily="2" charset="-122"/>
              </a:defRPr>
            </a:lvl1pPr>
          </a:lstStyle>
          <a:p>
            <a:fld id="{46DA989E-834E-4EA0-9E29-2A74857FE40A}" type="slidenum">
              <a:rPr lang="zh-CN" altLang="en-US"/>
              <a:pPr/>
              <a:t>‹#›</a:t>
            </a:fld>
            <a:endParaRPr lang="en-US" altLang="zh-CN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6116198"/>
            <a:ext cx="3855717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63" r:id="rId4"/>
    <p:sldLayoutId id="2147483650" r:id="rId5"/>
    <p:sldLayoutId id="2147483666" r:id="rId6"/>
    <p:sldLayoutId id="2147483667" r:id="rId7"/>
  </p:sldLayoutIdLst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99FF"/>
          </a:solidFill>
          <a:latin typeface="Arial" charset="0"/>
        </a:defRPr>
      </a:lvl9pPr>
    </p:titleStyle>
    <p:bodyStyle>
      <a:lvl1pPr marL="177800" indent="-1778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350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procurementyangon@unicef.or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gm.org/Public/Notice/75452" TargetMode="External"/><Relationship Id="rId2" Type="http://schemas.openxmlformats.org/officeDocument/2006/relationships/hyperlink" Target="http://www.ungm.org/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../Annex%201%20-Technical%20Proposal%20Template-Greening%20Project-MKN.doc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../Annex%202%20-Financial%20Proposal%20Template-Greening%20Project-MKN.doc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-152400" y="-109691"/>
            <a:ext cx="9296400" cy="6960704"/>
          </a:xfrm>
          <a:prstGeom prst="rect">
            <a:avLst/>
          </a:prstGeom>
          <a:solidFill>
            <a:srgbClr val="00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838200" y="1752600"/>
            <a:ext cx="571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5105400" y="5410200"/>
            <a:ext cx="309189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 August 2018</a:t>
            </a:r>
          </a:p>
          <a:p>
            <a:pPr algn="r">
              <a:spcBef>
                <a:spcPct val="50000"/>
              </a:spcBef>
            </a:pPr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UNICEF Office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0" y="304800"/>
            <a:ext cx="8572500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4400" b="1" baseline="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Pre-bid Clarification Meeting</a:t>
            </a:r>
          </a:p>
          <a:p>
            <a:pPr algn="ctr"/>
            <a:endParaRPr lang="en-US" sz="3200" b="1" baseline="0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algn="ctr"/>
            <a:endParaRPr lang="en-US" sz="3200" b="1" baseline="0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algn="ctr">
              <a:tabLst>
                <a:tab pos="0" algn="l"/>
              </a:tabLst>
            </a:pPr>
            <a:r>
              <a:rPr lang="en-US" sz="3200" b="1" dirty="0">
                <a:solidFill>
                  <a:srgbClr val="00AEEF"/>
                </a:solidFill>
              </a:rPr>
              <a:t> </a:t>
            </a:r>
            <a:r>
              <a:rPr lang="en-US" sz="3400" b="1" dirty="0">
                <a:solidFill>
                  <a:schemeClr val="bg1"/>
                </a:solidFill>
              </a:rPr>
              <a:t>Quantitative &amp; Qualitative Assessment of </a:t>
            </a:r>
          </a:p>
          <a:p>
            <a:pPr algn="ctr">
              <a:tabLst>
                <a:tab pos="0" algn="l"/>
              </a:tabLst>
            </a:pPr>
            <a:r>
              <a:rPr lang="en-US" sz="3400" b="1" dirty="0">
                <a:solidFill>
                  <a:schemeClr val="bg1"/>
                </a:solidFill>
              </a:rPr>
              <a:t>	Residential Care Facilities in Myanmar</a:t>
            </a:r>
          </a:p>
          <a:p>
            <a:pPr algn="ctr"/>
            <a:endParaRPr lang="en-US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UNICEF LRPS </a:t>
            </a:r>
            <a:r>
              <a:rPr lang="en-US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2018-9141778</a:t>
            </a:r>
          </a:p>
          <a:p>
            <a:pPr algn="ctr"/>
            <a:endParaRPr lang="en-US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349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18B7-29AD-4C6C-8D96-64424B9D70E2}" type="slidenum">
              <a:rPr lang="en-US" altLang="zh-CN"/>
              <a:pPr/>
              <a:t>10</a:t>
            </a:fld>
            <a:endParaRPr lang="en-US" altLang="zh-CN"/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451991"/>
            <a:ext cx="84581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AEEF"/>
                </a:solidFill>
                <a:latin typeface="+mj-lt"/>
              </a:rPr>
              <a:t>Technical Scores</a:t>
            </a:r>
          </a:p>
          <a:p>
            <a:endParaRPr lang="en-US" sz="3200" dirty="0">
              <a:solidFill>
                <a:srgbClr val="00AEEF"/>
              </a:solidFill>
              <a:latin typeface="+mj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33400" y="1371600"/>
            <a:ext cx="8229600" cy="4419600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50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AU" sz="2000" dirty="0">
              <a:latin typeface="Calibri" panose="020F0502020204030204" pitchFamily="34" charset="0"/>
              <a:cs typeface="Times New Roman" pitchFamily="18" charset="0"/>
            </a:endParaRPr>
          </a:p>
          <a:p>
            <a:endParaRPr lang="en-AU" sz="2000" dirty="0">
              <a:latin typeface="Calibri" panose="020F0502020204030204" pitchFamily="34" charset="0"/>
              <a:cs typeface="Times New Roman" pitchFamily="18" charset="0"/>
            </a:endParaRPr>
          </a:p>
          <a:p>
            <a:endParaRPr lang="en-AU" sz="2000" dirty="0">
              <a:latin typeface="Calibri" panose="020F0502020204030204" pitchFamily="34" charset="0"/>
              <a:cs typeface="Times New Roman" pitchFamily="18" charset="0"/>
            </a:endParaRPr>
          </a:p>
          <a:p>
            <a:endParaRPr lang="en-AU" sz="2000" dirty="0">
              <a:latin typeface="Calibri" panose="020F0502020204030204" pitchFamily="34" charset="0"/>
              <a:cs typeface="Times New Roman" pitchFamily="18" charset="0"/>
            </a:endParaRPr>
          </a:p>
          <a:p>
            <a:endParaRPr lang="en-AU" sz="2000" dirty="0">
              <a:latin typeface="Calibri" panose="020F0502020204030204" pitchFamily="34" charset="0"/>
              <a:cs typeface="Times New Roman" pitchFamily="18" charset="0"/>
            </a:endParaRPr>
          </a:p>
          <a:p>
            <a:endParaRPr lang="en-AU" sz="2000" dirty="0">
              <a:latin typeface="Calibri" panose="020F0502020204030204" pitchFamily="34" charset="0"/>
              <a:cs typeface="Times New Roman" pitchFamily="18" charset="0"/>
            </a:endParaRPr>
          </a:p>
          <a:p>
            <a:endParaRPr lang="en-AU" sz="2000" dirty="0">
              <a:latin typeface="Calibri" panose="020F0502020204030204" pitchFamily="34" charset="0"/>
              <a:cs typeface="Times New Roman" pitchFamily="18" charset="0"/>
            </a:endParaRPr>
          </a:p>
          <a:p>
            <a:endParaRPr lang="en-AU" sz="2000" dirty="0">
              <a:latin typeface="Calibri" panose="020F0502020204030204" pitchFamily="34" charset="0"/>
              <a:cs typeface="Times New Roman" pitchFamily="18" charset="0"/>
            </a:endParaRPr>
          </a:p>
          <a:p>
            <a:endParaRPr lang="en-AU" sz="2000" dirty="0">
              <a:latin typeface="Calibri" panose="020F0502020204030204" pitchFamily="34" charset="0"/>
              <a:cs typeface="Times New Roman" pitchFamily="18" charset="0"/>
            </a:endParaRPr>
          </a:p>
          <a:p>
            <a:endParaRPr lang="en-AU" sz="2000" dirty="0">
              <a:latin typeface="Calibri" panose="020F0502020204030204" pitchFamily="34" charset="0"/>
              <a:cs typeface="Times New Roman" pitchFamily="18" charset="0"/>
            </a:endParaRPr>
          </a:p>
          <a:p>
            <a:endParaRPr lang="en-AU" sz="2000" dirty="0">
              <a:latin typeface="Calibri" panose="020F0502020204030204" pitchFamily="34" charset="0"/>
              <a:cs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894098"/>
              </p:ext>
            </p:extLst>
          </p:nvPr>
        </p:nvGraphicFramePr>
        <p:xfrm>
          <a:off x="576468" y="990600"/>
          <a:ext cx="8034131" cy="3393721"/>
        </p:xfrm>
        <a:graphic>
          <a:graphicData uri="http://schemas.openxmlformats.org/drawingml/2006/table">
            <a:tbl>
              <a:tblPr/>
              <a:tblGrid>
                <a:gridCol w="57453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88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77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Evaluation Criteria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Points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4658">
                <a:tc>
                  <a:txBody>
                    <a:bodyPr/>
                    <a:lstStyle/>
                    <a:p>
                      <a:pPr algn="ctr"/>
                      <a:r>
                        <a:rPr lang="en-GB" sz="18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Times" panose="02020603050405020304" pitchFamily="18" charset="0"/>
                        </a:rPr>
                        <a:t>Overall Response</a:t>
                      </a:r>
                      <a:endParaRPr lang="en-US" sz="18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Times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2056"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Times" panose="02020603050405020304" pitchFamily="18" charset="0"/>
                        </a:rPr>
                        <a:t> </a:t>
                      </a:r>
                      <a:r>
                        <a:rPr lang="en-GB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Methodology 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Times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03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Proposed Team And Its Professional Orientation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cs typeface="Times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" panose="02020603050405020304" pitchFamily="18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8997222"/>
                  </a:ext>
                </a:extLst>
              </a:tr>
              <a:tr h="4586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" panose="02020603050405020304" pitchFamily="18" charset="0"/>
                        </a:rPr>
                        <a:t> </a:t>
                      </a:r>
                      <a:r>
                        <a:rPr lang="en-GB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Organisational Experience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cs typeface="Times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1426077"/>
                  </a:ext>
                </a:extLst>
              </a:tr>
              <a:tr h="550333"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" panose="02020603050405020304" pitchFamily="18" charset="0"/>
                        </a:rPr>
                        <a:t>Total Technical Points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" panose="02020603050405020304" pitchFamily="18" charset="0"/>
                        </a:rPr>
                        <a:t>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13836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0996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18B7-29AD-4C6C-8D96-64424B9D70E2}" type="slidenum">
              <a:rPr lang="en-US" altLang="zh-CN"/>
              <a:pPr/>
              <a:t>11</a:t>
            </a:fld>
            <a:endParaRPr lang="en-US" altLang="zh-CN"/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381001"/>
            <a:ext cx="84581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AEEF"/>
                </a:solidFill>
                <a:latin typeface="+mj-lt"/>
              </a:rPr>
              <a:t>Financial Scores</a:t>
            </a:r>
          </a:p>
          <a:p>
            <a:endParaRPr lang="en-US" sz="3200" dirty="0">
              <a:solidFill>
                <a:srgbClr val="00AEEF"/>
              </a:solidFill>
              <a:latin typeface="+mj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33400" y="1371600"/>
            <a:ext cx="8229600" cy="4419600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50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AU" sz="2000" dirty="0">
              <a:latin typeface="Calibri" panose="020F0502020204030204" pitchFamily="34" charset="0"/>
              <a:cs typeface="Times New Roman" pitchFamily="18" charset="0"/>
            </a:endParaRPr>
          </a:p>
          <a:p>
            <a:endParaRPr lang="en-AU" sz="2000" dirty="0">
              <a:latin typeface="Calibri" panose="020F0502020204030204" pitchFamily="34" charset="0"/>
              <a:cs typeface="Times New Roman" pitchFamily="18" charset="0"/>
            </a:endParaRPr>
          </a:p>
          <a:p>
            <a:endParaRPr lang="en-AU" sz="2000" dirty="0">
              <a:latin typeface="Calibri" panose="020F0502020204030204" pitchFamily="34" charset="0"/>
              <a:cs typeface="Times New Roman" pitchFamily="18" charset="0"/>
            </a:endParaRPr>
          </a:p>
          <a:p>
            <a:endParaRPr lang="en-AU" sz="2000" dirty="0">
              <a:latin typeface="Calibri" panose="020F0502020204030204" pitchFamily="34" charset="0"/>
              <a:cs typeface="Times New Roman" pitchFamily="18" charset="0"/>
            </a:endParaRPr>
          </a:p>
          <a:p>
            <a:endParaRPr lang="en-AU" sz="2000" dirty="0">
              <a:latin typeface="Calibri" panose="020F0502020204030204" pitchFamily="34" charset="0"/>
              <a:cs typeface="Times New Roman" pitchFamily="18" charset="0"/>
            </a:endParaRPr>
          </a:p>
          <a:p>
            <a:endParaRPr lang="en-AU" sz="2000" dirty="0">
              <a:latin typeface="Calibri" panose="020F0502020204030204" pitchFamily="34" charset="0"/>
              <a:cs typeface="Times New Roman" pitchFamily="18" charset="0"/>
            </a:endParaRPr>
          </a:p>
          <a:p>
            <a:endParaRPr lang="en-AU" sz="2000" dirty="0">
              <a:latin typeface="Calibri" panose="020F0502020204030204" pitchFamily="34" charset="0"/>
              <a:cs typeface="Times New Roman" pitchFamily="18" charset="0"/>
            </a:endParaRPr>
          </a:p>
          <a:p>
            <a:endParaRPr lang="en-AU" sz="2000" dirty="0">
              <a:latin typeface="Calibri" panose="020F0502020204030204" pitchFamily="34" charset="0"/>
              <a:cs typeface="Times New Roman" pitchFamily="18" charset="0"/>
            </a:endParaRPr>
          </a:p>
          <a:p>
            <a:endParaRPr lang="en-AU" sz="2000" dirty="0">
              <a:latin typeface="Calibri" panose="020F0502020204030204" pitchFamily="34" charset="0"/>
              <a:cs typeface="Times New Roman" pitchFamily="18" charset="0"/>
            </a:endParaRPr>
          </a:p>
          <a:p>
            <a:endParaRPr lang="en-AU" sz="2000" dirty="0">
              <a:latin typeface="Calibri" panose="020F0502020204030204" pitchFamily="34" charset="0"/>
              <a:cs typeface="Times New Roman" pitchFamily="18" charset="0"/>
            </a:endParaRPr>
          </a:p>
          <a:p>
            <a:endParaRPr lang="en-AU" sz="2000" dirty="0"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7931" y="1455987"/>
            <a:ext cx="81534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en-US" sz="2400" dirty="0">
                <a:solidFill>
                  <a:srgbClr val="000000"/>
                </a:solidFill>
                <a:latin typeface="+mj-lt"/>
                <a:cs typeface="Times" panose="02020603050405020304" pitchFamily="18" charset="0"/>
              </a:rPr>
              <a:t>Financial Proposal: </a:t>
            </a:r>
            <a:r>
              <a:rPr lang="en-US" sz="2400" dirty="0">
                <a:latin typeface="+mj-lt"/>
                <a:cs typeface="Times" panose="02020603050405020304" pitchFamily="18" charset="0"/>
              </a:rPr>
              <a:t>maximum number of points will be allotted to the lowest price proposal </a:t>
            </a:r>
          </a:p>
          <a:p>
            <a:pPr fontAlgn="ctr"/>
            <a:endParaRPr lang="en-US" dirty="0">
              <a:solidFill>
                <a:srgbClr val="000000"/>
              </a:solidFill>
              <a:latin typeface="+mj-lt"/>
              <a:cs typeface="Times" panose="02020603050405020304" pitchFamily="18" charset="0"/>
            </a:endParaRPr>
          </a:p>
          <a:p>
            <a:pPr fontAlgn="ctr"/>
            <a:endParaRPr lang="en-US" dirty="0">
              <a:solidFill>
                <a:srgbClr val="000000"/>
              </a:solidFill>
              <a:latin typeface="+mj-lt"/>
              <a:cs typeface="Times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7931" y="3062139"/>
            <a:ext cx="83057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/>
            <a:r>
              <a:rPr lang="en-AU" sz="2000" dirty="0">
                <a:latin typeface="+mj-lt"/>
                <a:cs typeface="Times New Roman" panose="02020603050405020304" pitchFamily="18" charset="0"/>
              </a:rPr>
              <a:t>Financial score=   Value of Lowest price proposal x  Max. Score (30)</a:t>
            </a:r>
          </a:p>
          <a:p>
            <a:pPr marL="0" indent="0" algn="just"/>
            <a:r>
              <a:rPr lang="en-AU" sz="2000" dirty="0">
                <a:latin typeface="+mj-lt"/>
                <a:cs typeface="Times New Roman" panose="02020603050405020304" pitchFamily="18" charset="0"/>
              </a:rPr>
              <a:t>		   value of bidder’s proposal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2438400" y="3416082"/>
            <a:ext cx="3505200" cy="129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28506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838200"/>
          </a:xfrm>
        </p:spPr>
        <p:txBody>
          <a:bodyPr/>
          <a:lstStyle/>
          <a:p>
            <a:r>
              <a:rPr lang="en-US" sz="3000" dirty="0">
                <a:cs typeface="Times New Roman" panose="02020603050405020304" pitchFamily="18" charset="0"/>
              </a:rPr>
              <a:t>Instruction to Bidders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1066801"/>
            <a:ext cx="7772400" cy="4952999"/>
          </a:xfrm>
        </p:spPr>
        <p:txBody>
          <a:bodyPr/>
          <a:lstStyle/>
          <a:p>
            <a:pPr lvl="0" algn="l"/>
            <a:endParaRPr lang="en-US" sz="2000" dirty="0">
              <a:latin typeface="+mj-lt"/>
              <a:cs typeface="Times New Roman" pitchFamily="18" charset="0"/>
            </a:endParaRPr>
          </a:p>
          <a:p>
            <a:pPr algn="l"/>
            <a:r>
              <a:rPr lang="en-US" sz="2200" b="1" dirty="0">
                <a:latin typeface="+mj-lt"/>
                <a:cs typeface="Times New Roman" pitchFamily="18" charset="0"/>
              </a:rPr>
              <a:t>Proposed Payment milestones</a:t>
            </a:r>
            <a:r>
              <a:rPr lang="en-US" sz="2200" dirty="0">
                <a:latin typeface="+mj-lt"/>
                <a:cs typeface="Times New Roman" pitchFamily="18" charset="0"/>
              </a:rPr>
              <a:t>: </a:t>
            </a:r>
          </a:p>
          <a:p>
            <a:pPr algn="l"/>
            <a:endParaRPr lang="en-US" sz="2200" dirty="0">
              <a:highlight>
                <a:srgbClr val="FFFF00"/>
              </a:highlight>
              <a:latin typeface="+mj-lt"/>
              <a:cs typeface="Times New Roman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200" dirty="0"/>
              <a:t>First payment‐ 30% </a:t>
            </a:r>
          </a:p>
          <a:p>
            <a:pPr algn="l"/>
            <a:r>
              <a:rPr lang="en-US" sz="2200" dirty="0"/>
              <a:t>: </a:t>
            </a:r>
            <a:r>
              <a:rPr lang="en-US" sz="1800" dirty="0"/>
              <a:t>Upon completion of Finalized Desk Review, Inception Report, Assessment Tools and delivered TOT on Assessment Tools</a:t>
            </a:r>
          </a:p>
          <a:p>
            <a:pPr algn="l"/>
            <a:endParaRPr lang="en-US" sz="22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200" dirty="0"/>
              <a:t>Second payment‐ 30% </a:t>
            </a:r>
          </a:p>
          <a:p>
            <a:pPr algn="l"/>
            <a:r>
              <a:rPr lang="en-US" sz="1800" dirty="0"/>
              <a:t>: Upon completion of Interim Assessment Report</a:t>
            </a:r>
          </a:p>
          <a:p>
            <a:pPr algn="l"/>
            <a:endParaRPr lang="en-US" sz="22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200" dirty="0"/>
              <a:t>Final payment ‐ 40% </a:t>
            </a:r>
          </a:p>
          <a:p>
            <a:pPr algn="l"/>
            <a:r>
              <a:rPr lang="en-US" sz="2000" dirty="0">
                <a:latin typeface="+mj-lt"/>
                <a:cs typeface="Times New Roman" panose="02020603050405020304" pitchFamily="18" charset="0"/>
              </a:rPr>
              <a:t>: </a:t>
            </a:r>
            <a:r>
              <a:rPr lang="en-US" sz="1800" dirty="0"/>
              <a:t>Upon completion of Final Assessment Report and Executive Summary, Policy Briefs and PowerPoint Presentations</a:t>
            </a:r>
          </a:p>
          <a:p>
            <a:pPr algn="l"/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algn="l"/>
            <a:endParaRPr lang="en-US" dirty="0">
              <a:latin typeface="+mj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1759-CFF2-47C7-9664-DD0204DB3997}" type="slidenum">
              <a:rPr lang="en-US" altLang="zh-CN" smtClean="0"/>
              <a:pPr/>
              <a:t>12</a:t>
            </a:fld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648257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838200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Instruction to Bidders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1066801"/>
            <a:ext cx="7772400" cy="4952999"/>
          </a:xfrm>
        </p:spPr>
        <p:txBody>
          <a:bodyPr/>
          <a:lstStyle/>
          <a:p>
            <a:pPr lvl="0" algn="l"/>
            <a:endParaRPr lang="en-US" sz="2000" dirty="0">
              <a:latin typeface="+mj-lt"/>
              <a:cs typeface="Times New Roman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000" b="1" dirty="0">
                <a:latin typeface="+mj-lt"/>
                <a:cs typeface="Times New Roman" panose="02020603050405020304" pitchFamily="18" charset="0"/>
              </a:rPr>
              <a:t>Bid validity: 120 days from the closing date of RFP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en-US" sz="2000" b="1" dirty="0">
              <a:latin typeface="+mj-lt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000" b="1" dirty="0">
                <a:latin typeface="+mj-lt"/>
                <a:cs typeface="Times New Roman" panose="02020603050405020304" pitchFamily="18" charset="0"/>
              </a:rPr>
              <a:t>Currency of Bid and Currency of Contract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: </a:t>
            </a:r>
            <a:r>
              <a:rPr lang="en-US" sz="2000" b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USD</a:t>
            </a:r>
          </a:p>
          <a:p>
            <a:pPr algn="l"/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algn="l">
              <a:buFont typeface="Wingdings" panose="05000000000000000000" pitchFamily="2" charset="2"/>
              <a:buChar char="Ø"/>
            </a:pPr>
            <a:r>
              <a:rPr lang="en-US" altLang="en-US" sz="2000" dirty="0">
                <a:latin typeface="+mj-lt"/>
                <a:cs typeface="Times New Roman" panose="02020603050405020304" pitchFamily="18" charset="0"/>
              </a:rPr>
              <a:t>     UNICEF will not make any advance payment</a:t>
            </a:r>
          </a:p>
          <a:p>
            <a:pPr algn="l"/>
            <a:endParaRPr lang="en-US" altLang="en-US" sz="2000" dirty="0">
              <a:latin typeface="+mj-lt"/>
              <a:cs typeface="Times New Roman" panose="02020603050405020304" pitchFamily="18" charset="0"/>
            </a:endParaRPr>
          </a:p>
          <a:p>
            <a:pPr algn="l">
              <a:buFont typeface="Wingdings" panose="05000000000000000000" pitchFamily="2" charset="2"/>
              <a:buChar char="Ø"/>
            </a:pPr>
            <a:r>
              <a:rPr lang="en-US" altLang="en-US" sz="2000" dirty="0">
                <a:latin typeface="+mj-lt"/>
                <a:cs typeface="Times New Roman" panose="02020603050405020304" pitchFamily="18" charset="0"/>
              </a:rPr>
              <a:t>     UNICEF is Exempt from any tax and duties.</a:t>
            </a:r>
          </a:p>
          <a:p>
            <a:pPr algn="l"/>
            <a:r>
              <a:rPr lang="en-US" altLang="en-US" sz="2000" dirty="0">
                <a:latin typeface="+mj-lt"/>
                <a:cs typeface="Times New Roman" panose="02020603050405020304" pitchFamily="18" charset="0"/>
              </a:rPr>
              <a:t>        -The financial proposal must be net of any direct/ indirect Tax  </a:t>
            </a:r>
          </a:p>
          <a:p>
            <a:pPr algn="l"/>
            <a:r>
              <a:rPr lang="en-US" altLang="en-US" sz="2000" dirty="0">
                <a:latin typeface="+mj-lt"/>
                <a:cs typeface="Times New Roman" panose="02020603050405020304" pitchFamily="18" charset="0"/>
              </a:rPr>
              <a:t>         and Duties.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algn="l"/>
            <a:endParaRPr lang="en-US" dirty="0">
              <a:latin typeface="+mj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1759-CFF2-47C7-9664-DD0204DB3997}" type="slidenum">
              <a:rPr lang="en-US" altLang="zh-CN" smtClean="0"/>
              <a:pPr/>
              <a:t>13</a:t>
            </a:fld>
            <a:endParaRPr lang="en-US" altLang="zh-CN"/>
          </a:p>
          <a:p>
            <a:endParaRPr lang="en-US" altLang="zh-CN"/>
          </a:p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491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18B7-29AD-4C6C-8D96-64424B9D70E2}" type="slidenum">
              <a:rPr lang="en-US" altLang="zh-CN"/>
              <a:pPr/>
              <a:t>14</a:t>
            </a:fld>
            <a:endParaRPr lang="en-US" altLang="zh-CN"/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" y="136349"/>
            <a:ext cx="8458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AEEF"/>
                </a:solidFill>
                <a:latin typeface="+mj-lt"/>
              </a:rPr>
              <a:t>Timeline for bidding process</a:t>
            </a:r>
            <a:endParaRPr lang="en-US" sz="3200" dirty="0">
              <a:solidFill>
                <a:srgbClr val="00AEEF"/>
              </a:solidFill>
              <a:latin typeface="+mj-lt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147077"/>
              </p:ext>
            </p:extLst>
          </p:nvPr>
        </p:nvGraphicFramePr>
        <p:xfrm>
          <a:off x="0" y="838200"/>
          <a:ext cx="9144000" cy="5029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747258777"/>
                    </a:ext>
                  </a:extLst>
                </a:gridCol>
                <a:gridCol w="4876800">
                  <a:extLst>
                    <a:ext uri="{9D8B030D-6E8A-4147-A177-3AD203B41FA5}">
                      <a16:colId xmlns:a16="http://schemas.microsoft.com/office/drawing/2014/main" val="160209625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1976399238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1645059169"/>
                    </a:ext>
                  </a:extLst>
                </a:gridCol>
              </a:tblGrid>
              <a:tr h="12036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>
                          <a:solidFill>
                            <a:srgbClr val="0000FF"/>
                          </a:solidFill>
                          <a:effectLst/>
                          <a:latin typeface="+mj-lt"/>
                        </a:rPr>
                        <a:t>Sr.</a:t>
                      </a: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Activities</a:t>
                      </a:r>
                      <a:endParaRPr lang="en-US" sz="2200" b="1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Scheduled Date</a:t>
                      </a:r>
                      <a:endParaRPr lang="en-US" sz="2200" b="1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Remark</a:t>
                      </a:r>
                      <a:endParaRPr lang="en-US" sz="2200" b="1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5936744"/>
                  </a:ext>
                </a:extLst>
              </a:tr>
              <a:tr h="720693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2000" b="1" dirty="0">
                          <a:solidFill>
                            <a:srgbClr val="0000FF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US" sz="22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Pre-bid clarification conference</a:t>
                      </a:r>
                      <a:endParaRPr lang="en-US" sz="2200" b="1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7 Aug. 18</a:t>
                      </a:r>
                      <a:endParaRPr lang="en-US" sz="2200" b="1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 </a:t>
                      </a:r>
                      <a:endParaRPr lang="en-US" sz="2200" b="1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759574"/>
                  </a:ext>
                </a:extLst>
              </a:tr>
              <a:tr h="738857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2000" b="1" dirty="0">
                          <a:solidFill>
                            <a:srgbClr val="0000FF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Last date of request for clarification</a:t>
                      </a:r>
                      <a:endParaRPr lang="en-US" sz="2200" b="1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16 Aug. 18</a:t>
                      </a:r>
                      <a:endParaRPr lang="en-US" sz="2200" b="1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US" sz="2200" b="1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1499354"/>
                  </a:ext>
                </a:extLst>
              </a:tr>
              <a:tr h="660645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2000" b="1" dirty="0">
                          <a:solidFill>
                            <a:srgbClr val="0000FF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Last date of bid submission</a:t>
                      </a:r>
                      <a:endParaRPr lang="en-US" sz="2200" b="1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20 Aug.18</a:t>
                      </a:r>
                      <a:endParaRPr lang="en-US" sz="2200" b="1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 14:30 hrs.</a:t>
                      </a:r>
                      <a:endParaRPr lang="en-US" sz="2200" b="1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431034"/>
                  </a:ext>
                </a:extLst>
              </a:tr>
              <a:tr h="709484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2000" b="1" dirty="0">
                          <a:solidFill>
                            <a:srgbClr val="0000FF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Expected date of signing contract </a:t>
                      </a:r>
                      <a:endParaRPr lang="en-US" sz="2200" b="1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25 Sep. 18</a:t>
                      </a:r>
                      <a:endParaRPr lang="en-US" sz="2200" b="1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u="none" strike="noStrike" dirty="0">
                          <a:solidFill>
                            <a:srgbClr val="FFFF00"/>
                          </a:solidFill>
                          <a:effectLst/>
                        </a:rPr>
                        <a:t>  </a:t>
                      </a:r>
                      <a:endParaRPr lang="en-US" sz="2200" b="1" i="0" u="none" strike="noStrike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356976"/>
                  </a:ext>
                </a:extLst>
              </a:tr>
              <a:tr h="995878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2000" b="1" dirty="0">
                          <a:solidFill>
                            <a:srgbClr val="0000FF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Anticipated duration of project</a:t>
                      </a:r>
                      <a:endParaRPr lang="en-US" sz="2200" b="1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5 months from the date of  signing contract</a:t>
                      </a:r>
                      <a:endParaRPr lang="en-US" sz="2200" b="1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AEE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5236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83176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18B7-29AD-4C6C-8D96-64424B9D70E2}" type="slidenum">
              <a:rPr lang="en-US" altLang="zh-CN"/>
              <a:pPr/>
              <a:t>15</a:t>
            </a:fld>
            <a:endParaRPr lang="en-US" altLang="zh-CN"/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381001"/>
            <a:ext cx="8458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AEEF"/>
                </a:solidFill>
                <a:latin typeface="+mj-lt"/>
              </a:rPr>
              <a:t>Instruction to Bidder</a:t>
            </a:r>
            <a:endParaRPr lang="en-US" dirty="0">
              <a:solidFill>
                <a:srgbClr val="00AEEF"/>
              </a:solidFill>
              <a:latin typeface="+mj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33400" y="904221"/>
            <a:ext cx="8229600" cy="5344179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50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200" b="1" dirty="0">
                <a:cs typeface="Times New Roman" panose="02020603050405020304" pitchFamily="18" charset="0"/>
              </a:rPr>
              <a:t>Bid Submission Requirement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cs typeface="Times New Roman" panose="02020603050405020304" pitchFamily="18" charset="0"/>
              </a:rPr>
              <a:t>Electronic submission: </a:t>
            </a:r>
            <a:r>
              <a:rPr lang="en-US" sz="2200" b="1" u="sng" dirty="0">
                <a:cs typeface="Times New Roman" panose="02020603050405020304" pitchFamily="18" charset="0"/>
                <a:hlinkClick r:id="rId3"/>
              </a:rPr>
              <a:t>procurementyangon@unicef.org</a:t>
            </a:r>
            <a:r>
              <a:rPr lang="en-US" sz="2200" b="1" u="sng" dirty="0"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200" u="sng" dirty="0"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cs typeface="Times New Roman" panose="02020603050405020304" pitchFamily="18" charset="0"/>
              </a:rPr>
              <a:t>Two separate envelopes/electronic files for the Technical Proposal and the Financial Proposal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200" dirty="0"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cs typeface="Times New Roman" panose="02020603050405020304" pitchFamily="18" charset="0"/>
              </a:rPr>
              <a:t>The reference RFP No. 2018-9141778 must be mentioned on the envelope or in the subject line of e-mail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200" dirty="0"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u="sng" dirty="0">
                <a:cs typeface="Times New Roman" panose="02020603050405020304" pitchFamily="18" charset="0"/>
              </a:rPr>
              <a:t>Prices or rates shall only be mentioned in the financial proposal and should not appear in any part of the technical proposal.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rgbClr val="FF0000"/>
                </a:solidFill>
                <a:cs typeface="Times New Roman" panose="02020603050405020304" pitchFamily="18" charset="0"/>
              </a:rPr>
              <a:t>Proposals received in any other manner will be invalidated</a:t>
            </a:r>
            <a:r>
              <a:rPr lang="en-US" sz="2200" dirty="0"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068264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683632"/>
              </p:ext>
            </p:extLst>
          </p:nvPr>
        </p:nvGraphicFramePr>
        <p:xfrm>
          <a:off x="990600" y="178904"/>
          <a:ext cx="7328452" cy="5791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284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6469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+mn-lt"/>
                        </a:rPr>
                        <a:t>UNICEF Myanmar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lang="en-GB" sz="2000" u="sng" dirty="0">
                          <a:solidFill>
                            <a:srgbClr val="0000FF"/>
                          </a:solidFill>
                          <a:latin typeface="+mn-lt"/>
                        </a:rPr>
                        <a:t>Request for Proposal</a:t>
                      </a:r>
                      <a:endParaRPr lang="en-US" sz="2000" u="sng" dirty="0">
                        <a:solidFill>
                          <a:srgbClr val="0000FF"/>
                        </a:solidFill>
                        <a:latin typeface="+mn-lt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068705" algn="l"/>
                        </a:tabLst>
                        <a:defRPr/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Ref: LRPS -</a:t>
                      </a:r>
                      <a:r>
                        <a:rPr lang="en-GB" sz="2000" baseline="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2018 -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cs typeface="Times New Roman" panose="02020603050405020304" pitchFamily="18" charset="0"/>
                        </a:rPr>
                        <a:t>9141778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Attention to:                                                                                                     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Devika Kapur                                                                                                 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Chief of Supply                                                                                              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UNICEF Myanmar                                                                                       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No. 23A, Inya Myaing Road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Bahan Township, Yangon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endParaRPr lang="en-GB" sz="200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endParaRPr lang="en-GB" sz="200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From: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Name of service</a:t>
                      </a:r>
                      <a:r>
                        <a:rPr lang="en-GB" sz="2000" baseline="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provider</a:t>
                      </a:r>
                      <a:r>
                        <a:rPr lang="en-GB" sz="200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company: 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Name of Proprietor: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Contact number: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Address: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91760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1759-CFF2-47C7-9664-DD0204DB3997}" type="slidenum">
              <a:rPr lang="en-US" altLang="zh-CN" smtClean="0"/>
              <a:pPr/>
              <a:t>17</a:t>
            </a:fld>
            <a:endParaRPr lang="en-US" altLang="zh-CN"/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33400" y="381001"/>
            <a:ext cx="8458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AEEF"/>
                </a:solidFill>
                <a:latin typeface="+mn-lt"/>
              </a:rPr>
              <a:t>UNGM Registration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3400" y="1219200"/>
            <a:ext cx="8229600" cy="5029200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50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cs typeface="Times New Roman" panose="02020603050405020304" pitchFamily="18" charset="0"/>
              </a:rPr>
              <a:t>UNICEF is part of the United Nations Global Market (UNGM). Accordingly, all proposers are encouraged to become a UNICEF vendor by creating a vendor profile in the UNGM website: </a:t>
            </a:r>
            <a:r>
              <a:rPr lang="en-US" dirty="0">
                <a:cs typeface="Times New Roman" panose="02020603050405020304" pitchFamily="18" charset="0"/>
                <a:hlinkClick r:id="rId2"/>
              </a:rPr>
              <a:t>www.ungm.org</a:t>
            </a:r>
            <a:endParaRPr lang="en-US" dirty="0"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</a:pPr>
            <a:endParaRPr lang="en-US" dirty="0">
              <a:cs typeface="Times New Roman" panose="02020603050405020304" pitchFamily="18" charset="0"/>
            </a:endParaRPr>
          </a:p>
          <a:p>
            <a:pPr marL="0" indent="0"/>
            <a:r>
              <a:rPr lang="en-US" b="1" dirty="0">
                <a:cs typeface="Times New Roman" panose="02020603050405020304" pitchFamily="18" charset="0"/>
              </a:rPr>
              <a:t>All documents related to this LRPs and updated Q&amp; A will be uploaded in UNGM Web page: </a:t>
            </a:r>
          </a:p>
          <a:p>
            <a:r>
              <a:rPr lang="en-US" u="sng" dirty="0">
                <a:hlinkClick r:id="rId3"/>
              </a:rPr>
              <a:t>https://www.ungm.org/Public/Notice/75452</a:t>
            </a:r>
            <a:endParaRPr lang="en-US" dirty="0"/>
          </a:p>
          <a:p>
            <a:pPr marL="0" indent="0"/>
            <a:endParaRPr lang="en-US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5377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18B7-29AD-4C6C-8D96-64424B9D70E2}" type="slidenum">
              <a:rPr lang="en-US" altLang="zh-CN"/>
              <a:pPr/>
              <a:t>18</a:t>
            </a:fld>
            <a:endParaRPr lang="en-US" altLang="zh-CN"/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381001"/>
            <a:ext cx="8458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AEEF"/>
                </a:solidFill>
                <a:latin typeface="+mn-lt"/>
              </a:rPr>
              <a:t>General Terms and Conditions</a:t>
            </a:r>
            <a:endParaRPr lang="en-US" sz="3200" dirty="0">
              <a:solidFill>
                <a:srgbClr val="00AEEF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81000" y="1143000"/>
            <a:ext cx="8229600" cy="5410200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50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30238" lvl="1" algn="just">
              <a:buFont typeface="Wingdings" panose="05000000000000000000" pitchFamily="2" charset="2"/>
              <a:buChar char="Ø"/>
            </a:pPr>
            <a:r>
              <a:rPr lang="en-US" dirty="0"/>
              <a:t>UNICEF's General Terms and Conditions of Contract will apply to any contract(s) awarded in connection with this proposal. </a:t>
            </a:r>
          </a:p>
          <a:p>
            <a:pPr marL="287338" lvl="1" indent="0" algn="just"/>
            <a:endParaRPr lang="en-US" dirty="0"/>
          </a:p>
          <a:p>
            <a:pPr marL="287338" lvl="1" indent="0" algn="just"/>
            <a:endParaRPr lang="en-US" dirty="0"/>
          </a:p>
          <a:p>
            <a:pPr marL="630238" lvl="1" algn="just">
              <a:buFont typeface="Wingdings" panose="05000000000000000000" pitchFamily="2" charset="2"/>
              <a:buChar char="Ø"/>
            </a:pPr>
            <a:r>
              <a:rPr lang="en-US" dirty="0"/>
              <a:t>By signing the Request for Proposal for Services Form, each Proposer is deemed to have confirmed its acceptance of the UNICEF General Terms and Conditions.</a:t>
            </a:r>
          </a:p>
          <a:p>
            <a:pPr marL="287338" lvl="1" indent="0" algn="just"/>
            <a:r>
              <a:rPr lang="en-US" dirty="0"/>
              <a:t> </a:t>
            </a:r>
          </a:p>
          <a:p>
            <a:pPr marL="287338" lvl="1" indent="0" algn="just"/>
            <a:endParaRPr lang="en-US" dirty="0"/>
          </a:p>
          <a:p>
            <a:pPr marL="287338" lvl="1" indent="0"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6195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18B7-29AD-4C6C-8D96-64424B9D70E2}" type="slidenum">
              <a:rPr lang="en-US" altLang="zh-CN"/>
              <a:pPr/>
              <a:t>19</a:t>
            </a:fld>
            <a:endParaRPr lang="en-US" altLang="zh-CN"/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85801" y="457200"/>
            <a:ext cx="8458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b="1" dirty="0">
                <a:solidFill>
                  <a:srgbClr val="00AEEF"/>
                </a:solidFill>
                <a:latin typeface="+mj-lt"/>
              </a:rPr>
              <a:t>Ethical</a:t>
            </a:r>
            <a:r>
              <a:rPr lang="en-US" dirty="0">
                <a:latin typeface="+mj-lt"/>
              </a:rPr>
              <a:t> </a:t>
            </a:r>
            <a:r>
              <a:rPr lang="en-US" sz="3200" b="1" dirty="0">
                <a:solidFill>
                  <a:srgbClr val="00AEEF"/>
                </a:solidFill>
                <a:latin typeface="+mj-lt"/>
              </a:rPr>
              <a:t>Standards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81000" y="1143000"/>
            <a:ext cx="8229600" cy="5410200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50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12315" y="1041975"/>
            <a:ext cx="8229600" cy="5410200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50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dirty="0"/>
          </a:p>
          <a:p>
            <a:pPr marL="630238" lvl="1" algn="just">
              <a:buFont typeface="Wingdings" panose="05000000000000000000" pitchFamily="2" charset="2"/>
              <a:buChar char="Ø"/>
            </a:pPr>
            <a:r>
              <a:rPr lang="en-US" dirty="0"/>
              <a:t>UNICEF's Ethical Standards of Contract will apply to any contracts awarded in connection with this proposal. </a:t>
            </a:r>
          </a:p>
          <a:p>
            <a:pPr marL="287338" lvl="1" indent="0" algn="just"/>
            <a:endParaRPr lang="en-US" dirty="0"/>
          </a:p>
          <a:p>
            <a:pPr marL="287338" lvl="1" indent="0" algn="just"/>
            <a:endParaRPr lang="en-US" dirty="0"/>
          </a:p>
          <a:p>
            <a:pPr marL="287338" lvl="1" indent="0" algn="just"/>
            <a:r>
              <a:rPr lang="en-US" dirty="0"/>
              <a:t>By signing the Request for Proposal for Services Form, each Proposer is deemed to have confirmed its acceptance of the UNICEF Ethical Standards in paragraph 3, page 16 of this proposal. </a:t>
            </a:r>
          </a:p>
          <a:p>
            <a:pPr marL="287338" lvl="1" indent="0"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395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18B7-29AD-4C6C-8D96-64424B9D70E2}" type="slidenum">
              <a:rPr lang="en-US" altLang="zh-CN"/>
              <a:pPr/>
              <a:t>2</a:t>
            </a:fld>
            <a:endParaRPr lang="en-US" altLang="zh-CN"/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33401" y="381001"/>
            <a:ext cx="7191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AEEF"/>
                </a:solidFill>
                <a:latin typeface="Times New Roman" pitchFamily="18" charset="0"/>
                <a:cs typeface="Times New Roman" pitchFamily="18" charset="0"/>
              </a:rPr>
              <a:t>Meeting Agenda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33401" y="1143000"/>
            <a:ext cx="8305800" cy="4648200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50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cs typeface="Times New Roman" pitchFamily="18" charset="0"/>
              </a:rPr>
              <a:t>Sign-in meeting attendance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cs typeface="Times New Roman" pitchFamily="18" charset="0"/>
              </a:rPr>
              <a:t>Introduction by participants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cs typeface="Times New Roman" pitchFamily="18" charset="0"/>
              </a:rPr>
              <a:t>Meeting Objectives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cs typeface="Times New Roman" pitchFamily="18" charset="0"/>
              </a:rPr>
              <a:t>Project briefing by Child Protection Team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cs typeface="Times New Roman" pitchFamily="18" charset="0"/>
              </a:rPr>
              <a:t>Procurement process &amp; submission requirements by Supply Team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cs typeface="Times New Roman" pitchFamily="18" charset="0"/>
              </a:rPr>
              <a:t>Questions and Answers by all participants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cs typeface="Times New Roman" pitchFamily="18" charset="0"/>
              </a:rPr>
              <a:t>Closure of Bid clarification meeting</a:t>
            </a:r>
          </a:p>
          <a:p>
            <a:pPr marL="0" indent="0"/>
            <a:endParaRPr lang="en-US" dirty="0">
              <a:cs typeface="Times New Roman" pitchFamily="18" charset="0"/>
            </a:endParaRPr>
          </a:p>
          <a:p>
            <a:pPr marL="0" indent="0"/>
            <a:endParaRPr lang="en-US" dirty="0">
              <a:cs typeface="Times New Roman" pitchFamily="18" charset="0"/>
            </a:endParaRPr>
          </a:p>
          <a:p>
            <a:endParaRPr lang="en-AU" dirty="0">
              <a:cs typeface="Times New Roman" pitchFamily="18" charset="0"/>
            </a:endParaRPr>
          </a:p>
          <a:p>
            <a:endParaRPr lang="en-A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18B7-29AD-4C6C-8D96-64424B9D70E2}" type="slidenum">
              <a:rPr lang="en-US" altLang="zh-CN"/>
              <a:pPr/>
              <a:t>20</a:t>
            </a:fld>
            <a:endParaRPr lang="en-US" altLang="zh-CN"/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381001"/>
            <a:ext cx="8458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AEEF"/>
                </a:solidFill>
                <a:latin typeface="+mj-lt"/>
              </a:rPr>
              <a:t>About UNICEF</a:t>
            </a:r>
            <a:endParaRPr lang="en-US" sz="3200" dirty="0">
              <a:solidFill>
                <a:srgbClr val="00AEEF"/>
              </a:solidFill>
              <a:latin typeface="+mj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81000" y="1212574"/>
            <a:ext cx="8229600" cy="5029200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50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  <a:cs typeface="Times New Roman" panose="02020603050405020304" pitchFamily="18" charset="0"/>
              </a:rPr>
              <a:t> Please be reminded that we have access to limited resources as UNICEF is a non-profit making organization which raises all its funds through voluntary contribution. </a:t>
            </a:r>
          </a:p>
          <a:p>
            <a:pPr algn="just"/>
            <a:endParaRPr lang="en-US" sz="2800" dirty="0">
              <a:latin typeface="+mj-lt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  <a:cs typeface="Times New Roman" panose="02020603050405020304" pitchFamily="18" charset="0"/>
              </a:rPr>
              <a:t> We are expecting to receive your most cost effective proposal at your earliest convenience.</a:t>
            </a:r>
          </a:p>
          <a:p>
            <a:pPr algn="just"/>
            <a:endParaRPr lang="en-US" sz="2800" dirty="0">
              <a:latin typeface="+mj-lt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  <a:cs typeface="Times New Roman" panose="02020603050405020304" pitchFamily="18" charset="0"/>
              </a:rPr>
              <a:t>Beware of the submission deadline.</a:t>
            </a:r>
          </a:p>
        </p:txBody>
      </p:sp>
    </p:spTree>
    <p:extLst>
      <p:ext uri="{BB962C8B-B14F-4D97-AF65-F5344CB8AC3E}">
        <p14:creationId xmlns:p14="http://schemas.microsoft.com/office/powerpoint/2010/main" val="30267235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838200" y="1752600"/>
            <a:ext cx="571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2826"/>
            <a:ext cx="10398289" cy="6934200"/>
          </a:xfrm>
          <a:prstGeom prst="rect">
            <a:avLst/>
          </a:prstGeom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4748229" y="371719"/>
            <a:ext cx="5451442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7700" b="1" baseline="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Thank You ! </a:t>
            </a:r>
            <a:endParaRPr lang="en-US" sz="77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68" name="Picture 20" descr="Unite_Long_Eng_whit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479521"/>
            <a:ext cx="2908300" cy="1274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56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18B7-29AD-4C6C-8D96-64424B9D70E2}" type="slidenum">
              <a:rPr lang="en-US" altLang="zh-CN"/>
              <a:pPr/>
              <a:t>3</a:t>
            </a:fld>
            <a:endParaRPr lang="en-US" altLang="zh-CN"/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33401" y="381001"/>
            <a:ext cx="7191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AEEF"/>
                </a:solidFill>
                <a:latin typeface="Times New Roman" pitchFamily="18" charset="0"/>
                <a:cs typeface="Times New Roman" pitchFamily="18" charset="0"/>
              </a:rPr>
              <a:t>Objective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33401" y="1143000"/>
            <a:ext cx="8305800" cy="4876800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50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200" dirty="0">
                <a:latin typeface="+mj-lt"/>
                <a:ea typeface="Segoe UI Emoji" panose="020B0502040204020203" pitchFamily="34" charset="0"/>
                <a:cs typeface="Times New Roman" pitchFamily="18" charset="0"/>
              </a:rPr>
              <a:t>Understanding  the submission requirements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200" dirty="0">
                <a:latin typeface="+mj-lt"/>
                <a:ea typeface="Segoe UI Emoji" panose="020B0502040204020203" pitchFamily="34" charset="0"/>
                <a:cs typeface="Times New Roman" pitchFamily="18" charset="0"/>
              </a:rPr>
              <a:t>Understanding the technical requirements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200" dirty="0">
                <a:latin typeface="+mj-lt"/>
                <a:ea typeface="Segoe UI Emoji" panose="020B0502040204020203" pitchFamily="34" charset="0"/>
                <a:cs typeface="Times New Roman" pitchFamily="18" charset="0"/>
              </a:rPr>
              <a:t>Understanding the financial requirements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200" dirty="0">
                <a:latin typeface="+mj-lt"/>
                <a:ea typeface="Segoe UI Emoji" panose="020B0502040204020203" pitchFamily="34" charset="0"/>
                <a:cs typeface="Times New Roman" pitchFamily="18" charset="0"/>
              </a:rPr>
              <a:t>Understanding the submission of proposal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200" dirty="0">
                <a:latin typeface="+mj-lt"/>
                <a:ea typeface="Segoe UI Emoji" panose="020B0502040204020203" pitchFamily="34" charset="0"/>
                <a:cs typeface="Times New Roman" pitchFamily="18" charset="0"/>
              </a:rPr>
              <a:t>Understanding selection criteria/process 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200" dirty="0">
                <a:latin typeface="+mj-lt"/>
                <a:ea typeface="Segoe UI Emoji" panose="020B0502040204020203" pitchFamily="34" charset="0"/>
                <a:cs typeface="Times New Roman" pitchFamily="18" charset="0"/>
              </a:rPr>
              <a:t>Understanding the conditions of contract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200" dirty="0">
                <a:latin typeface="+mj-lt"/>
                <a:ea typeface="Segoe UI Emoji" panose="020B0502040204020203" pitchFamily="34" charset="0"/>
                <a:cs typeface="Times New Roman" pitchFamily="18" charset="0"/>
              </a:rPr>
              <a:t>Understanding UNICEF requirements</a:t>
            </a:r>
          </a:p>
          <a:p>
            <a:pPr marL="0" indent="0"/>
            <a:endParaRPr lang="en-US" sz="2200" dirty="0">
              <a:latin typeface="+mj-lt"/>
              <a:cs typeface="Times New Roman" pitchFamily="18" charset="0"/>
            </a:endParaRPr>
          </a:p>
          <a:p>
            <a:pPr marL="0" indent="0"/>
            <a:endParaRPr lang="en-US" sz="2200" dirty="0">
              <a:latin typeface="+mj-lt"/>
              <a:cs typeface="Times New Roman" pitchFamily="18" charset="0"/>
            </a:endParaRPr>
          </a:p>
          <a:p>
            <a:pPr marL="0" indent="0"/>
            <a:endParaRPr lang="en-US" sz="2200" dirty="0">
              <a:latin typeface="+mj-lt"/>
              <a:cs typeface="Times New Roman" pitchFamily="18" charset="0"/>
            </a:endParaRPr>
          </a:p>
          <a:p>
            <a:endParaRPr lang="en-AU" sz="2200" dirty="0">
              <a:latin typeface="+mj-lt"/>
              <a:cs typeface="Times New Roman" pitchFamily="18" charset="0"/>
            </a:endParaRPr>
          </a:p>
          <a:p>
            <a:endParaRPr lang="en-AU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6183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18B7-29AD-4C6C-8D96-64424B9D70E2}" type="slidenum">
              <a:rPr lang="en-US" altLang="zh-CN"/>
              <a:pPr/>
              <a:t>4</a:t>
            </a:fld>
            <a:endParaRPr lang="en-US" altLang="zh-CN"/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381001"/>
            <a:ext cx="8458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AEEF"/>
                </a:solidFill>
                <a:latin typeface="+mj-lt"/>
              </a:rPr>
              <a:t>Background</a:t>
            </a:r>
            <a:endParaRPr lang="en-US" sz="3200" dirty="0">
              <a:solidFill>
                <a:srgbClr val="00AEEF"/>
              </a:solidFill>
              <a:latin typeface="+mj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13521" y="1143000"/>
            <a:ext cx="8478077" cy="4673024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50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801688" indent="-688975">
              <a:buFont typeface="Wingdings" panose="05000000000000000000" pitchFamily="2" charset="2"/>
              <a:buChar char="Ø"/>
              <a:tabLst>
                <a:tab pos="2054225" algn="l"/>
              </a:tabLst>
            </a:pPr>
            <a:r>
              <a:rPr lang="en-US" sz="2200" dirty="0"/>
              <a:t>Title:	</a:t>
            </a:r>
            <a:r>
              <a:rPr lang="en-US" sz="2200" b="1" dirty="0">
                <a:solidFill>
                  <a:srgbClr val="00AEEF"/>
                </a:solidFill>
              </a:rPr>
              <a:t>Quantitative &amp; Qualitative Assessment of </a:t>
            </a:r>
          </a:p>
          <a:p>
            <a:pPr marL="2054225" indent="-1941513">
              <a:tabLst>
                <a:tab pos="2054225" algn="l"/>
              </a:tabLst>
            </a:pPr>
            <a:r>
              <a:rPr lang="en-US" sz="2200" b="1" dirty="0">
                <a:solidFill>
                  <a:srgbClr val="00AEEF"/>
                </a:solidFill>
              </a:rPr>
              <a:t>	Residential Care Facilities in Myanmar</a:t>
            </a:r>
          </a:p>
          <a:p>
            <a:pPr marL="2054225" indent="-1941513">
              <a:tabLst>
                <a:tab pos="2054225" algn="l"/>
              </a:tabLst>
            </a:pPr>
            <a:endParaRPr lang="en-US" sz="900" b="1" dirty="0">
              <a:solidFill>
                <a:srgbClr val="00AEEF"/>
              </a:solidFill>
            </a:endParaRPr>
          </a:p>
          <a:p>
            <a:pPr marL="801688" indent="-801688">
              <a:buFont typeface="Wingdings" panose="05000000000000000000" pitchFamily="2" charset="2"/>
              <a:buChar char="Ø"/>
              <a:tabLst>
                <a:tab pos="2054225" algn="l"/>
              </a:tabLst>
            </a:pPr>
            <a:r>
              <a:rPr lang="en-US" sz="2200" dirty="0"/>
              <a:t>Purpose: 	</a:t>
            </a:r>
            <a:r>
              <a:rPr lang="en-US" sz="2200" b="1" dirty="0">
                <a:solidFill>
                  <a:srgbClr val="00AEEF"/>
                </a:solidFill>
              </a:rPr>
              <a:t>Collect baseline information to support the </a:t>
            </a:r>
          </a:p>
          <a:p>
            <a:pPr marL="0" indent="0">
              <a:tabLst>
                <a:tab pos="2054225" algn="l"/>
              </a:tabLst>
            </a:pPr>
            <a:r>
              <a:rPr lang="en-US" sz="2200" b="1" dirty="0">
                <a:solidFill>
                  <a:srgbClr val="00AEEF"/>
                </a:solidFill>
              </a:rPr>
              <a:t>	process of Child Care reform in Myanmar</a:t>
            </a:r>
          </a:p>
          <a:p>
            <a:pPr marL="0" indent="0">
              <a:tabLst>
                <a:tab pos="2054225" algn="l"/>
              </a:tabLst>
            </a:pPr>
            <a:endParaRPr lang="en-US" sz="900" b="1" dirty="0">
              <a:solidFill>
                <a:srgbClr val="00AEEF"/>
              </a:solidFill>
            </a:endParaRPr>
          </a:p>
          <a:p>
            <a:pPr marL="801688" indent="-688975">
              <a:buFont typeface="Wingdings" panose="05000000000000000000" pitchFamily="2" charset="2"/>
              <a:buChar char="Ø"/>
              <a:tabLst>
                <a:tab pos="2003425" algn="l"/>
              </a:tabLst>
            </a:pPr>
            <a:r>
              <a:rPr lang="en-US" sz="2200" dirty="0"/>
              <a:t>Duration: </a:t>
            </a:r>
            <a:r>
              <a:rPr lang="en-US" sz="2200" b="1" dirty="0">
                <a:solidFill>
                  <a:srgbClr val="00AEEF"/>
                </a:solidFill>
              </a:rPr>
              <a:t>5 months</a:t>
            </a:r>
          </a:p>
          <a:p>
            <a:pPr marL="801688" indent="-688975">
              <a:buFont typeface="Wingdings" panose="05000000000000000000" pitchFamily="2" charset="2"/>
              <a:buChar char="Ø"/>
              <a:tabLst>
                <a:tab pos="2003425" algn="l"/>
              </a:tabLst>
            </a:pPr>
            <a:endParaRPr lang="en-US" sz="900" b="1" dirty="0">
              <a:solidFill>
                <a:srgbClr val="00AEEF"/>
              </a:solidFill>
            </a:endParaRPr>
          </a:p>
          <a:p>
            <a:pPr marL="801688" indent="-688975">
              <a:buFont typeface="Wingdings" panose="05000000000000000000" pitchFamily="2" charset="2"/>
              <a:buChar char="Ø"/>
              <a:tabLst>
                <a:tab pos="2003425" algn="l"/>
              </a:tabLst>
            </a:pPr>
            <a:r>
              <a:rPr lang="en-US" sz="2200" dirty="0"/>
              <a:t>Location: </a:t>
            </a:r>
            <a:r>
              <a:rPr lang="en-US" sz="2200" b="1" dirty="0">
                <a:solidFill>
                  <a:srgbClr val="00AEEF"/>
                </a:solidFill>
              </a:rPr>
              <a:t>Myanmar</a:t>
            </a:r>
          </a:p>
          <a:p>
            <a:pPr marL="801688" indent="-688975">
              <a:buFont typeface="Wingdings" panose="05000000000000000000" pitchFamily="2" charset="2"/>
              <a:buChar char="Ø"/>
              <a:tabLst>
                <a:tab pos="2003425" algn="l"/>
              </a:tabLst>
            </a:pPr>
            <a:endParaRPr lang="en-US" sz="900" b="1" dirty="0">
              <a:solidFill>
                <a:srgbClr val="00AEEF"/>
              </a:solidFill>
            </a:endParaRPr>
          </a:p>
          <a:p>
            <a:pPr marL="801688" indent="-688975">
              <a:buFont typeface="Wingdings" panose="05000000000000000000" pitchFamily="2" charset="2"/>
              <a:buChar char="Ø"/>
              <a:tabLst>
                <a:tab pos="2003425" algn="l"/>
              </a:tabLst>
            </a:pPr>
            <a:r>
              <a:rPr lang="en-US" sz="2200" dirty="0"/>
              <a:t>Start &amp; End Date: </a:t>
            </a:r>
            <a:r>
              <a:rPr lang="en-US" sz="2200" b="1" dirty="0">
                <a:solidFill>
                  <a:srgbClr val="00AEEF"/>
                </a:solidFill>
              </a:rPr>
              <a:t>From September 2018 to January 2019</a:t>
            </a:r>
          </a:p>
          <a:p>
            <a:pPr marL="112713" indent="0">
              <a:tabLst>
                <a:tab pos="2003425" algn="l"/>
              </a:tabLst>
            </a:pPr>
            <a:endParaRPr lang="en-US" sz="900" b="1" dirty="0">
              <a:solidFill>
                <a:srgbClr val="00AEEF"/>
              </a:solidFill>
            </a:endParaRPr>
          </a:p>
          <a:p>
            <a:pPr marL="801688" indent="-688975">
              <a:buFont typeface="Wingdings" panose="05000000000000000000" pitchFamily="2" charset="2"/>
              <a:buChar char="Ø"/>
              <a:tabLst>
                <a:tab pos="2003425" algn="l"/>
              </a:tabLst>
            </a:pPr>
            <a:r>
              <a:rPr lang="en-US" sz="2200" dirty="0"/>
              <a:t>Geographical boundaries of  Study: </a:t>
            </a:r>
            <a:r>
              <a:rPr lang="en-US" sz="2200" b="1" dirty="0">
                <a:solidFill>
                  <a:srgbClr val="00AEEF"/>
                </a:solidFill>
              </a:rPr>
              <a:t>Nationwide </a:t>
            </a:r>
          </a:p>
          <a:p>
            <a:pPr marL="112713" indent="0">
              <a:tabLst>
                <a:tab pos="2003425" algn="l"/>
              </a:tabLst>
            </a:pPr>
            <a:r>
              <a:rPr lang="en-US" sz="2200" b="1" dirty="0">
                <a:solidFill>
                  <a:srgbClr val="00AEEF"/>
                </a:solidFill>
              </a:rPr>
              <a:t>                                           (all states and regions of Myanmar)</a:t>
            </a:r>
            <a:endParaRPr lang="en-US" sz="2200" b="1" dirty="0">
              <a:solidFill>
                <a:srgbClr val="00AEE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036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33400" y="152400"/>
            <a:ext cx="8001000" cy="1470025"/>
          </a:xfrm>
        </p:spPr>
        <p:txBody>
          <a:bodyPr/>
          <a:lstStyle/>
          <a:p>
            <a:r>
              <a:rPr lang="en-US" sz="3200" dirty="0"/>
              <a:t>Preliminary Examination of Proposal 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533400" y="1143000"/>
            <a:ext cx="8001000" cy="4495800"/>
          </a:xfrm>
        </p:spPr>
        <p:txBody>
          <a:bodyPr/>
          <a:lstStyle/>
          <a:p>
            <a:pPr marL="0" lvl="1" algn="l"/>
            <a:r>
              <a:rPr lang="en-US" sz="1600" dirty="0"/>
              <a:t>Prior to the detailed evaluation of bids, the proposal evaluation panel will determine whether each bid is substantially responsive to the requirements of this RFP on the basis whether:</a:t>
            </a:r>
          </a:p>
          <a:p>
            <a:pPr marL="285750" lvl="2" indent="-285750" algn="l">
              <a:buFont typeface="Wingdings" panose="05000000000000000000" pitchFamily="2" charset="2"/>
              <a:buChar char="Ø"/>
            </a:pPr>
            <a:r>
              <a:rPr lang="en-US" sz="1600" dirty="0"/>
              <a:t>it meets eligibility criteria;</a:t>
            </a:r>
          </a:p>
          <a:p>
            <a:pPr marL="285750" lvl="2" indent="-285750" algn="l">
              <a:buFont typeface="Wingdings" panose="05000000000000000000" pitchFamily="2" charset="2"/>
              <a:buChar char="Ø"/>
            </a:pPr>
            <a:r>
              <a:rPr lang="en-US" sz="1600" dirty="0"/>
              <a:t>it has been properly signed and stamped</a:t>
            </a:r>
          </a:p>
          <a:p>
            <a:pPr marL="285750" lvl="2" indent="-285750" algn="l">
              <a:buFont typeface="Wingdings" panose="05000000000000000000" pitchFamily="2" charset="2"/>
              <a:buChar char="Ø"/>
            </a:pPr>
            <a:r>
              <a:rPr lang="en-US" sz="1600" dirty="0"/>
              <a:t>it conforms to all terms, conditions and specifications of this RFP without any material deviation or reservation.</a:t>
            </a:r>
          </a:p>
          <a:p>
            <a:pPr marL="285750" lvl="2" indent="-285750" algn="l">
              <a:buFont typeface="Wingdings" panose="05000000000000000000" pitchFamily="2" charset="2"/>
              <a:buChar char="Ø"/>
            </a:pPr>
            <a:r>
              <a:rPr lang="en-US" sz="1600" dirty="0"/>
              <a:t>A material deviation or reservation is one which:</a:t>
            </a:r>
          </a:p>
          <a:p>
            <a:pPr marL="341313" algn="l"/>
            <a:r>
              <a:rPr lang="en-US" sz="1600" dirty="0"/>
              <a:t>a. affects in a substantial way the scope, quality and performance of the Works</a:t>
            </a:r>
          </a:p>
          <a:p>
            <a:pPr marL="341313" algn="l"/>
            <a:r>
              <a:rPr lang="en-US" sz="1600" dirty="0"/>
              <a:t>b. is inconsistent with the RFP documents</a:t>
            </a:r>
          </a:p>
          <a:p>
            <a:pPr marL="341313" algn="l"/>
            <a:r>
              <a:rPr lang="en-US" sz="1600" dirty="0"/>
              <a:t>c. limits rights of the Client (UNICEF)</a:t>
            </a:r>
          </a:p>
          <a:p>
            <a:pPr marL="341313" algn="l"/>
            <a:r>
              <a:rPr lang="en-US" sz="1600" dirty="0"/>
              <a:t>d. violates bidder’s obligations that affects fair evaluation of bids of substantially responsive bidders</a:t>
            </a:r>
          </a:p>
          <a:p>
            <a:pPr algn="l"/>
            <a:r>
              <a:rPr lang="en-US" sz="1600" b="1" dirty="0"/>
              <a:t>If a bid is not substantially responsive, it will be rejected by proposal evaluation panel (PEP) without giving any notice of the rejection to the concerned bidders.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1759-CFF2-47C7-9664-DD0204DB3997}" type="slidenum">
              <a:rPr lang="en-US" altLang="zh-CN" smtClean="0"/>
              <a:pPr/>
              <a:t>5</a:t>
            </a:fld>
            <a:endParaRPr lang="en-US" altLang="zh-CN"/>
          </a:p>
          <a:p>
            <a:endParaRPr lang="en-US" altLang="zh-CN"/>
          </a:p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912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18B7-29AD-4C6C-8D96-64424B9D70E2}" type="slidenum">
              <a:rPr lang="en-US" altLang="zh-CN">
                <a:latin typeface="+mj-lt"/>
              </a:rPr>
              <a:pPr/>
              <a:t>6</a:t>
            </a:fld>
            <a:endParaRPr lang="en-US" altLang="zh-CN">
              <a:latin typeface="+mj-lt"/>
            </a:endParaRPr>
          </a:p>
          <a:p>
            <a:endParaRPr lang="en-US" altLang="zh-CN">
              <a:latin typeface="+mj-lt"/>
            </a:endParaRPr>
          </a:p>
          <a:p>
            <a:endParaRPr lang="zh-CN" altLang="en-US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381001"/>
            <a:ext cx="8458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AEEF"/>
                </a:solidFill>
                <a:latin typeface="+mj-lt"/>
              </a:rPr>
              <a:t>Technical Requirement</a:t>
            </a:r>
            <a:endParaRPr lang="en-US" sz="3200" dirty="0">
              <a:solidFill>
                <a:srgbClr val="00AEEF"/>
              </a:solidFill>
              <a:latin typeface="+mj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33400" y="1143000"/>
            <a:ext cx="8305800" cy="4572000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50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US" sz="2800" b="1" i="1" dirty="0">
                <a:latin typeface="+mj-lt"/>
                <a:cs typeface="Times New Roman" pitchFamily="18" charset="0"/>
              </a:rPr>
              <a:t>Reference: </a:t>
            </a:r>
          </a:p>
          <a:p>
            <a:pPr marL="0" lvl="0" indent="0"/>
            <a:r>
              <a:rPr lang="en-US" dirty="0">
                <a:latin typeface="+mj-lt"/>
                <a:cs typeface="Times New Roman" pitchFamily="18" charset="0"/>
              </a:rPr>
              <a:t>Terms of Reference: </a:t>
            </a:r>
          </a:p>
          <a:p>
            <a:pPr marL="0" lvl="0" indent="0"/>
            <a:endParaRPr lang="en-US" dirty="0">
              <a:latin typeface="+mj-lt"/>
              <a:cs typeface="Times New Roman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b="1" i="1" dirty="0">
                <a:latin typeface="+mj-lt"/>
                <a:cs typeface="Times New Roman" pitchFamily="18" charset="0"/>
              </a:rPr>
              <a:t>Technical Proposal </a:t>
            </a:r>
            <a:r>
              <a:rPr lang="en-US" dirty="0">
                <a:latin typeface="+mj-lt"/>
              </a:rPr>
              <a:t>included of the following</a:t>
            </a:r>
            <a:endParaRPr lang="en-US" b="1" i="1" dirty="0">
              <a:latin typeface="+mj-lt"/>
              <a:cs typeface="Times New Roman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+mj-lt"/>
                <a:cs typeface="Times New Roman" panose="02020603050405020304" pitchFamily="18" charset="0"/>
              </a:rPr>
              <a:t>Complete and signed bid form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+mj-lt"/>
                <a:cs typeface="Times New Roman" panose="02020603050405020304" pitchFamily="18" charset="0"/>
              </a:rPr>
              <a:t>Annex I: Technical Proposal Form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+mj-lt"/>
                <a:cs typeface="Times New Roman" panose="02020603050405020304" pitchFamily="18" charset="0"/>
              </a:rPr>
              <a:t>Supplier Profile form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+mj-lt"/>
                <a:cs typeface="Times New Roman" panose="02020603050405020304" pitchFamily="18" charset="0"/>
              </a:rPr>
              <a:t>Vendor Template form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+mj-lt"/>
                <a:cs typeface="Times New Roman" panose="02020603050405020304" pitchFamily="18" charset="0"/>
              </a:rPr>
              <a:t>Two year financial statement (including Audit Report)</a:t>
            </a:r>
          </a:p>
          <a:p>
            <a:pPr marL="0" lvl="0" indent="0"/>
            <a:endParaRPr lang="en-US" dirty="0">
              <a:latin typeface="+mj-lt"/>
              <a:cs typeface="Times New Roman" panose="02020603050405020304" pitchFamily="18" charset="0"/>
            </a:endParaRPr>
          </a:p>
          <a:p>
            <a:pPr marL="0" lvl="0" indent="0"/>
            <a:endParaRPr lang="en-US" sz="2800" b="1" i="1" dirty="0">
              <a:latin typeface="+mj-lt"/>
              <a:cs typeface="Times New Roman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Ø"/>
            </a:pPr>
            <a:endParaRPr lang="en-AU" sz="2800" dirty="0">
              <a:latin typeface="+mj-lt"/>
              <a:cs typeface="Times New Roman" pitchFamily="18" charset="0"/>
            </a:endParaRPr>
          </a:p>
          <a:p>
            <a:endParaRPr lang="en-AU" sz="20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018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18B7-29AD-4C6C-8D96-64424B9D70E2}" type="slidenum">
              <a:rPr lang="en-US" altLang="zh-CN"/>
              <a:pPr/>
              <a:t>7</a:t>
            </a:fld>
            <a:endParaRPr lang="en-US" altLang="zh-CN"/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381001"/>
            <a:ext cx="8458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AEEF"/>
                </a:solidFill>
              </a:rPr>
              <a:t>Technical Requirement</a:t>
            </a:r>
            <a:endParaRPr lang="en-US" sz="3200" dirty="0">
              <a:solidFill>
                <a:srgbClr val="00AEEF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33400" y="1371600"/>
            <a:ext cx="8229600" cy="533400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50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lvl="0" indent="0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Technical Proposal Form</a:t>
            </a:r>
          </a:p>
          <a:p>
            <a:pPr marL="0" lvl="0" indent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33400" y="2438400"/>
            <a:ext cx="4673600" cy="1752600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50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lvl="0" indent="0"/>
            <a:r>
              <a:rPr lang="en-US" dirty="0">
                <a:latin typeface="Times New Roman" pitchFamily="18" charset="0"/>
                <a:cs typeface="Times New Roman" pitchFamily="18" charset="0"/>
              </a:rPr>
              <a:t>Please use </a:t>
            </a:r>
            <a:r>
              <a:rPr lang="en-US" b="1" dirty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Annex 1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/>
            <a:r>
              <a:rPr lang="en-US" dirty="0">
                <a:latin typeface="Times New Roman" pitchFamily="18" charset="0"/>
                <a:cs typeface="Times New Roman" pitchFamily="18" charset="0"/>
              </a:rPr>
              <a:t>Technical Proposal Template, and include adequate supporting doc. </a:t>
            </a:r>
          </a:p>
          <a:p>
            <a:pPr marL="0" lvl="0" indent="0"/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5380" y="2667000"/>
            <a:ext cx="419862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731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18B7-29AD-4C6C-8D96-64424B9D70E2}" type="slidenum">
              <a:rPr lang="en-US" altLang="zh-CN"/>
              <a:pPr/>
              <a:t>8</a:t>
            </a:fld>
            <a:endParaRPr lang="en-US" altLang="zh-CN"/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381001"/>
            <a:ext cx="8458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AEEF"/>
                </a:solidFill>
              </a:rPr>
              <a:t>Financial Requirement</a:t>
            </a:r>
            <a:endParaRPr lang="en-US" sz="3200" dirty="0">
              <a:solidFill>
                <a:srgbClr val="00AEEF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33400" y="1371600"/>
            <a:ext cx="8229600" cy="533400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50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lvl="0" indent="0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Your Financial Proposal Requirement</a:t>
            </a:r>
          </a:p>
          <a:p>
            <a:pPr marL="0" lvl="0" indent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33400" y="2066471"/>
            <a:ext cx="3886200" cy="1133929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50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Please use </a:t>
            </a:r>
            <a:r>
              <a:rPr lang="en-US" b="1" dirty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Annex 2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/>
            <a:r>
              <a:rPr lang="en-US" dirty="0">
                <a:latin typeface="Times New Roman" pitchFamily="18" charset="0"/>
                <a:cs typeface="Times New Roman" pitchFamily="18" charset="0"/>
              </a:rPr>
              <a:t>Financial Proposal Form</a:t>
            </a:r>
          </a:p>
          <a:p>
            <a:pPr marL="0" lvl="0" indent="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lvl="0" indent="0"/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0" y="2209800"/>
            <a:ext cx="4133850" cy="324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384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18B7-29AD-4C6C-8D96-64424B9D70E2}" type="slidenum">
              <a:rPr lang="en-US" altLang="zh-CN"/>
              <a:pPr/>
              <a:t>9</a:t>
            </a:fld>
            <a:endParaRPr lang="en-US" altLang="zh-CN"/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381001"/>
            <a:ext cx="8458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AEEF"/>
                </a:solidFill>
                <a:latin typeface="+mj-lt"/>
              </a:rPr>
              <a:t>Selection Process</a:t>
            </a:r>
            <a:endParaRPr lang="en-US" sz="3200" dirty="0">
              <a:solidFill>
                <a:srgbClr val="00AEEF"/>
              </a:solidFill>
              <a:latin typeface="+mj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40026" y="985654"/>
            <a:ext cx="8229600" cy="503414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177800" indent="-177800" algn="l" rtl="0" eaLnBrk="1" fontAlgn="base" hangingPunct="1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50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000" dirty="0">
                <a:latin typeface="+mj-lt"/>
                <a:cs typeface="Times New Roman" panose="02020603050405020304" pitchFamily="18" charset="0"/>
              </a:rPr>
              <a:t>Technical proposals will be evaluated by TET </a:t>
            </a:r>
          </a:p>
          <a:p>
            <a:pPr marL="0" indent="0" algn="just"/>
            <a:r>
              <a:rPr lang="en-AU" sz="2000" dirty="0">
                <a:latin typeface="+mj-lt"/>
                <a:cs typeface="Times New Roman" panose="02020603050405020304" pitchFamily="18" charset="0"/>
              </a:rPr>
              <a:t>Technical weights of </a:t>
            </a:r>
            <a:r>
              <a:rPr lang="en-AU" sz="2000" b="1" dirty="0">
                <a:latin typeface="+mj-lt"/>
                <a:cs typeface="Times New Roman" panose="02020603050405020304" pitchFamily="18" charset="0"/>
              </a:rPr>
              <a:t>70 points</a:t>
            </a:r>
          </a:p>
          <a:p>
            <a:pPr marL="0" indent="0" algn="just"/>
            <a:r>
              <a:rPr lang="en-AU" sz="2000" dirty="0">
                <a:latin typeface="+mj-lt"/>
                <a:cs typeface="Times New Roman" panose="02020603050405020304" pitchFamily="18" charset="0"/>
              </a:rPr>
              <a:t>Minimum Technical Score </a:t>
            </a:r>
            <a:r>
              <a:rPr lang="en-AU" sz="2000" b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50 points </a:t>
            </a:r>
            <a:r>
              <a:rPr lang="en-AU" sz="2000" dirty="0">
                <a:latin typeface="+mj-lt"/>
                <a:cs typeface="Times New Roman" panose="02020603050405020304" pitchFamily="18" charset="0"/>
              </a:rPr>
              <a:t>( 70% of technical threshold)</a:t>
            </a:r>
          </a:p>
          <a:p>
            <a:pPr marL="0" indent="0" algn="just"/>
            <a:endParaRPr lang="en-AU" sz="2000" dirty="0">
              <a:latin typeface="+mj-lt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AU" sz="2000" dirty="0">
                <a:latin typeface="+mj-lt"/>
                <a:cs typeface="Times New Roman" panose="02020603050405020304" pitchFamily="18" charset="0"/>
              </a:rPr>
              <a:t>Only the firms scoring at least 50 points and above of Technical score will be considered for financial evaluation.</a:t>
            </a:r>
          </a:p>
          <a:p>
            <a:pPr marL="0" indent="0" algn="just"/>
            <a:endParaRPr lang="en-AU" sz="2000" dirty="0">
              <a:latin typeface="+mj-lt"/>
              <a:cs typeface="Times New Roman" panose="02020603050405020304" pitchFamily="18" charset="0"/>
            </a:endParaRPr>
          </a:p>
          <a:p>
            <a:pPr marL="0" indent="0" algn="just"/>
            <a:r>
              <a:rPr lang="en-AU" sz="2000" dirty="0">
                <a:latin typeface="+mj-lt"/>
                <a:cs typeface="Times New Roman" panose="02020603050405020304" pitchFamily="18" charset="0"/>
              </a:rPr>
              <a:t>Financial weight of </a:t>
            </a:r>
            <a:r>
              <a:rPr lang="en-AU" sz="2000" b="1" dirty="0">
                <a:latin typeface="+mj-lt"/>
                <a:cs typeface="Times New Roman" panose="02020603050405020304" pitchFamily="18" charset="0"/>
              </a:rPr>
              <a:t>30 points</a:t>
            </a:r>
            <a:endParaRPr lang="en-AU" sz="2000" dirty="0">
              <a:latin typeface="+mj-lt"/>
              <a:cs typeface="Times New Roman" panose="02020603050405020304" pitchFamily="18" charset="0"/>
            </a:endParaRPr>
          </a:p>
          <a:p>
            <a:pPr marL="0" indent="0" algn="just"/>
            <a:endParaRPr lang="en-AU" sz="2000" dirty="0">
              <a:latin typeface="+mj-lt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GB" sz="2000" dirty="0">
                <a:latin typeface="+mj-lt"/>
                <a:cs typeface="Times New Roman" panose="02020603050405020304" pitchFamily="18" charset="0"/>
              </a:rPr>
              <a:t>The proposals with the best overall value, composed of technical merit and financial, will be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selected for award of contract. </a:t>
            </a:r>
          </a:p>
          <a:p>
            <a:endParaRPr lang="en-AU" sz="20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477277"/>
      </p:ext>
    </p:extLst>
  </p:cSld>
  <p:clrMapOvr>
    <a:masterClrMapping/>
  </p:clrMapOvr>
</p:sld>
</file>

<file path=ppt/theme/theme1.xml><?xml version="1.0" encoding="utf-8"?>
<a:theme xmlns:a="http://schemas.openxmlformats.org/drawingml/2006/main" name="unicef template">
  <a:themeElements>
    <a:clrScheme name="unicef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unicef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unicef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cef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cef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cef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cef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cef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cef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cef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cef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cef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cef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cef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unicef template</Template>
  <TotalTime>2679</TotalTime>
  <Words>1069</Words>
  <Application>Microsoft Office PowerPoint</Application>
  <PresentationFormat>On-screen Show (4:3)</PresentationFormat>
  <Paragraphs>267</Paragraphs>
  <Slides>21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宋体</vt:lpstr>
      <vt:lpstr>Arial</vt:lpstr>
      <vt:lpstr>Calibri</vt:lpstr>
      <vt:lpstr>Segoe UI</vt:lpstr>
      <vt:lpstr>Segoe UI Emoji</vt:lpstr>
      <vt:lpstr>Segoe UI Semibold</vt:lpstr>
      <vt:lpstr>Times</vt:lpstr>
      <vt:lpstr>Times New Roman</vt:lpstr>
      <vt:lpstr>Wingdings</vt:lpstr>
      <vt:lpstr>unicef template</vt:lpstr>
      <vt:lpstr>PowerPoint Presentation</vt:lpstr>
      <vt:lpstr>PowerPoint Presentation</vt:lpstr>
      <vt:lpstr>PowerPoint Presentation</vt:lpstr>
      <vt:lpstr>PowerPoint Presentation</vt:lpstr>
      <vt:lpstr>Preliminary Examination of Proposal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Instruction to Bidders</vt:lpstr>
      <vt:lpstr>Instruction to Bidders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UNICEF</dc:creator>
  <cp:lastModifiedBy>Moe Shwe Syn Naing</cp:lastModifiedBy>
  <cp:revision>186</cp:revision>
  <cp:lastPrinted>2017-08-15T09:24:37Z</cp:lastPrinted>
  <dcterms:created xsi:type="dcterms:W3CDTF">2010-07-12T08:29:19Z</dcterms:created>
  <dcterms:modified xsi:type="dcterms:W3CDTF">2018-08-07T02:06:50Z</dcterms:modified>
</cp:coreProperties>
</file>