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10-Aug-18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10-Aug-18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10-Aug-18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Terms of Reference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8861884" cy="1096899"/>
          </a:xfrm>
        </p:spPr>
        <p:txBody>
          <a:bodyPr/>
          <a:lstStyle/>
          <a:p>
            <a:r>
              <a:rPr lang="en-US" dirty="0"/>
              <a:t>Qualitative and Quantitative Assessment of Residential Care Facilities in Myanmar</a:t>
            </a:r>
          </a:p>
        </p:txBody>
      </p:sp>
    </p:spTree>
    <p:extLst>
      <p:ext uri="{BB962C8B-B14F-4D97-AF65-F5344CB8AC3E}">
        <p14:creationId xmlns:p14="http://schemas.microsoft.com/office/powerpoint/2010/main" val="102930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consultant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661826"/>
            <a:ext cx="8879147" cy="4312947"/>
          </a:xfrm>
        </p:spPr>
        <p:txBody>
          <a:bodyPr/>
          <a:lstStyle/>
          <a:p>
            <a:r>
              <a:rPr lang="en-US" sz="2400" dirty="0"/>
              <a:t>Conduct </a:t>
            </a:r>
            <a:r>
              <a:rPr lang="en-US" sz="2400" dirty="0" err="1"/>
              <a:t>ToT</a:t>
            </a:r>
            <a:r>
              <a:rPr lang="en-US" sz="2400" dirty="0"/>
              <a:t> for DSW staff and data collectors/ enumerators involving in the data collection exercise </a:t>
            </a:r>
          </a:p>
          <a:p>
            <a:r>
              <a:rPr lang="en-US" sz="2400" dirty="0"/>
              <a:t>Facilitate the communication and coordination with local authorities and respective government departments at all levels </a:t>
            </a:r>
          </a:p>
          <a:p>
            <a:r>
              <a:rPr lang="en-US" sz="2400" dirty="0"/>
              <a:t>Together with international expert, responsible of the quality of data collection and analysis as write up of the final report in Myanmar language </a:t>
            </a:r>
          </a:p>
          <a:p>
            <a:r>
              <a:rPr lang="en-US" sz="2400" dirty="0"/>
              <a:t>Lead the assessment teams and join the field visits where possible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57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75117"/>
            <a:ext cx="8596668" cy="4566245"/>
          </a:xfrm>
        </p:spPr>
        <p:txBody>
          <a:bodyPr>
            <a:normAutofit/>
          </a:bodyPr>
          <a:lstStyle/>
          <a:p>
            <a:r>
              <a:rPr lang="en-US" dirty="0"/>
              <a:t>Ministry of Social Welfare, Relief and Resettlement</a:t>
            </a:r>
          </a:p>
          <a:p>
            <a:r>
              <a:rPr lang="en-US" dirty="0"/>
              <a:t>Ministry of Border Affairs</a:t>
            </a:r>
          </a:p>
          <a:p>
            <a:r>
              <a:rPr lang="en-US" dirty="0"/>
              <a:t>Ministry of Religious Affairs</a:t>
            </a:r>
          </a:p>
          <a:p>
            <a:r>
              <a:rPr lang="en-US" dirty="0"/>
              <a:t>Ministry of Health and Sports</a:t>
            </a:r>
          </a:p>
          <a:p>
            <a:r>
              <a:rPr lang="en-US" dirty="0"/>
              <a:t>Ministry of Education</a:t>
            </a:r>
          </a:p>
          <a:p>
            <a:r>
              <a:rPr lang="en-US" dirty="0"/>
              <a:t>Ministry of Population and Immigration</a:t>
            </a:r>
          </a:p>
          <a:p>
            <a:r>
              <a:rPr lang="en-US" dirty="0"/>
              <a:t>Central Statistics Office</a:t>
            </a:r>
          </a:p>
          <a:p>
            <a:r>
              <a:rPr lang="en-US" dirty="0"/>
              <a:t>NGOs, Faith based </a:t>
            </a:r>
            <a:r>
              <a:rPr lang="en-US" dirty="0" err="1"/>
              <a:t>organiations</a:t>
            </a:r>
            <a:r>
              <a:rPr lang="en-US" dirty="0"/>
              <a:t>, Community based </a:t>
            </a:r>
            <a:r>
              <a:rPr lang="en-US" dirty="0" err="1"/>
              <a:t>organisations</a:t>
            </a:r>
            <a:endParaRPr lang="en-US" dirty="0"/>
          </a:p>
          <a:p>
            <a:r>
              <a:rPr lang="en-US" dirty="0"/>
              <a:t>Residential care facilities</a:t>
            </a:r>
          </a:p>
          <a:p>
            <a:r>
              <a:rPr lang="en-US" dirty="0"/>
              <a:t>UNICEF</a:t>
            </a:r>
          </a:p>
        </p:txBody>
      </p:sp>
    </p:spTree>
    <p:extLst>
      <p:ext uri="{BB962C8B-B14F-4D97-AF65-F5344CB8AC3E}">
        <p14:creationId xmlns:p14="http://schemas.microsoft.com/office/powerpoint/2010/main" val="939950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37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07" y="130202"/>
            <a:ext cx="8596668" cy="13208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1153391"/>
            <a:ext cx="10619509" cy="57981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Increased number of children being sent to institutions – leading to growth of institutional care and orphanages </a:t>
            </a:r>
          </a:p>
          <a:p>
            <a:r>
              <a:rPr lang="en-US" dirty="0"/>
              <a:t>There is no formal, family-based alternative care system in Myanmar – such as supported kinship and regulated foster care; adoption is rarely practiced</a:t>
            </a:r>
          </a:p>
          <a:p>
            <a:r>
              <a:rPr lang="en-US" dirty="0"/>
              <a:t>As of April 2018, approximately 21,551 children live in registered institutions – this does not include unregistered institutions</a:t>
            </a:r>
          </a:p>
          <a:p>
            <a:r>
              <a:rPr lang="en-US" dirty="0"/>
              <a:t>When including unregistered orphanages and monastic care facilities the number reaches over 250,000</a:t>
            </a:r>
          </a:p>
          <a:p>
            <a:r>
              <a:rPr lang="en-US" dirty="0"/>
              <a:t>Absence of family based alternative care options: supported kinship care and regulated foster care system not yet exist, adoption is rarely practiced and not well regulated</a:t>
            </a:r>
          </a:p>
          <a:p>
            <a:r>
              <a:rPr lang="en-US" dirty="0"/>
              <a:t>Lack of family support at community levels -&gt;at risk families facing </a:t>
            </a:r>
            <a:r>
              <a:rPr lang="en-US" dirty="0" err="1"/>
              <a:t>disfunctioning</a:t>
            </a:r>
            <a:r>
              <a:rPr lang="en-US" dirty="0"/>
              <a:t> and unnecessary separation/break-down</a:t>
            </a:r>
          </a:p>
          <a:p>
            <a:r>
              <a:rPr lang="en-US" dirty="0"/>
              <a:t>Orphanages/residential care facilities become a preferred option used as a safety net for children </a:t>
            </a:r>
          </a:p>
          <a:p>
            <a:r>
              <a:rPr lang="en-US" dirty="0"/>
              <a:t>Institutions/ residential facilities = private, faith-based and monastics institutions/ facilities </a:t>
            </a:r>
          </a:p>
          <a:p>
            <a:r>
              <a:rPr lang="en-US" dirty="0"/>
              <a:t>244 residential care facilities are registered with DSW and 377 are still unregistered</a:t>
            </a:r>
          </a:p>
          <a:p>
            <a:r>
              <a:rPr lang="en-US" dirty="0"/>
              <a:t>No accurate data on number of children, exact locations of those unregistered, conditions, situation of children – assessment conducted in 2010-11 covering 147 facilities</a:t>
            </a:r>
          </a:p>
          <a:p>
            <a:r>
              <a:rPr lang="en-US" dirty="0"/>
              <a:t>Lack of national representative data on the numbers of existing facilities (registered and unregistered, religious based, private based, etc.)</a:t>
            </a:r>
          </a:p>
        </p:txBody>
      </p:sp>
    </p:spTree>
    <p:extLst>
      <p:ext uri="{BB962C8B-B14F-4D97-AF65-F5344CB8AC3E}">
        <p14:creationId xmlns:p14="http://schemas.microsoft.com/office/powerpoint/2010/main" val="542865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an assessment is needed?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0611"/>
            <a:ext cx="8596668" cy="4600751"/>
          </a:xfrm>
        </p:spPr>
        <p:txBody>
          <a:bodyPr/>
          <a:lstStyle/>
          <a:p>
            <a:r>
              <a:rPr lang="en-US" dirty="0"/>
              <a:t>UN CRC Concluding Observations 2012 highlighted the concern about “the increase in the number of children in residential care facilities; the lack of regulation of private and religious </a:t>
            </a:r>
            <a:r>
              <a:rPr lang="en-US" dirty="0" err="1"/>
              <a:t>organisations</a:t>
            </a:r>
            <a:r>
              <a:rPr lang="en-US" dirty="0"/>
              <a:t> that run residential institutions for children; and reports of physical abuse of children in residential institutions” and advised the </a:t>
            </a:r>
            <a:r>
              <a:rPr lang="en-US" dirty="0" err="1"/>
              <a:t>GoM</a:t>
            </a:r>
            <a:r>
              <a:rPr lang="en-US" dirty="0"/>
              <a:t> to address urgently the issue of children deprived of family environment</a:t>
            </a:r>
          </a:p>
          <a:p>
            <a:r>
              <a:rPr lang="en-US" dirty="0"/>
              <a:t>Increased knowledge and data will inform the Government in decision making and develop proper steps to address the issue</a:t>
            </a:r>
          </a:p>
          <a:p>
            <a:r>
              <a:rPr lang="en-US" dirty="0"/>
              <a:t>A small scale assessment in 2010/2011 showed high concerns about the living conditions, protection and safety of children in the institutions</a:t>
            </a:r>
          </a:p>
          <a:p>
            <a:r>
              <a:rPr lang="en-US" dirty="0"/>
              <a:t>There is a high need to improve DSW’s monitoring capacity of all residential care facilities and ensure their compliance to the Minimum Standards of Care and Protection</a:t>
            </a:r>
          </a:p>
        </p:txBody>
      </p:sp>
    </p:spTree>
    <p:extLst>
      <p:ext uri="{BB962C8B-B14F-4D97-AF65-F5344CB8AC3E}">
        <p14:creationId xmlns:p14="http://schemas.microsoft.com/office/powerpoint/2010/main" val="350925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66491"/>
            <a:ext cx="8596668" cy="4873924"/>
          </a:xfrm>
        </p:spPr>
        <p:txBody>
          <a:bodyPr>
            <a:normAutofit/>
          </a:bodyPr>
          <a:lstStyle/>
          <a:p>
            <a:r>
              <a:rPr lang="en-US" dirty="0"/>
              <a:t>To conduct the quantitative and qualitative analysis of the situation of children in all residential care facilities in Myanmar.</a:t>
            </a:r>
          </a:p>
          <a:p>
            <a:pPr lvl="1"/>
            <a:r>
              <a:rPr lang="en-US" dirty="0"/>
              <a:t>To collect qualitative and quantitative information of the situation of children in residential care facilities;</a:t>
            </a:r>
          </a:p>
          <a:p>
            <a:pPr lvl="1"/>
            <a:r>
              <a:rPr lang="en-US" dirty="0"/>
              <a:t>To develop a comprehensive and standardized tool that can be adopted by MSWRR and other line ministries for routine assessment of child care facilities;</a:t>
            </a:r>
          </a:p>
          <a:p>
            <a:pPr lvl="1"/>
            <a:r>
              <a:rPr lang="en-US" dirty="0"/>
              <a:t>To build capacity of DSW social welfare officers in routine monitoring and assessment of the residential care facilities with the developed tools;</a:t>
            </a:r>
          </a:p>
          <a:p>
            <a:pPr lvl="1"/>
            <a:r>
              <a:rPr lang="en-US" dirty="0"/>
              <a:t>To assess the gatekeeping, admission, care plan and reintegration process employed by each facility;</a:t>
            </a:r>
          </a:p>
          <a:p>
            <a:pPr lvl="1"/>
            <a:r>
              <a:rPr lang="en-US" dirty="0"/>
              <a:t>To identify clear benchmarks and recommendation for each child care facility;</a:t>
            </a:r>
          </a:p>
          <a:p>
            <a:pPr lvl="1"/>
            <a:r>
              <a:rPr lang="en-US" dirty="0"/>
              <a:t>To provide strategic recommendations to the Government on next step;</a:t>
            </a:r>
          </a:p>
          <a:p>
            <a:pPr lvl="1"/>
            <a:r>
              <a:rPr lang="en-US" dirty="0"/>
              <a:t>To provide evidence to advocate for more support services for children to remain with families, promote family based alternative care and that institutional care is used as the last resort.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77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1547"/>
            <a:ext cx="8596668" cy="4229816"/>
          </a:xfrm>
        </p:spPr>
        <p:txBody>
          <a:bodyPr/>
          <a:lstStyle/>
          <a:p>
            <a:r>
              <a:rPr lang="en-US" dirty="0"/>
              <a:t>Inception Report with concrete assessment plan;</a:t>
            </a:r>
          </a:p>
          <a:p>
            <a:r>
              <a:rPr lang="en-US" dirty="0"/>
              <a:t>Final Assessment Tool and Training Module;</a:t>
            </a:r>
          </a:p>
          <a:p>
            <a:r>
              <a:rPr lang="en-US" dirty="0"/>
              <a:t>Child friendly questionnaire ( ensure to include child protection components)</a:t>
            </a:r>
          </a:p>
          <a:p>
            <a:r>
              <a:rPr lang="en-US" dirty="0"/>
              <a:t>Conduct training for data collectors/ enumerators</a:t>
            </a:r>
          </a:p>
          <a:p>
            <a:r>
              <a:rPr lang="en-US" dirty="0"/>
              <a:t>Interim report </a:t>
            </a:r>
          </a:p>
          <a:p>
            <a:r>
              <a:rPr lang="en-US" dirty="0"/>
              <a:t>Final Assessment Report with strategic recommendations.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14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97479"/>
            <a:ext cx="8596668" cy="464388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Duration</a:t>
            </a:r>
            <a:r>
              <a:rPr lang="en-US" dirty="0"/>
              <a:t>: 5 months (October 2018 – February 2019)</a:t>
            </a:r>
          </a:p>
          <a:p>
            <a:r>
              <a:rPr lang="en-US" b="1" dirty="0"/>
              <a:t>Phase 1</a:t>
            </a:r>
            <a:r>
              <a:rPr lang="en-US" dirty="0"/>
              <a:t>: </a:t>
            </a:r>
            <a:r>
              <a:rPr lang="en-US" b="1" dirty="0"/>
              <a:t>Preparedness</a:t>
            </a:r>
          </a:p>
          <a:p>
            <a:pPr lvl="1"/>
            <a:r>
              <a:rPr lang="en-US" dirty="0"/>
              <a:t>Establish a Steering Committee led by DSW with representatives from line ministries to oversight the whole process of the assessment and to ensure the implementation of the recommendations as the way forwards;</a:t>
            </a:r>
          </a:p>
          <a:p>
            <a:pPr lvl="1"/>
            <a:r>
              <a:rPr lang="en-US" dirty="0"/>
              <a:t>Recruitment of the consultancy institution and an international expert to join up as one team to conduct the assessment;</a:t>
            </a:r>
          </a:p>
          <a:p>
            <a:pPr lvl="1"/>
            <a:r>
              <a:rPr lang="en-US" dirty="0"/>
              <a:t>DSW to identify key staff/social work that can participate in the field assessment team along with the consultants.</a:t>
            </a:r>
          </a:p>
          <a:p>
            <a:r>
              <a:rPr lang="en-US" b="1" dirty="0"/>
              <a:t>Phase 2</a:t>
            </a:r>
            <a:r>
              <a:rPr lang="en-US" dirty="0"/>
              <a:t>: </a:t>
            </a:r>
            <a:r>
              <a:rPr lang="en-US" b="1" dirty="0"/>
              <a:t>Warm-up/Testing</a:t>
            </a:r>
          </a:p>
          <a:p>
            <a:pPr lvl="1"/>
            <a:r>
              <a:rPr lang="en-US" dirty="0"/>
              <a:t>Inception report with clear conceptual framework developed for undertaking the assignment, methodology, measures, sample assessment tools;</a:t>
            </a:r>
          </a:p>
          <a:p>
            <a:pPr lvl="1"/>
            <a:r>
              <a:rPr lang="en-US" dirty="0"/>
              <a:t>Implementation plan with timeline and geographical allocations;</a:t>
            </a:r>
          </a:p>
          <a:p>
            <a:pPr lvl="1"/>
            <a:r>
              <a:rPr lang="en-US" dirty="0"/>
              <a:t>Test the assessment tool, child friendly questionnaires, trainings for members (DSW staff) of the assessment team/data collectors.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0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2371"/>
            <a:ext cx="8596668" cy="4548992"/>
          </a:xfrm>
        </p:spPr>
        <p:txBody>
          <a:bodyPr/>
          <a:lstStyle/>
          <a:p>
            <a:r>
              <a:rPr lang="en-US" b="1" dirty="0"/>
              <a:t>Phase 3</a:t>
            </a:r>
            <a:r>
              <a:rPr lang="en-US" dirty="0"/>
              <a:t>: </a:t>
            </a:r>
            <a:r>
              <a:rPr lang="en-US" b="1" dirty="0"/>
              <a:t>Assessment</a:t>
            </a:r>
          </a:p>
          <a:p>
            <a:pPr lvl="1"/>
            <a:r>
              <a:rPr lang="en-US" dirty="0"/>
              <a:t>Upper Myanmar;</a:t>
            </a:r>
          </a:p>
          <a:p>
            <a:pPr lvl="1"/>
            <a:r>
              <a:rPr lang="en-US" dirty="0"/>
              <a:t>Lower Myanmar.</a:t>
            </a:r>
          </a:p>
          <a:p>
            <a:r>
              <a:rPr lang="en-US" b="1" dirty="0"/>
              <a:t>Phase 4</a:t>
            </a:r>
            <a:r>
              <a:rPr lang="en-US" dirty="0"/>
              <a:t>: </a:t>
            </a:r>
            <a:r>
              <a:rPr lang="en-US" b="1" dirty="0" err="1"/>
              <a:t>Finalisation</a:t>
            </a:r>
            <a:r>
              <a:rPr lang="en-US" b="1" dirty="0"/>
              <a:t> </a:t>
            </a:r>
          </a:p>
          <a:p>
            <a:pPr lvl="1"/>
            <a:r>
              <a:rPr lang="en-US" dirty="0"/>
              <a:t>Report write-up and feedbacks;</a:t>
            </a:r>
          </a:p>
          <a:p>
            <a:pPr lvl="1"/>
            <a:r>
              <a:rPr lang="en-US" dirty="0"/>
              <a:t>Validation of findings;</a:t>
            </a:r>
          </a:p>
          <a:p>
            <a:pPr lvl="1"/>
            <a:r>
              <a:rPr lang="en-US" dirty="0"/>
              <a:t>Official launch of the assessment.</a:t>
            </a:r>
          </a:p>
          <a:p>
            <a:r>
              <a:rPr lang="en-US" b="1" dirty="0"/>
              <a:t>Phase 5</a:t>
            </a:r>
            <a:r>
              <a:rPr lang="en-US" dirty="0"/>
              <a:t>: </a:t>
            </a:r>
            <a:r>
              <a:rPr lang="en-US" b="1" dirty="0"/>
              <a:t>Way forwards</a:t>
            </a:r>
          </a:p>
          <a:p>
            <a:pPr lvl="1"/>
            <a:r>
              <a:rPr lang="en-US" dirty="0"/>
              <a:t>National Response Plan developed and adopted;</a:t>
            </a:r>
          </a:p>
          <a:p>
            <a:pPr lvl="1"/>
            <a:r>
              <a:rPr lang="en-US" dirty="0"/>
              <a:t>Routine monitoring plan developed and adopted by DSW.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67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7645"/>
            <a:ext cx="8535677" cy="4848046"/>
          </a:xfrm>
        </p:spPr>
        <p:txBody>
          <a:bodyPr/>
          <a:lstStyle/>
          <a:p>
            <a:r>
              <a:rPr lang="en-US" dirty="0"/>
              <a:t>DSW will lead the whole process - including the recruitment of the consultancy institution, identify key resource DSW staff to join the field assessment team from each State/ Region as well as from Nay Pyi Taw – who will then become the core resource people to conduct routine assessment and/or provide monitoring trainings to other DSW staff;</a:t>
            </a:r>
          </a:p>
          <a:p>
            <a:r>
              <a:rPr lang="en-US" dirty="0"/>
              <a:t>UNICEF to provide technical and financial support, including the recruitment of an international expert to join up as a team with the national consultancy institution;</a:t>
            </a:r>
          </a:p>
          <a:p>
            <a:r>
              <a:rPr lang="en-US" dirty="0" err="1"/>
              <a:t>ToR</a:t>
            </a:r>
            <a:r>
              <a:rPr lang="en-US" dirty="0"/>
              <a:t> of both international and national expert will be developed and shared with UNICEF for inputs </a:t>
            </a:r>
          </a:p>
          <a:p>
            <a:r>
              <a:rPr lang="en-US" dirty="0"/>
              <a:t>Steering Committee to act as monitoring and quality assurance body.</a:t>
            </a:r>
          </a:p>
        </p:txBody>
      </p:sp>
    </p:spTree>
    <p:extLst>
      <p:ext uri="{BB962C8B-B14F-4D97-AF65-F5344CB8AC3E}">
        <p14:creationId xmlns:p14="http://schemas.microsoft.com/office/powerpoint/2010/main" val="3963471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consultant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Designing and developing the research protocol</a:t>
            </a:r>
          </a:p>
          <a:p>
            <a:r>
              <a:rPr lang="en-US" sz="2000" dirty="0"/>
              <a:t>Designing and planning the assessment process</a:t>
            </a:r>
          </a:p>
          <a:p>
            <a:r>
              <a:rPr lang="en-US" sz="2000" dirty="0"/>
              <a:t>Developing the assessment/ monitoring tool package and respective training module</a:t>
            </a:r>
          </a:p>
          <a:p>
            <a:r>
              <a:rPr lang="en-US" sz="2000" dirty="0"/>
              <a:t>Conduct orientation to members of the assessment teams on the assessment/ monitoring tool package</a:t>
            </a:r>
          </a:p>
          <a:p>
            <a:r>
              <a:rPr lang="en-US" sz="2000" dirty="0"/>
              <a:t>Accountable for overall quality of data generation and analysis</a:t>
            </a:r>
          </a:p>
          <a:p>
            <a:r>
              <a:rPr lang="en-US" sz="2000" dirty="0"/>
              <a:t>Final deliverable – final assessment report including executive summary, policy brief, power point presentations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0203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502</TotalTime>
  <Words>1066</Words>
  <Application>Microsoft Office PowerPoint</Application>
  <PresentationFormat>Widescreen</PresentationFormat>
  <Paragraphs>88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Terms of Reference</vt:lpstr>
      <vt:lpstr>Background</vt:lpstr>
      <vt:lpstr>Why an assessment is needed?</vt:lpstr>
      <vt:lpstr>Objectives</vt:lpstr>
      <vt:lpstr>Expected deliverables</vt:lpstr>
      <vt:lpstr>Process</vt:lpstr>
      <vt:lpstr>Process (cont.)</vt:lpstr>
      <vt:lpstr>Modality </vt:lpstr>
      <vt:lpstr>International consultant</vt:lpstr>
      <vt:lpstr>National consultant</vt:lpstr>
      <vt:lpstr>Stakeholders</vt:lpstr>
      <vt:lpstr>Thank You!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Terms of Reference</dc:title>
  <dc:creator>Van Chi Pham</dc:creator>
  <cp:lastModifiedBy>Moe Shwe Syn Naing</cp:lastModifiedBy>
  <cp:revision>16</cp:revision>
  <dcterms:created xsi:type="dcterms:W3CDTF">2017-06-29T03:51:43Z</dcterms:created>
  <dcterms:modified xsi:type="dcterms:W3CDTF">2018-08-10T10:15:34Z</dcterms:modified>
</cp:coreProperties>
</file>