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477" r:id="rId5"/>
    <p:sldId id="259" r:id="rId6"/>
    <p:sldId id="476" r:id="rId7"/>
    <p:sldId id="478" r:id="rId8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luca Rasmussen" initials="RR" lastIdx="23" clrIdx="0"/>
  <p:cmAuthor id="2" name="Phyllis Ocran" initials="PO" lastIdx="1" clrIdx="1">
    <p:extLst>
      <p:ext uri="{19B8F6BF-5375-455C-9EA6-DF929625EA0E}">
        <p15:presenceInfo xmlns:p15="http://schemas.microsoft.com/office/powerpoint/2012/main" userId="S-1-5-21-889838981-920820592-1903951286-1079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4E22D2-4D0E-4772-BB4B-71F87D6CE605}" v="50" dt="2022-01-06T03:20:38.2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40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aw Ye Naung" userId="eeabbc47-39d3-49d5-a968-a72beb5d58cb" providerId="ADAL" clId="{BC4E22D2-4D0E-4772-BB4B-71F87D6CE605}"/>
    <pc:docChg chg="undo custSel addSld delSld modSld sldOrd">
      <pc:chgData name="Zaw Ye Naung" userId="eeabbc47-39d3-49d5-a968-a72beb5d58cb" providerId="ADAL" clId="{BC4E22D2-4D0E-4772-BB4B-71F87D6CE605}" dt="2022-01-06T03:20:38.278" v="649"/>
      <pc:docMkLst>
        <pc:docMk/>
      </pc:docMkLst>
      <pc:sldChg chg="addSp delSp modSp add mod modTransition modAnim">
        <pc:chgData name="Zaw Ye Naung" userId="eeabbc47-39d3-49d5-a968-a72beb5d58cb" providerId="ADAL" clId="{BC4E22D2-4D0E-4772-BB4B-71F87D6CE605}" dt="2022-01-06T03:18:17.117" v="632"/>
        <pc:sldMkLst>
          <pc:docMk/>
          <pc:sldMk cId="1570593647" sldId="256"/>
        </pc:sldMkLst>
        <pc:spChg chg="mod">
          <ac:chgData name="Zaw Ye Naung" userId="eeabbc47-39d3-49d5-a968-a72beb5d58cb" providerId="ADAL" clId="{BC4E22D2-4D0E-4772-BB4B-71F87D6CE605}" dt="2022-01-06T03:08:45.936" v="615" actId="20577"/>
          <ac:spMkLst>
            <pc:docMk/>
            <pc:sldMk cId="1570593647" sldId="256"/>
            <ac:spMk id="2" creationId="{F49DA1D8-C3AE-4679-93D4-03264DD50FBF}"/>
          </ac:spMkLst>
        </pc:spChg>
        <pc:spChg chg="del mod">
          <ac:chgData name="Zaw Ye Naung" userId="eeabbc47-39d3-49d5-a968-a72beb5d58cb" providerId="ADAL" clId="{BC4E22D2-4D0E-4772-BB4B-71F87D6CE605}" dt="2022-01-06T02:15:38.914" v="12" actId="478"/>
          <ac:spMkLst>
            <pc:docMk/>
            <pc:sldMk cId="1570593647" sldId="256"/>
            <ac:spMk id="3" creationId="{93C7DB59-FFF1-417B-BA93-6855C7018336}"/>
          </ac:spMkLst>
        </pc:spChg>
        <pc:spChg chg="add mod">
          <ac:chgData name="Zaw Ye Naung" userId="eeabbc47-39d3-49d5-a968-a72beb5d58cb" providerId="ADAL" clId="{BC4E22D2-4D0E-4772-BB4B-71F87D6CE605}" dt="2022-01-06T02:19:45.545" v="122" actId="1076"/>
          <ac:spMkLst>
            <pc:docMk/>
            <pc:sldMk cId="1570593647" sldId="256"/>
            <ac:spMk id="4" creationId="{2B146178-2709-4BEF-BF3F-5155AB86A4C5}"/>
          </ac:spMkLst>
        </pc:spChg>
        <pc:picChg chg="add mod">
          <ac:chgData name="Zaw Ye Naung" userId="eeabbc47-39d3-49d5-a968-a72beb5d58cb" providerId="ADAL" clId="{BC4E22D2-4D0E-4772-BB4B-71F87D6CE605}" dt="2022-01-06T02:19:05.401" v="116"/>
          <ac:picMkLst>
            <pc:docMk/>
            <pc:sldMk cId="1570593647" sldId="256"/>
            <ac:picMk id="5" creationId="{194D8DE6-03D6-4627-86B9-1FF59C1F113B}"/>
          </ac:picMkLst>
        </pc:picChg>
      </pc:sldChg>
      <pc:sldChg chg="addSp modSp add mod modTransition modAnim">
        <pc:chgData name="Zaw Ye Naung" userId="eeabbc47-39d3-49d5-a968-a72beb5d58cb" providerId="ADAL" clId="{BC4E22D2-4D0E-4772-BB4B-71F87D6CE605}" dt="2022-01-06T03:20:38.278" v="649"/>
        <pc:sldMkLst>
          <pc:docMk/>
          <pc:sldMk cId="2420765179" sldId="257"/>
        </pc:sldMkLst>
        <pc:spChg chg="mod">
          <ac:chgData name="Zaw Ye Naung" userId="eeabbc47-39d3-49d5-a968-a72beb5d58cb" providerId="ADAL" clId="{BC4E22D2-4D0E-4772-BB4B-71F87D6CE605}" dt="2022-01-06T02:37:13.490" v="293" actId="20577"/>
          <ac:spMkLst>
            <pc:docMk/>
            <pc:sldMk cId="2420765179" sldId="257"/>
            <ac:spMk id="2" creationId="{7624C7A0-7D5C-4541-B87D-FAB3CE4CEC56}"/>
          </ac:spMkLst>
        </pc:spChg>
        <pc:spChg chg="mod">
          <ac:chgData name="Zaw Ye Naung" userId="eeabbc47-39d3-49d5-a968-a72beb5d58cb" providerId="ADAL" clId="{BC4E22D2-4D0E-4772-BB4B-71F87D6CE605}" dt="2022-01-06T02:37:48.585" v="311" actId="20577"/>
          <ac:spMkLst>
            <pc:docMk/>
            <pc:sldMk cId="2420765179" sldId="257"/>
            <ac:spMk id="3" creationId="{16BCC61B-6D87-45FA-B77A-74FB6E969C44}"/>
          </ac:spMkLst>
        </pc:spChg>
        <pc:picChg chg="add mod">
          <ac:chgData name="Zaw Ye Naung" userId="eeabbc47-39d3-49d5-a968-a72beb5d58cb" providerId="ADAL" clId="{BC4E22D2-4D0E-4772-BB4B-71F87D6CE605}" dt="2022-01-06T02:19:08.081" v="117"/>
          <ac:picMkLst>
            <pc:docMk/>
            <pc:sldMk cId="2420765179" sldId="257"/>
            <ac:picMk id="4" creationId="{5EB40AD2-EA9D-43F0-805B-DF1ED918A796}"/>
          </ac:picMkLst>
        </pc:picChg>
      </pc:sldChg>
      <pc:sldChg chg="addSp modSp add mod modTransition">
        <pc:chgData name="Zaw Ye Naung" userId="eeabbc47-39d3-49d5-a968-a72beb5d58cb" providerId="ADAL" clId="{BC4E22D2-4D0E-4772-BB4B-71F87D6CE605}" dt="2022-01-06T03:15:05.669" v="616"/>
        <pc:sldMkLst>
          <pc:docMk/>
          <pc:sldMk cId="2717758527" sldId="258"/>
        </pc:sldMkLst>
        <pc:spChg chg="mod">
          <ac:chgData name="Zaw Ye Naung" userId="eeabbc47-39d3-49d5-a968-a72beb5d58cb" providerId="ADAL" clId="{BC4E22D2-4D0E-4772-BB4B-71F87D6CE605}" dt="2022-01-06T02:21:06.015" v="134" actId="403"/>
          <ac:spMkLst>
            <pc:docMk/>
            <pc:sldMk cId="2717758527" sldId="258"/>
            <ac:spMk id="2" creationId="{DCF7A4AA-805F-43ED-B193-E6E9A7C31270}"/>
          </ac:spMkLst>
        </pc:spChg>
        <pc:spChg chg="mod">
          <ac:chgData name="Zaw Ye Naung" userId="eeabbc47-39d3-49d5-a968-a72beb5d58cb" providerId="ADAL" clId="{BC4E22D2-4D0E-4772-BB4B-71F87D6CE605}" dt="2022-01-06T03:07:29.792" v="601" actId="20577"/>
          <ac:spMkLst>
            <pc:docMk/>
            <pc:sldMk cId="2717758527" sldId="258"/>
            <ac:spMk id="3" creationId="{C93CD068-F920-484C-BA3C-2816B84B06CA}"/>
          </ac:spMkLst>
        </pc:spChg>
        <pc:picChg chg="add mod">
          <ac:chgData name="Zaw Ye Naung" userId="eeabbc47-39d3-49d5-a968-a72beb5d58cb" providerId="ADAL" clId="{BC4E22D2-4D0E-4772-BB4B-71F87D6CE605}" dt="2022-01-06T02:19:10.311" v="118"/>
          <ac:picMkLst>
            <pc:docMk/>
            <pc:sldMk cId="2717758527" sldId="258"/>
            <ac:picMk id="4" creationId="{6D651190-6E2A-4952-9EEF-B0FF372D044A}"/>
          </ac:picMkLst>
        </pc:picChg>
      </pc:sldChg>
      <pc:sldChg chg="addSp modSp add mod modTransition">
        <pc:chgData name="Zaw Ye Naung" userId="eeabbc47-39d3-49d5-a968-a72beb5d58cb" providerId="ADAL" clId="{BC4E22D2-4D0E-4772-BB4B-71F87D6CE605}" dt="2022-01-06T03:15:05.669" v="616"/>
        <pc:sldMkLst>
          <pc:docMk/>
          <pc:sldMk cId="3983164958" sldId="259"/>
        </pc:sldMkLst>
        <pc:spChg chg="mod">
          <ac:chgData name="Zaw Ye Naung" userId="eeabbc47-39d3-49d5-a968-a72beb5d58cb" providerId="ADAL" clId="{BC4E22D2-4D0E-4772-BB4B-71F87D6CE605}" dt="2022-01-06T03:03:51.851" v="532" actId="20577"/>
          <ac:spMkLst>
            <pc:docMk/>
            <pc:sldMk cId="3983164958" sldId="259"/>
            <ac:spMk id="2" creationId="{62404DA9-E271-43F7-8498-DD2692938592}"/>
          </ac:spMkLst>
        </pc:spChg>
        <pc:spChg chg="mod">
          <ac:chgData name="Zaw Ye Naung" userId="eeabbc47-39d3-49d5-a968-a72beb5d58cb" providerId="ADAL" clId="{BC4E22D2-4D0E-4772-BB4B-71F87D6CE605}" dt="2022-01-06T02:42:40.519" v="436" actId="20577"/>
          <ac:spMkLst>
            <pc:docMk/>
            <pc:sldMk cId="3983164958" sldId="259"/>
            <ac:spMk id="3" creationId="{B4CA57B3-AA12-4511-A97F-20F9A6D30C22}"/>
          </ac:spMkLst>
        </pc:spChg>
        <pc:picChg chg="add mod">
          <ac:chgData name="Zaw Ye Naung" userId="eeabbc47-39d3-49d5-a968-a72beb5d58cb" providerId="ADAL" clId="{BC4E22D2-4D0E-4772-BB4B-71F87D6CE605}" dt="2022-01-06T02:19:14.039" v="119"/>
          <ac:picMkLst>
            <pc:docMk/>
            <pc:sldMk cId="3983164958" sldId="259"/>
            <ac:picMk id="4" creationId="{954C8F4A-2382-41A1-8762-67F3DCEBFEB8}"/>
          </ac:picMkLst>
        </pc:picChg>
      </pc:sldChg>
      <pc:sldChg chg="del">
        <pc:chgData name="Zaw Ye Naung" userId="eeabbc47-39d3-49d5-a968-a72beb5d58cb" providerId="ADAL" clId="{BC4E22D2-4D0E-4772-BB4B-71F87D6CE605}" dt="2022-01-06T03:03:27.557" v="526" actId="47"/>
        <pc:sldMkLst>
          <pc:docMk/>
          <pc:sldMk cId="744837476" sldId="475"/>
        </pc:sldMkLst>
      </pc:sldChg>
      <pc:sldChg chg="addSp delSp modSp add mod ord modTransition">
        <pc:chgData name="Zaw Ye Naung" userId="eeabbc47-39d3-49d5-a968-a72beb5d58cb" providerId="ADAL" clId="{BC4E22D2-4D0E-4772-BB4B-71F87D6CE605}" dt="2022-01-06T03:15:05.669" v="616"/>
        <pc:sldMkLst>
          <pc:docMk/>
          <pc:sldMk cId="1101687718" sldId="476"/>
        </pc:sldMkLst>
        <pc:spChg chg="add del mod">
          <ac:chgData name="Zaw Ye Naung" userId="eeabbc47-39d3-49d5-a968-a72beb5d58cb" providerId="ADAL" clId="{BC4E22D2-4D0E-4772-BB4B-71F87D6CE605}" dt="2022-01-06T02:46:17.595" v="477"/>
          <ac:spMkLst>
            <pc:docMk/>
            <pc:sldMk cId="1101687718" sldId="476"/>
            <ac:spMk id="3" creationId="{5FDD9998-5D0B-4269-9938-447C7C7FC784}"/>
          </ac:spMkLst>
        </pc:spChg>
        <pc:spChg chg="add mod">
          <ac:chgData name="Zaw Ye Naung" userId="eeabbc47-39d3-49d5-a968-a72beb5d58cb" providerId="ADAL" clId="{BC4E22D2-4D0E-4772-BB4B-71F87D6CE605}" dt="2022-01-06T03:02:47.816" v="523" actId="404"/>
          <ac:spMkLst>
            <pc:docMk/>
            <pc:sldMk cId="1101687718" sldId="476"/>
            <ac:spMk id="4" creationId="{99168C82-2105-47C1-A751-ABBDF5C7EB4A}"/>
          </ac:spMkLst>
        </pc:spChg>
        <pc:picChg chg="add mod">
          <ac:chgData name="Zaw Ye Naung" userId="eeabbc47-39d3-49d5-a968-a72beb5d58cb" providerId="ADAL" clId="{BC4E22D2-4D0E-4772-BB4B-71F87D6CE605}" dt="2022-01-06T02:19:17.774" v="120"/>
          <ac:picMkLst>
            <pc:docMk/>
            <pc:sldMk cId="1101687718" sldId="476"/>
            <ac:picMk id="2" creationId="{83B0217C-3684-4D2F-B5D7-24C8A120CAE2}"/>
          </ac:picMkLst>
        </pc:picChg>
        <pc:picChg chg="del">
          <ac:chgData name="Zaw Ye Naung" userId="eeabbc47-39d3-49d5-a968-a72beb5d58cb" providerId="ADAL" clId="{BC4E22D2-4D0E-4772-BB4B-71F87D6CE605}" dt="2022-01-05T09:05:56.837" v="2" actId="478"/>
          <ac:picMkLst>
            <pc:docMk/>
            <pc:sldMk cId="1101687718" sldId="476"/>
            <ac:picMk id="5" creationId="{00000000-0000-0000-0000-000000000000}"/>
          </ac:picMkLst>
        </pc:picChg>
        <pc:picChg chg="add mod ord">
          <ac:chgData name="Zaw Ye Naung" userId="eeabbc47-39d3-49d5-a968-a72beb5d58cb" providerId="ADAL" clId="{BC4E22D2-4D0E-4772-BB4B-71F87D6CE605}" dt="2022-01-06T02:58:11.875" v="487" actId="14100"/>
          <ac:picMkLst>
            <pc:docMk/>
            <pc:sldMk cId="1101687718" sldId="476"/>
            <ac:picMk id="6" creationId="{FA3A5FDA-43F4-4F2C-A202-A420828EEA12}"/>
          </ac:picMkLst>
        </pc:picChg>
      </pc:sldChg>
      <pc:sldChg chg="modSp add mod modTransition">
        <pc:chgData name="Zaw Ye Naung" userId="eeabbc47-39d3-49d5-a968-a72beb5d58cb" providerId="ADAL" clId="{BC4E22D2-4D0E-4772-BB4B-71F87D6CE605}" dt="2022-01-06T03:15:05.669" v="616"/>
        <pc:sldMkLst>
          <pc:docMk/>
          <pc:sldMk cId="705994136" sldId="477"/>
        </pc:sldMkLst>
        <pc:spChg chg="mod">
          <ac:chgData name="Zaw Ye Naung" userId="eeabbc47-39d3-49d5-a968-a72beb5d58cb" providerId="ADAL" clId="{BC4E22D2-4D0E-4772-BB4B-71F87D6CE605}" dt="2022-01-06T02:26:06.895" v="190" actId="20577"/>
          <ac:spMkLst>
            <pc:docMk/>
            <pc:sldMk cId="705994136" sldId="477"/>
            <ac:spMk id="2" creationId="{DCF7A4AA-805F-43ED-B193-E6E9A7C31270}"/>
          </ac:spMkLst>
        </pc:spChg>
        <pc:spChg chg="mod">
          <ac:chgData name="Zaw Ye Naung" userId="eeabbc47-39d3-49d5-a968-a72beb5d58cb" providerId="ADAL" clId="{BC4E22D2-4D0E-4772-BB4B-71F87D6CE605}" dt="2022-01-06T02:41:04.733" v="421" actId="20577"/>
          <ac:spMkLst>
            <pc:docMk/>
            <pc:sldMk cId="705994136" sldId="477"/>
            <ac:spMk id="3" creationId="{C93CD068-F920-484C-BA3C-2816B84B06CA}"/>
          </ac:spMkLst>
        </pc:spChg>
      </pc:sldChg>
      <pc:sldChg chg="addSp delSp modSp new mod modTransition">
        <pc:chgData name="Zaw Ye Naung" userId="eeabbc47-39d3-49d5-a968-a72beb5d58cb" providerId="ADAL" clId="{BC4E22D2-4D0E-4772-BB4B-71F87D6CE605}" dt="2022-01-06T03:15:05.669" v="616"/>
        <pc:sldMkLst>
          <pc:docMk/>
          <pc:sldMk cId="310812838" sldId="478"/>
        </pc:sldMkLst>
        <pc:spChg chg="del mod">
          <ac:chgData name="Zaw Ye Naung" userId="eeabbc47-39d3-49d5-a968-a72beb5d58cb" providerId="ADAL" clId="{BC4E22D2-4D0E-4772-BB4B-71F87D6CE605}" dt="2022-01-06T03:02:10.434" v="514" actId="478"/>
          <ac:spMkLst>
            <pc:docMk/>
            <pc:sldMk cId="310812838" sldId="478"/>
            <ac:spMk id="2" creationId="{A7C8D22E-48DA-4414-B410-2377F6736B59}"/>
          </ac:spMkLst>
        </pc:spChg>
        <pc:spChg chg="del">
          <ac:chgData name="Zaw Ye Naung" userId="eeabbc47-39d3-49d5-a968-a72beb5d58cb" providerId="ADAL" clId="{BC4E22D2-4D0E-4772-BB4B-71F87D6CE605}" dt="2022-01-06T03:01:41.727" v="507" actId="931"/>
          <ac:spMkLst>
            <pc:docMk/>
            <pc:sldMk cId="310812838" sldId="478"/>
            <ac:spMk id="3" creationId="{45A7F567-70FD-449C-847D-74FEE8A8D042}"/>
          </ac:spMkLst>
        </pc:spChg>
        <pc:picChg chg="add mod">
          <ac:chgData name="Zaw Ye Naung" userId="eeabbc47-39d3-49d5-a968-a72beb5d58cb" providerId="ADAL" clId="{BC4E22D2-4D0E-4772-BB4B-71F87D6CE605}" dt="2022-01-06T03:00:17.655" v="498"/>
          <ac:picMkLst>
            <pc:docMk/>
            <pc:sldMk cId="310812838" sldId="478"/>
            <ac:picMk id="4" creationId="{488EB133-E477-428A-B078-2F40E83ABEEB}"/>
          </ac:picMkLst>
        </pc:picChg>
        <pc:picChg chg="add mod">
          <ac:chgData name="Zaw Ye Naung" userId="eeabbc47-39d3-49d5-a968-a72beb5d58cb" providerId="ADAL" clId="{BC4E22D2-4D0E-4772-BB4B-71F87D6CE605}" dt="2022-01-06T03:02:24.821" v="519" actId="14100"/>
          <ac:picMkLst>
            <pc:docMk/>
            <pc:sldMk cId="310812838" sldId="478"/>
            <ac:picMk id="6" creationId="{CC40C86E-7A25-4635-9862-681F83C4D1A6}"/>
          </ac:picMkLst>
        </pc:picChg>
      </pc:sldChg>
      <pc:sldChg chg="del">
        <pc:chgData name="Zaw Ye Naung" userId="eeabbc47-39d3-49d5-a968-a72beb5d58cb" providerId="ADAL" clId="{BC4E22D2-4D0E-4772-BB4B-71F87D6CE605}" dt="2022-01-05T09:04:13.870" v="0" actId="47"/>
        <pc:sldMkLst>
          <pc:docMk/>
          <pc:sldMk cId="2209043300" sldId="48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716" cy="49754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358" y="1"/>
            <a:ext cx="2949716" cy="49754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0E18B687-36AF-46B9-A907-6FB9D0F38994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858"/>
            <a:ext cx="2949716" cy="497545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358" y="9444858"/>
            <a:ext cx="2949716" cy="497545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10224F4D-B152-41EA-BDB9-AAEACF4DE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27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3307" tIns="46654" rIns="93307" bIns="466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lIns="93307" tIns="46654" rIns="93307" bIns="46654" rtlCol="0"/>
          <a:lstStyle>
            <a:lvl1pPr algn="r">
              <a:defRPr sz="1200"/>
            </a:lvl1pPr>
          </a:lstStyle>
          <a:p>
            <a:fld id="{6FAE72A6-AC30-4911-9E4E-15BE27C6EED1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4" rIns="93307" bIns="466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3307" tIns="46654" rIns="93307" bIns="4665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7205"/>
          </a:xfrm>
          <a:prstGeom prst="rect">
            <a:avLst/>
          </a:prstGeom>
        </p:spPr>
        <p:txBody>
          <a:bodyPr vert="horz" lIns="93307" tIns="46654" rIns="93307" bIns="466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3307" tIns="46654" rIns="93307" bIns="46654" rtlCol="0" anchor="b"/>
          <a:lstStyle>
            <a:lvl1pPr algn="r">
              <a:defRPr sz="1200"/>
            </a:lvl1pPr>
          </a:lstStyle>
          <a:p>
            <a:fld id="{B0BCF7B5-D085-423B-9075-E175D32CF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252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3990" indent="-28615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600" indent="-22892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2440" indent="-22892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60280" indent="-228920"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8120" indent="-22892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5961" indent="-22892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3801" indent="-22892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91641" indent="-22892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1200">
                <a:latin typeface="Times New Roman" panose="02020603050405020304" pitchFamily="18" charset="0"/>
              </a:rPr>
              <a:t>MOU</a:t>
            </a: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41363"/>
            <a:ext cx="4943475" cy="3708400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z="180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955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198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448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698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E4877-0025-40CF-98CB-081FEFBE4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0DF70-3E7E-4AD6-AA9F-01CD67E80C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DF794-6DD7-4E14-8585-DF2B55C40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2F0EB-3423-4F05-9FD2-0E821CBC27D9}" type="datetimeFigureOut">
              <a:rPr lang="en-US" smtClean="0"/>
              <a:t>1/6/2022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61A43F-81C6-4942-ACCD-B78B2AFBD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0E40A-6278-46FC-AB37-1BEA87D95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08C64-69D3-418A-8B1E-421E9F418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30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892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498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94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936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08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43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901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6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7B928-FF05-4680-B9E6-9CBF46CCBEE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EA07C-EE9C-40C2-ADB5-5ED734F62BC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423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procurementyangon@unicef.org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procurementyangon@unicef.org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DA1D8-C3AE-4679-93D4-03264DD50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378575" cy="4081605"/>
          </a:xfrm>
        </p:spPr>
        <p:txBody>
          <a:bodyPr>
            <a:normAutofit/>
          </a:bodyPr>
          <a:lstStyle/>
          <a:p>
            <a:pPr algn="l"/>
            <a:r>
              <a:rPr lang="en-US" altLang="ja-JP" b="1" i="0" u="none" strike="noStrike" kern="1400" baseline="0" dirty="0">
                <a:latin typeface="Myanmar Text" panose="020B0502040204020203" pitchFamily="34" charset="0"/>
              </a:rPr>
              <a:t>Pre-bid Meeting for 3 bids</a:t>
            </a:r>
            <a:br>
              <a:rPr lang="en-US" altLang="ja-JP" b="1" i="0" u="none" strike="noStrike" kern="1400" baseline="0" dirty="0">
                <a:latin typeface="Myanmar Text" panose="020B0502040204020203" pitchFamily="34" charset="0"/>
              </a:rPr>
            </a:br>
            <a:r>
              <a:rPr lang="en-US" altLang="ja-JP" sz="2000" b="1" i="0" u="none" strike="noStrike" kern="1400" baseline="0" dirty="0">
                <a:latin typeface="Myanmar Text" panose="020B0502040204020203" pitchFamily="34" charset="0"/>
              </a:rPr>
              <a:t>Customs Clearance (LRPS-2021-</a:t>
            </a:r>
            <a:r>
              <a:rPr lang="en-US" altLang="ja-JP" sz="2000" b="1" i="0" u="none" strike="noStrike" kern="1400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9172542</a:t>
            </a:r>
            <a:r>
              <a:rPr lang="en-US" altLang="ja-JP" sz="2000" b="1" i="0" u="none" strike="noStrike" kern="1400" baseline="0" dirty="0">
                <a:latin typeface="Myanmar Text" panose="020B0502040204020203" pitchFamily="34" charset="0"/>
              </a:rPr>
              <a:t>)</a:t>
            </a:r>
            <a:br>
              <a:rPr lang="en-US" altLang="ja-JP" sz="2000" b="1" i="0" u="none" strike="noStrike" kern="1400" baseline="0" dirty="0">
                <a:latin typeface="Myanmar Text" panose="020B0502040204020203" pitchFamily="34" charset="0"/>
              </a:rPr>
            </a:br>
            <a:r>
              <a:rPr lang="en-US" altLang="ja-JP" sz="2000" b="1" i="0" u="none" strike="noStrike" kern="1400" baseline="0" dirty="0">
                <a:latin typeface="Myanmar Text" panose="020B0502040204020203" pitchFamily="34" charset="0"/>
              </a:rPr>
              <a:t>In-country Transportation (LRPS-2021-</a:t>
            </a:r>
            <a:r>
              <a:rPr lang="en-US" altLang="ja-JP" sz="2000" b="1" i="0" u="none" strike="noStrike" kern="1400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9172543</a:t>
            </a:r>
            <a:r>
              <a:rPr lang="en-US" altLang="ja-JP" sz="2000" b="1" i="0" u="none" strike="noStrike" kern="1400" baseline="0" dirty="0">
                <a:latin typeface="Myanmar Text" panose="020B0502040204020203" pitchFamily="34" charset="0"/>
              </a:rPr>
              <a:t>)</a:t>
            </a:r>
            <a:br>
              <a:rPr lang="en-US" altLang="ja-JP" sz="2000" b="1" i="0" u="none" strike="noStrike" kern="1400" baseline="0" dirty="0">
                <a:latin typeface="Myanmar Text" panose="020B0502040204020203" pitchFamily="34" charset="0"/>
              </a:rPr>
            </a:br>
            <a:r>
              <a:rPr lang="en-US" altLang="ja-JP" sz="2000" b="1" i="0" u="none" strike="noStrike" kern="1400" baseline="0" dirty="0">
                <a:latin typeface="Myanmar Text" panose="020B0502040204020203" pitchFamily="34" charset="0"/>
              </a:rPr>
              <a:t>In-country Transportation for Rakhine (LRPS-2021-</a:t>
            </a:r>
            <a:r>
              <a:rPr lang="en-US" altLang="ja-JP" sz="2000" b="1" i="0" u="none" strike="noStrike" kern="1400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9172544</a:t>
            </a:r>
            <a:r>
              <a:rPr lang="en-US" altLang="ja-JP" sz="2000" b="1" i="0" u="none" strike="noStrike" kern="1400" baseline="0" dirty="0">
                <a:latin typeface="Myanmar Text" panose="020B0502040204020203" pitchFamily="34" charset="0"/>
              </a:rPr>
              <a:t>)</a:t>
            </a:r>
            <a:endParaRPr lang="en-US" altLang="ja-JP" b="1" i="0" u="none" strike="noStrike" kern="1400" baseline="0" dirty="0">
              <a:latin typeface="Myanmar Text" panose="020B05020402040202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146178-2709-4BEF-BF3F-5155AB86A4C5}"/>
              </a:ext>
            </a:extLst>
          </p:cNvPr>
          <p:cNvSpPr txBox="1">
            <a:spLocks/>
          </p:cNvSpPr>
          <p:nvPr/>
        </p:nvSpPr>
        <p:spPr>
          <a:xfrm>
            <a:off x="457200" y="4900772"/>
            <a:ext cx="8378575" cy="14589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ja-JP" sz="2800" b="1" kern="1400" dirty="0">
                <a:latin typeface="Myanmar Text" panose="020B0502040204020203" pitchFamily="34" charset="0"/>
              </a:rPr>
              <a:t>10:00 hours, 6</a:t>
            </a:r>
            <a:r>
              <a:rPr lang="en-US" altLang="ja-JP" sz="2800" b="1" kern="1400" baseline="30000" dirty="0">
                <a:latin typeface="Myanmar Text" panose="020B0502040204020203" pitchFamily="34" charset="0"/>
              </a:rPr>
              <a:t>th</a:t>
            </a:r>
            <a:r>
              <a:rPr lang="en-US" altLang="ja-JP" sz="2800" b="1" kern="1400" dirty="0">
                <a:latin typeface="Myanmar Text" panose="020B0502040204020203" pitchFamily="34" charset="0"/>
              </a:rPr>
              <a:t> January 2022</a:t>
            </a:r>
          </a:p>
          <a:p>
            <a:pPr algn="r"/>
            <a:r>
              <a:rPr lang="en-US" altLang="ja-JP" sz="2800" b="1" kern="1400" dirty="0">
                <a:latin typeface="Myanmar Text" panose="020B0502040204020203" pitchFamily="34" charset="0"/>
              </a:rPr>
              <a:t>Via MS Team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4D8DE6-03D6-4627-86B9-1FF59C1F1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3376"/>
            <a:ext cx="9144000" cy="12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5936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7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7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7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7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4C7A0-7D5C-4541-B87D-FAB3CE4C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i="0" u="none" strike="noStrike" baseline="0" dirty="0">
                <a:latin typeface="Myanmar Text" panose="020B0502040204020203" pitchFamily="34" charset="0"/>
              </a:rPr>
              <a:t>Key Facts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BCC61B-6D87-45FA-B77A-74FB6E969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057454"/>
          </a:xfrm>
        </p:spPr>
        <p:txBody>
          <a:bodyPr>
            <a:normAutofit fontScale="92500"/>
          </a:bodyPr>
          <a:lstStyle/>
          <a:p>
            <a:r>
              <a:rPr lang="en-US" altLang="ja-JP" sz="2800" b="1" i="0" u="none" strike="noStrike" baseline="0" dirty="0">
                <a:latin typeface="Myanmar Text" panose="020B0502040204020203" pitchFamily="34" charset="0"/>
              </a:rPr>
              <a:t>Submission methods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: either </a:t>
            </a:r>
            <a:r>
              <a:rPr lang="en-US" altLang="ja-JP" sz="2800" b="0" i="0" u="none" strike="noStrike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email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 or </a:t>
            </a:r>
            <a:r>
              <a:rPr lang="en-US" altLang="ja-JP" sz="2800" b="0" i="0" u="none" strike="noStrike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mail envelope</a:t>
            </a:r>
          </a:p>
          <a:p>
            <a:pPr marL="0" indent="0">
              <a:buNone/>
            </a:pPr>
            <a:endParaRPr lang="en-US" altLang="ja-JP" sz="2800" b="0" i="0" u="none" strike="noStrike" baseline="0" dirty="0">
              <a:latin typeface="Myanmar Text" panose="020B0502040204020203" pitchFamily="34" charset="0"/>
            </a:endParaRPr>
          </a:p>
          <a:p>
            <a:r>
              <a:rPr lang="en-US" altLang="ja-JP" sz="2800" b="1" i="0" u="none" strike="noStrike" baseline="0" dirty="0">
                <a:latin typeface="Myanmar Text" panose="020B0502040204020203" pitchFamily="34" charset="0"/>
              </a:rPr>
              <a:t>Submission deadline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: 14:30 hours (2:30 pm) Thursday 13</a:t>
            </a:r>
            <a:r>
              <a:rPr lang="en-US" altLang="ja-JP" sz="2800" b="0" i="0" u="none" strike="noStrike" baseline="30000" dirty="0">
                <a:latin typeface="Myanmar Text" panose="020B0502040204020203" pitchFamily="34" charset="0"/>
              </a:rPr>
              <a:t>th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 January 2022</a:t>
            </a:r>
          </a:p>
          <a:p>
            <a:pPr marL="0" indent="0">
              <a:buNone/>
            </a:pPr>
            <a:endParaRPr lang="en-US" altLang="ja-JP" sz="2800" b="0" i="0" u="none" strike="noStrike" baseline="0" dirty="0">
              <a:latin typeface="Myanmar Text" panose="020B0502040204020203" pitchFamily="34" charset="0"/>
            </a:endParaRPr>
          </a:p>
          <a:p>
            <a:r>
              <a:rPr lang="en-US" altLang="ja-JP" sz="2800" b="1" i="0" u="none" strike="noStrike" baseline="0" dirty="0">
                <a:latin typeface="Myanmar Text" panose="020B0502040204020203" pitchFamily="34" charset="0"/>
              </a:rPr>
              <a:t>Email address for email submission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: </a:t>
            </a:r>
            <a:r>
              <a:rPr lang="en-US" altLang="ja-JP" sz="2800" b="0" i="0" u="sng" strike="noStrike" baseline="0" dirty="0">
                <a:solidFill>
                  <a:srgbClr val="0563C1"/>
                </a:solidFill>
                <a:latin typeface="Myanmar Text" panose="020B0502040204020203" pitchFamily="34" charset="0"/>
                <a:hlinkClick r:id="rId2"/>
              </a:rPr>
              <a:t>procurementyangon@unicef.org</a:t>
            </a:r>
            <a:endParaRPr lang="en-US" altLang="ja-JP" sz="2800" b="0" i="0" u="sng" strike="noStrike" baseline="0" dirty="0">
              <a:solidFill>
                <a:srgbClr val="0563C1"/>
              </a:solidFill>
              <a:latin typeface="Myanmar Text" panose="020B0502040204020203" pitchFamily="34" charset="0"/>
              <a:hlinkClick r:id="rId2"/>
            </a:endParaRPr>
          </a:p>
          <a:p>
            <a:pPr marL="0" indent="0">
              <a:buNone/>
            </a:pPr>
            <a:endParaRPr lang="en-US" altLang="ja-JP" sz="2800" b="0" i="0" u="sng" strike="noStrike" baseline="0" dirty="0">
              <a:solidFill>
                <a:srgbClr val="0563C1"/>
              </a:solidFill>
              <a:latin typeface="Myanmar Text" panose="020B0502040204020203" pitchFamily="34" charset="0"/>
              <a:hlinkClick r:id="rId2"/>
            </a:endParaRPr>
          </a:p>
          <a:p>
            <a:r>
              <a:rPr lang="en-US" altLang="ja-JP" sz="2800" b="1" i="0" u="none" strike="noStrike" baseline="0" dirty="0">
                <a:latin typeface="Myanmar Text" panose="020B0502040204020203" pitchFamily="34" charset="0"/>
              </a:rPr>
              <a:t>Mail address for mail envelope submission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: UNICEF Yangon Office, 23-A, </a:t>
            </a:r>
            <a:r>
              <a:rPr lang="en-US" altLang="ja-JP" sz="2800" b="0" i="0" u="none" strike="noStrike" baseline="0" dirty="0" err="1">
                <a:latin typeface="Myanmar Text" panose="020B0502040204020203" pitchFamily="34" charset="0"/>
              </a:rPr>
              <a:t>Inya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 Myaing Road, </a:t>
            </a:r>
            <a:r>
              <a:rPr lang="en-US" altLang="ja-JP" sz="2800" b="0" i="0" u="none" strike="noStrike" baseline="0" dirty="0" err="1">
                <a:latin typeface="Myanmar Text" panose="020B0502040204020203" pitchFamily="34" charset="0"/>
              </a:rPr>
              <a:t>Bahan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 Township, Yangon. 012305960~69</a:t>
            </a:r>
          </a:p>
          <a:p>
            <a:endParaRPr lang="en-US" altLang="ja-JP" b="0" i="0" u="none" strike="noStrike" baseline="0" dirty="0">
              <a:latin typeface="Myanmar Text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40AD2-EA9D-43F0-805B-DF1ED918A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3376"/>
            <a:ext cx="9144000" cy="12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07651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7A4AA-805F-43ED-B193-E6E9A7C31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1955"/>
          </a:xfrm>
        </p:spPr>
        <p:txBody>
          <a:bodyPr>
            <a:normAutofit/>
          </a:bodyPr>
          <a:lstStyle/>
          <a:p>
            <a:r>
              <a:rPr lang="en-US" altLang="ja-JP" sz="3200" b="1" i="0" u="none" strike="noStrike" baseline="0" dirty="0">
                <a:latin typeface="Myanmar Text" panose="020B0502040204020203" pitchFamily="34" charset="0"/>
              </a:rPr>
              <a:t>Submission Method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CD068-F920-484C-BA3C-2816B84B0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7129" y="1181528"/>
            <a:ext cx="8661114" cy="55377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200" b="1" i="0" u="none" strike="noStrike" baseline="0" dirty="0">
                <a:latin typeface="Myanmar Text" panose="020B0502040204020203" pitchFamily="34" charset="0"/>
              </a:rPr>
              <a:t>Email Submission</a:t>
            </a:r>
          </a:p>
          <a:p>
            <a:pPr lvl="1"/>
            <a:r>
              <a:rPr lang="en-US" altLang="ja-JP" sz="2200" b="0" i="0" u="none" strike="noStrike" baseline="0" dirty="0">
                <a:latin typeface="Myanmar Text" panose="020B0502040204020203" pitchFamily="34" charset="0"/>
              </a:rPr>
              <a:t>Emails to be sent ONLY to </a:t>
            </a:r>
            <a:r>
              <a:rPr lang="en-US" altLang="ja-JP" sz="2200" b="0" i="0" u="sng" strike="noStrike" baseline="0" dirty="0">
                <a:solidFill>
                  <a:srgbClr val="0563C1"/>
                </a:solidFill>
                <a:latin typeface="Myanmar Text" panose="020B0502040204020203" pitchFamily="34" charset="0"/>
                <a:hlinkClick r:id="rId2"/>
              </a:rPr>
              <a:t>procurementyangon@unicef.org</a:t>
            </a:r>
            <a:r>
              <a:rPr lang="en-US" altLang="ja-JP" sz="2200" b="0" i="0" u="none" strike="noStrike" baseline="0" dirty="0">
                <a:solidFill>
                  <a:srgbClr val="0563C1"/>
                </a:solidFill>
                <a:latin typeface="Myanmar Text" panose="020B0502040204020203" pitchFamily="34" charset="0"/>
                <a:hlinkClick r:id="rId2"/>
              </a:rPr>
              <a:t> (no cc/bcc to any other email address)</a:t>
            </a:r>
          </a:p>
          <a:p>
            <a:pPr lvl="1"/>
            <a:r>
              <a:rPr lang="en-US" altLang="ja-JP" sz="2200" b="0" i="0" u="none" strike="noStrike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Two separate emails</a:t>
            </a:r>
            <a:r>
              <a:rPr lang="en-US" altLang="ja-JP" sz="2200" b="0" i="0" u="none" strike="noStrike" baseline="0" dirty="0">
                <a:latin typeface="Myanmar Text" panose="020B0502040204020203" pitchFamily="34" charset="0"/>
              </a:rPr>
              <a:t>: one with Subject </a:t>
            </a:r>
            <a:r>
              <a:rPr lang="en-US" altLang="ja-JP" sz="2200" b="1" i="0" u="none" strike="noStrike" baseline="0" dirty="0">
                <a:latin typeface="Myanmar Text" panose="020B0502040204020203" pitchFamily="34" charset="0"/>
              </a:rPr>
              <a:t>Ref LRPS (Technical Proposal)</a:t>
            </a:r>
            <a:r>
              <a:rPr lang="en-US" altLang="ja-JP" sz="2200" b="0" i="0" u="none" strike="noStrike" baseline="0" dirty="0">
                <a:latin typeface="Myanmar Text" panose="020B0502040204020203" pitchFamily="34" charset="0"/>
              </a:rPr>
              <a:t> and another with Subject </a:t>
            </a:r>
            <a:r>
              <a:rPr lang="en-US" altLang="ja-JP" sz="2200" b="1" i="0" u="none" strike="noStrike" baseline="0" dirty="0">
                <a:latin typeface="Myanmar Text" panose="020B0502040204020203" pitchFamily="34" charset="0"/>
              </a:rPr>
              <a:t>Ref LRPS (Financial Proposal</a:t>
            </a:r>
            <a:r>
              <a:rPr lang="en-US" altLang="ja-JP" sz="2200" b="1" dirty="0">
                <a:latin typeface="Myanmar Text" panose="020B0502040204020203" pitchFamily="34" charset="0"/>
              </a:rPr>
              <a:t>)</a:t>
            </a:r>
          </a:p>
          <a:p>
            <a:pPr lvl="1"/>
            <a:endParaRPr lang="en-US" altLang="ja-JP" sz="2200" b="1" dirty="0">
              <a:latin typeface="Myanmar Text" panose="020B0502040204020203" pitchFamily="34" charset="0"/>
            </a:endParaRPr>
          </a:p>
          <a:p>
            <a:pPr marL="0" indent="0">
              <a:buNone/>
            </a:pPr>
            <a:r>
              <a:rPr lang="en-US" altLang="ja-JP" sz="2200" b="1" i="0" u="none" strike="noStrike" baseline="0" dirty="0">
                <a:latin typeface="Myanmar Text" panose="020B0502040204020203" pitchFamily="34" charset="0"/>
              </a:rPr>
              <a:t>Mail Envelope Submission</a:t>
            </a:r>
          </a:p>
          <a:p>
            <a:pPr lvl="1"/>
            <a:r>
              <a:rPr lang="en-US" altLang="ja-JP" sz="2200" b="0" i="0" u="none" strike="noStrike" baseline="0" dirty="0">
                <a:latin typeface="Myanmar Text" panose="020B0502040204020203" pitchFamily="34" charset="0"/>
              </a:rPr>
              <a:t>Envelopes to be delivered to UNICEF Yangon Office (security/reception desk)</a:t>
            </a:r>
          </a:p>
          <a:p>
            <a:pPr lvl="1"/>
            <a:r>
              <a:rPr lang="en-US" altLang="ja-JP" sz="2200" b="0" i="0" u="none" strike="noStrike" baseline="0" dirty="0">
                <a:latin typeface="Myanmar Text" panose="020B0502040204020203" pitchFamily="34" charset="0"/>
              </a:rPr>
              <a:t>In </a:t>
            </a:r>
            <a:r>
              <a:rPr lang="en-US" altLang="ja-JP" sz="2200" b="0" i="0" u="none" strike="noStrike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one outer envelope with Label </a:t>
            </a:r>
            <a:r>
              <a:rPr lang="en-US" altLang="ja-JP" sz="2200" b="1" i="0" u="none" strike="noStrike" baseline="0" dirty="0">
                <a:latin typeface="Myanmar Text" panose="020B0502040204020203" pitchFamily="34" charset="0"/>
              </a:rPr>
              <a:t>Ref LRPS (Technical and Financial separate envelopes inside)</a:t>
            </a:r>
            <a:r>
              <a:rPr lang="en-US" altLang="ja-JP" sz="2200" b="0" i="0" u="none" strike="noStrike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, there are two separate inner envelopes; one with Label </a:t>
            </a:r>
            <a:r>
              <a:rPr lang="en-US" altLang="ja-JP" sz="2200" b="1" i="0" u="none" strike="noStrike" baseline="0" dirty="0">
                <a:latin typeface="Myanmar Text" panose="020B0502040204020203" pitchFamily="34" charset="0"/>
              </a:rPr>
              <a:t>Ref LRPS (Technical Proposal)</a:t>
            </a:r>
            <a:r>
              <a:rPr lang="en-US" altLang="ja-JP" sz="2200" b="0" i="0" u="none" strike="noStrike" baseline="0" dirty="0">
                <a:latin typeface="Myanmar Text" panose="020B0502040204020203" pitchFamily="34" charset="0"/>
              </a:rPr>
              <a:t> </a:t>
            </a:r>
            <a:r>
              <a:rPr lang="en-US" altLang="ja-JP" sz="2200" b="0" i="0" u="none" strike="noStrike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and another with Label </a:t>
            </a:r>
            <a:r>
              <a:rPr lang="en-US" altLang="ja-JP" sz="2200" b="1" i="0" u="none" strike="noStrike" baseline="0" dirty="0">
                <a:latin typeface="Myanmar Text" panose="020B0502040204020203" pitchFamily="34" charset="0"/>
              </a:rPr>
              <a:t>Ref LRPS (Financial Proposal</a:t>
            </a:r>
            <a:r>
              <a:rPr lang="en-US" altLang="ja-JP" sz="2200" b="1" dirty="0">
                <a:latin typeface="Myanmar Text" panose="020B0502040204020203" pitchFamily="34" charset="0"/>
              </a:rPr>
              <a:t>)</a:t>
            </a:r>
          </a:p>
          <a:p>
            <a:pPr marL="0" indent="0">
              <a:buNone/>
            </a:pPr>
            <a:endParaRPr lang="en-US" altLang="ja-JP" sz="2200" b="0" i="0" u="none" strike="noStrike" baseline="0" dirty="0">
              <a:latin typeface="Myanmar Text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651190-6E2A-4952-9EEF-B0FF372D0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3376"/>
            <a:ext cx="9144000" cy="12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7585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7A4AA-805F-43ED-B193-E6E9A7C31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1955"/>
          </a:xfrm>
        </p:spPr>
        <p:txBody>
          <a:bodyPr>
            <a:normAutofit/>
          </a:bodyPr>
          <a:lstStyle/>
          <a:p>
            <a:r>
              <a:rPr lang="en-US" altLang="ja-JP" sz="3200" b="1" i="0" u="none" strike="noStrike" baseline="0" dirty="0">
                <a:latin typeface="Myanmar Text" panose="020B0502040204020203" pitchFamily="34" charset="0"/>
              </a:rPr>
              <a:t>Submission Documents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3CD068-F920-484C-BA3C-2816B84B0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7129" y="996593"/>
            <a:ext cx="8661114" cy="57227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000" b="1" i="0" u="none" strike="noStrike" baseline="0" dirty="0">
                <a:latin typeface="Myanmar Text" panose="020B0502040204020203" pitchFamily="34" charset="0"/>
              </a:rPr>
              <a:t>Documents to be grouped for technical and financial proposals:</a:t>
            </a:r>
          </a:p>
          <a:p>
            <a:pPr marL="0" indent="0">
              <a:buNone/>
            </a:pPr>
            <a:r>
              <a:rPr lang="en-US" altLang="ja-JP" sz="2000" b="1" i="0" u="sng" strike="noStrike" baseline="0" dirty="0">
                <a:latin typeface="Myanmar Text" panose="020B0502040204020203" pitchFamily="34" charset="0"/>
              </a:rPr>
              <a:t>Technical Proposal</a:t>
            </a:r>
          </a:p>
          <a:p>
            <a:pPr marL="0" indent="0">
              <a:buNone/>
            </a:pP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(</a:t>
            </a:r>
            <a:r>
              <a:rPr lang="en-US" altLang="ja-JP" sz="2000" b="0" i="0" u="none" strike="noStrike" baseline="0" dirty="0" err="1">
                <a:latin typeface="Myanmar Text" panose="020B0502040204020203" pitchFamily="34" charset="0"/>
              </a:rPr>
              <a:t>i</a:t>
            </a: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) Signed Bid Form (page 3 of the LRPS pdf file)</a:t>
            </a:r>
          </a:p>
          <a:p>
            <a:pPr marL="0" indent="0">
              <a:buNone/>
            </a:pP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(ii) Signed TOR (annex B)</a:t>
            </a:r>
          </a:p>
          <a:p>
            <a:pPr marL="0" indent="0">
              <a:buNone/>
            </a:pP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(iii) Signed Technical Proposal Template</a:t>
            </a:r>
          </a:p>
          <a:p>
            <a:pPr marL="0" indent="0">
              <a:buNone/>
            </a:pP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(iv) Supporting documents against each point in the technical proposal</a:t>
            </a:r>
          </a:p>
          <a:p>
            <a:pPr marL="0" indent="0">
              <a:buNone/>
            </a:pP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(v) Signed Supplier Profile Form</a:t>
            </a:r>
          </a:p>
          <a:p>
            <a:pPr marL="0" indent="0">
              <a:buNone/>
            </a:pP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(vi) Company Registration and the List of Company Directors (available from DICA online)</a:t>
            </a:r>
          </a:p>
          <a:p>
            <a:pPr marL="0" indent="0">
              <a:buNone/>
            </a:pP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(vii) Recent two full years' audited financial statements (can be sent at the later stage if these reports are not ready in hand before the deadline)</a:t>
            </a:r>
          </a:p>
          <a:p>
            <a:pPr marL="0" indent="0">
              <a:buNone/>
            </a:pPr>
            <a:endParaRPr lang="en-US" altLang="ja-JP" sz="2000" b="0" i="0" u="none" strike="noStrike" baseline="0" dirty="0">
              <a:latin typeface="Myanmar Text" panose="020B0502040204020203" pitchFamily="34" charset="0"/>
            </a:endParaRPr>
          </a:p>
          <a:p>
            <a:pPr marL="0" indent="0">
              <a:buNone/>
            </a:pPr>
            <a:r>
              <a:rPr lang="en-US" altLang="ja-JP" sz="2000" b="1" i="0" u="sng" strike="noStrike" baseline="0" dirty="0">
                <a:latin typeface="Myanmar Text" panose="020B0502040204020203" pitchFamily="34" charset="0"/>
              </a:rPr>
              <a:t>Financial Proposal</a:t>
            </a:r>
          </a:p>
          <a:p>
            <a:pPr marL="0" indent="0">
              <a:buNone/>
            </a:pP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(</a:t>
            </a:r>
            <a:r>
              <a:rPr lang="en-US" altLang="ja-JP" sz="2000" b="0" i="0" u="none" strike="noStrike" baseline="0" dirty="0" err="1">
                <a:latin typeface="Myanmar Text" panose="020B0502040204020203" pitchFamily="34" charset="0"/>
              </a:rPr>
              <a:t>i</a:t>
            </a:r>
            <a:r>
              <a:rPr lang="en-US" altLang="ja-JP" sz="2000" b="0" i="0" u="none" strike="noStrike" baseline="0" dirty="0">
                <a:latin typeface="Myanmar Text" panose="020B0502040204020203" pitchFamily="34" charset="0"/>
              </a:rPr>
              <a:t>) Signed Financial Proposal Template (excel soft copy to be provided as well)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651190-6E2A-4952-9EEF-B0FF372D0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3376"/>
            <a:ext cx="9144000" cy="12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9941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04DA9-E271-43F7-8498-DD2692938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b="1" i="0" u="none" strike="noStrike" baseline="0" dirty="0">
                <a:latin typeface="Myanmar Text" panose="020B0502040204020203" pitchFamily="34" charset="0"/>
              </a:rPr>
              <a:t>Check again your proposals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CA57B3-AA12-4511-A97F-20F9A6D30C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To sign (with name, title, company name and date) for the documents (not every page, but for every set of documents)</a:t>
            </a:r>
          </a:p>
          <a:p>
            <a:endParaRPr lang="en-US" altLang="ja-JP" sz="2800" b="0" i="0" u="none" strike="noStrike" baseline="0" dirty="0">
              <a:latin typeface="Myanmar Text" panose="020B0502040204020203" pitchFamily="34" charset="0"/>
            </a:endParaRPr>
          </a:p>
          <a:p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Validity of the proposal: at least 365 days (</a:t>
            </a:r>
            <a:r>
              <a:rPr lang="en-US" altLang="ja-JP" sz="2800" b="0" i="0" u="none" strike="noStrike" baseline="0" dirty="0">
                <a:solidFill>
                  <a:srgbClr val="FF0000"/>
                </a:solidFill>
                <a:latin typeface="Myanmar Text" panose="020B0502040204020203" pitchFamily="34" charset="0"/>
              </a:rPr>
              <a:t>one year) from the deadline 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(i.e., validity should be until at least 13</a:t>
            </a:r>
            <a:r>
              <a:rPr lang="en-US" altLang="ja-JP" sz="2800" b="0" i="0" u="none" strike="noStrike" baseline="30000" dirty="0">
                <a:latin typeface="Myanmar Text" panose="020B0502040204020203" pitchFamily="34" charset="0"/>
              </a:rPr>
              <a:t>th</a:t>
            </a:r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 January 2023)</a:t>
            </a:r>
          </a:p>
          <a:p>
            <a:pPr marL="0" indent="0">
              <a:buNone/>
            </a:pPr>
            <a:endParaRPr lang="en-US" altLang="ja-JP" sz="2800" b="0" i="0" u="none" strike="noStrike" baseline="0" dirty="0">
              <a:latin typeface="Myanmar Text" panose="020B0502040204020203" pitchFamily="34" charset="0"/>
            </a:endParaRPr>
          </a:p>
          <a:p>
            <a:r>
              <a:rPr lang="en-US" altLang="ja-JP" sz="2800" b="0" i="0" u="none" strike="noStrike" baseline="0" dirty="0">
                <a:latin typeface="Myanmar Text" panose="020B0502040204020203" pitchFamily="34" charset="0"/>
              </a:rPr>
              <a:t>Proposal Currency: USD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4C8F4A-2382-41A1-8762-67F3DCEBF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3376"/>
            <a:ext cx="9144000" cy="12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1649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children reading a book&#10;&#10;Description automatically generated with low confidence">
            <a:extLst>
              <a:ext uri="{FF2B5EF4-FFF2-40B4-BE49-F238E27FC236}">
                <a16:creationId xmlns:a16="http://schemas.microsoft.com/office/drawing/2014/main" id="{FA3A5FDA-43F4-4F2C-A202-A420828EE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1337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3B0217C-3684-4D2F-B5D7-24C8A120C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3376"/>
            <a:ext cx="9144000" cy="12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9168C82-2105-47C1-A751-ABBDF5C7EB4A}"/>
              </a:ext>
            </a:extLst>
          </p:cNvPr>
          <p:cNvSpPr/>
          <p:nvPr/>
        </p:nvSpPr>
        <p:spPr>
          <a:xfrm>
            <a:off x="2049962" y="285780"/>
            <a:ext cx="504407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B0F0"/>
                </a:solidFill>
                <a:effectLst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1016877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ext&#10;&#10;Description automatically generated">
            <a:extLst>
              <a:ext uri="{FF2B5EF4-FFF2-40B4-BE49-F238E27FC236}">
                <a16:creationId xmlns:a16="http://schemas.microsoft.com/office/drawing/2014/main" id="{CC40C86E-7A25-4635-9862-681F83C4D1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919" y="0"/>
            <a:ext cx="9215919" cy="6813376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88EB133-E477-428A-B078-2F40E83AB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3376"/>
            <a:ext cx="9144000" cy="124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812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400</Words>
  <Application>Microsoft Office PowerPoint</Application>
  <PresentationFormat>On-screen Show (4:3)</PresentationFormat>
  <Paragraphs>40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Myanmar Text</vt:lpstr>
      <vt:lpstr>Times</vt:lpstr>
      <vt:lpstr>Times New Roman</vt:lpstr>
      <vt:lpstr>Office Theme</vt:lpstr>
      <vt:lpstr>Pre-bid Meeting for 3 bids Customs Clearance (LRPS-2021-9172542) In-country Transportation (LRPS-2021-9172543) In-country Transportation for Rakhine (LRPS-2021-9172544)</vt:lpstr>
      <vt:lpstr>Key Facts</vt:lpstr>
      <vt:lpstr>Submission Method</vt:lpstr>
      <vt:lpstr>Submission Documents</vt:lpstr>
      <vt:lpstr>Check again your proposals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Partnerships-</dc:title>
  <dc:creator>Zaw Ye Naung</dc:creator>
  <cp:lastModifiedBy>Zaw Ye Naung</cp:lastModifiedBy>
  <cp:revision>15</cp:revision>
  <dcterms:modified xsi:type="dcterms:W3CDTF">2022-01-06T03:20:47Z</dcterms:modified>
</cp:coreProperties>
</file>