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60B96-FA91-4981-ADC4-61A83D21E3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344FD8-3349-486B-988E-0DA8A7393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70FBF-1176-4C9D-86D6-9E825D418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19BF7-F09D-4560-B4EC-753F4EB32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90D77-64E5-4692-B840-EE5079319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84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283B3-6C20-44CE-8B69-30D0A3C91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1E763-AA40-4550-B186-99092D7395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BB45F-062F-4AB7-ABB1-524CFC6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F8720-4005-4221-B2D5-6CDB61278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9A669-2B0D-4F70-A700-D2E846D7F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8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1AA7F4-5F3A-4218-9001-27B275AE6D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AA3D98-73BC-496C-B60B-F8BB56ADB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371A0-874E-46D8-B60A-AD7EBB7B2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493F7-E313-44A5-B094-853E70D41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0AA56-FC39-477E-BE88-9C5DA8F20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87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D4DA6-44BB-449F-A96D-B51EA2132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DC3F9-AFDC-49E7-8053-ED07B97FCA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30EB7-2F98-4A29-8F6F-8329D00D8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CDE99-B7A2-4529-923F-E749EB8FA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7B68C7-391E-4A1C-8AD5-B12510C7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7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B3414-DB54-4B36-B0A8-BE4F4EECC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0771E-2B4F-4DD0-859E-4B5E64428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B2740-6E81-46D1-B2B3-53197BC1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E03A9-B467-48A2-99C3-365387FB1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AC8896-4423-46A7-88CA-F9921E4F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0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7A278-1698-4486-A52E-9CA445FBB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46A06-89EC-4B2C-9D14-185457EAE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788B66-6CFD-4CC7-8815-9D9FD040C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096A2E-C216-44E5-B05B-3996244D6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BDE5A3-55AB-4EAC-9D90-58840C9DD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5C4B3-E8EA-4446-8B22-D2BB160F1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7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AF18-5A88-4543-8066-48607DBE5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21FF2-1133-4D0B-8E79-2C4AB4473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74F45-1187-42B2-B53C-CEDCB5F1FA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C6E5CD-AE38-45D6-9246-1204091835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379FE9-601E-4DF7-AC74-E940460A23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035BB0-EFAF-40AD-902C-A0EBC917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BD9350-F9B0-452B-B31E-B9F6BAB53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754DE5-DB5A-4B3D-97F9-D0E110EED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1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C62E7-DF69-4F08-B8D4-ACA4BEBA0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034DD8-B995-42DA-8D66-2FC0C3AAE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728B3E-8735-4E4A-B57F-29D9ACB36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FD960-C185-4211-A539-3BD2635D5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6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D63D9C-9598-4A5E-BD19-A6C8EB80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FB9EE-60FE-4573-9F66-39FA83F1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1F595-1FF2-469F-8875-E9237322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65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A29E8-8A29-4288-938F-15F980CCE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8194D-0DAC-4354-85D4-9000E5AD7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CFE361-02C2-495F-97A6-06887B80C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00BD7-FBFA-45FE-9964-305A8139B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7498D-B1E1-4910-85C0-588978C49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732F5-79FC-4A45-B8E5-A42885719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5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0A56B-95BD-48B1-A062-EB678020B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4E987-691C-472C-9B12-0E349C9F3B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B2B482-D076-4A1D-AE1B-8B2A0ADE9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8FF57C-3ED0-4391-8D4E-71FC12823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F1AE0E-1D5A-410C-956B-868A76C3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1D0808-089A-4E96-90BC-308DA62FC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03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47D7BB-B96C-4E75-B52C-0004AD1AD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54ABF-92C7-4951-8992-D0EE87332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31A9E-1F32-4BF9-80E4-7E125ECA1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97208-CC7B-4A3D-BB3C-373791D3DFC3}" type="datetimeFigureOut">
              <a:rPr lang="en-US" smtClean="0"/>
              <a:t>13/01/2021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41237-4A18-454A-ABB0-5893CB49C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969B0B-BAF4-4EFC-AA7F-D5083CD2A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7F818-D9FA-4F1A-B494-C7446A12E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7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ur03.safelinks.protection.outlook.com/?url=https%3A%2F%2Fetendering.partneragencies.org&amp;data=04%7C01%7Cranin.makhoul%40undp.org%7C7a42e33b15634068f4cc08d8b001aabe%7Cb3e5db5e2944483799f57488ace54319%7C0%7C0%7C637452868506360066%7CUnknown%7CTWFpbGZsb3d8eyJWIjoiMC4wLjAwMDAiLCJQIjoiV2luMzIiLCJBTiI6Ik1haWwiLCJXVCI6Mn0%3D%7C1000&amp;sdata=q221ju1PzLnUcIOGGvCFlSmm%2FxvRCSW0mGQHowwffWQ%3D&amp;reserved=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D4E55-7A53-40D8-87D8-C816FB5D54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Build resilience of Deir-</a:t>
            </a:r>
            <a:r>
              <a:rPr lang="en-US" sz="3200" b="1" dirty="0" err="1">
                <a:solidFill>
                  <a:schemeClr val="accent1"/>
                </a:solidFill>
              </a:rPr>
              <a:t>Er</a:t>
            </a:r>
            <a:r>
              <a:rPr lang="en-US" sz="3200" b="1" dirty="0">
                <a:solidFill>
                  <a:schemeClr val="accent1"/>
                </a:solidFill>
              </a:rPr>
              <a:t>-</a:t>
            </a:r>
            <a:r>
              <a:rPr lang="en-US" sz="3200" b="1" dirty="0" err="1">
                <a:solidFill>
                  <a:schemeClr val="accent1"/>
                </a:solidFill>
              </a:rPr>
              <a:t>Zor</a:t>
            </a:r>
            <a:r>
              <a:rPr lang="en-US" sz="3200" b="1" dirty="0">
                <a:solidFill>
                  <a:schemeClr val="accent1"/>
                </a:solidFill>
              </a:rPr>
              <a:t> vulnerable communities through ensuring them with sustainable livelihoods opportunities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44F812-3710-44B8-8853-92BFDB6798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632" y="4475342"/>
            <a:ext cx="9144000" cy="1655762"/>
          </a:xfrm>
        </p:spPr>
        <p:txBody>
          <a:bodyPr>
            <a:normAutofit/>
          </a:bodyPr>
          <a:lstStyle/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04/01/2020</a:t>
            </a:r>
          </a:p>
        </p:txBody>
      </p:sp>
    </p:spTree>
    <p:extLst>
      <p:ext uri="{BB962C8B-B14F-4D97-AF65-F5344CB8AC3E}">
        <p14:creationId xmlns:p14="http://schemas.microsoft.com/office/powerpoint/2010/main" val="1956741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35EA8-9B38-4005-97EA-083692CBB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435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Submission of 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33D34-39A6-4F0C-BD53-ABC933BE4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5640"/>
            <a:ext cx="10515600" cy="484132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Applying organizations can submit proposal for one lot or both lots (one or both sectors) depending upon their capacity and resources available.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/>
              <a:t>However, it is preferable to submit a multi-sectoral proposal (two sectors are involved in a coordinated manner); in that case, applying organizations should submit two separate proposals for each sector, with the activities and budgets clearly and separately demarcated between activities relevant to each sector.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/>
              <a:t>Noting that, Sectors maximum budgets under this call for proposals are as follows:</a:t>
            </a:r>
          </a:p>
          <a:p>
            <a:pPr algn="just"/>
            <a:r>
              <a:rPr lang="en-US" dirty="0"/>
              <a:t>ERL sector maximum budget: 430,854 USD</a:t>
            </a:r>
          </a:p>
          <a:p>
            <a:pPr algn="just"/>
            <a:r>
              <a:rPr lang="en-US" dirty="0"/>
              <a:t>FSA sector maximum budget: 430,854 USD</a:t>
            </a:r>
          </a:p>
        </p:txBody>
      </p:sp>
    </p:spTree>
    <p:extLst>
      <p:ext uri="{BB962C8B-B14F-4D97-AF65-F5344CB8AC3E}">
        <p14:creationId xmlns:p14="http://schemas.microsoft.com/office/powerpoint/2010/main" val="392660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59DBE-D1EA-4C1D-BBC4-E0D1BD215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ERL Sector Objective: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ECC7D-0ED8-4F5C-97BA-7E2734A7D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accent1"/>
                </a:solidFill>
              </a:rPr>
              <a:t>Activity 1.1: </a:t>
            </a:r>
            <a:r>
              <a:rPr lang="en-US" dirty="0"/>
              <a:t>Provide market-based modalities of assistance to vulnerable households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Activity 1.2: </a:t>
            </a:r>
            <a:r>
              <a:rPr lang="en-US" dirty="0"/>
              <a:t>Create short-term work opportunities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Activity 1.3: </a:t>
            </a:r>
            <a:r>
              <a:rPr lang="en-US" dirty="0"/>
              <a:t>Foster access to regular employment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Activity 1.4: </a:t>
            </a:r>
            <a:r>
              <a:rPr lang="en-US" dirty="0"/>
              <a:t>Support to entrepreneurship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Activity 1.5: </a:t>
            </a:r>
            <a:r>
              <a:rPr lang="en-US" dirty="0"/>
              <a:t>Restore access to basic, local economic infrastructure through light rehabilitation and repair </a:t>
            </a:r>
          </a:p>
          <a:p>
            <a:pPr algn="just"/>
            <a:r>
              <a:rPr lang="en-US" dirty="0">
                <a:solidFill>
                  <a:schemeClr val="accent1"/>
                </a:solidFill>
              </a:rPr>
              <a:t>Activity 1.6: </a:t>
            </a:r>
            <a:r>
              <a:rPr lang="en-US" dirty="0"/>
              <a:t>Restore access to basic utilities, such as electricity, gas, water, sewage through light rehabilitation and repair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10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B6353-7EC6-4C3A-8D09-ADFA97A2A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FSA Sector Objective: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69E25-85C7-4B80-B458-F8F947822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b="1" dirty="0">
                <a:solidFill>
                  <a:schemeClr val="accent1"/>
                </a:solidFill>
              </a:rPr>
              <a:t>Activity 2.1: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Distribution of agricultural inputs, including vegetable seeds, cash crops and poultry, and related training. </a:t>
            </a:r>
          </a:p>
          <a:p>
            <a:pPr marL="0" indent="0" algn="just">
              <a:buNone/>
            </a:pPr>
            <a:r>
              <a:rPr lang="en-US" dirty="0"/>
              <a:t> </a:t>
            </a:r>
          </a:p>
          <a:p>
            <a:pPr algn="just"/>
            <a:r>
              <a:rPr lang="en-US" b="1" dirty="0">
                <a:solidFill>
                  <a:schemeClr val="accent1"/>
                </a:solidFill>
              </a:rPr>
              <a:t>Activity 2.2: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Establishment and strengthening of Women Associations through knowledge transfer on farming, marketing and organization, </a:t>
            </a:r>
          </a:p>
          <a:p>
            <a:pPr algn="just"/>
            <a:endParaRPr lang="en-US" dirty="0"/>
          </a:p>
          <a:p>
            <a:pPr algn="just"/>
            <a:r>
              <a:rPr lang="en-US" b="1" dirty="0">
                <a:solidFill>
                  <a:schemeClr val="accent1"/>
                </a:solidFill>
              </a:rPr>
              <a:t>Activity 2.3: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Facilitation of </a:t>
            </a:r>
            <a:r>
              <a:rPr lang="en-GB" dirty="0"/>
              <a:t>linkages between targeted producers, buyers and other market operators 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b="1" dirty="0">
                <a:solidFill>
                  <a:schemeClr val="accent1"/>
                </a:solidFill>
              </a:rPr>
              <a:t>Activity 2.4</a:t>
            </a:r>
            <a:r>
              <a:rPr lang="en-US" dirty="0">
                <a:solidFill>
                  <a:schemeClr val="accent1"/>
                </a:solidFill>
              </a:rPr>
              <a:t>: </a:t>
            </a:r>
            <a:r>
              <a:rPr lang="en-US" dirty="0"/>
              <a:t>Establishment of </a:t>
            </a:r>
            <a:r>
              <a:rPr lang="en-GB" dirty="0"/>
              <a:t>food processing units for vegetables (tomato, eggplant etc) and fruit (figs, grapes, apricots and peaches) processing,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30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4BA67-7027-4E3D-8C6B-5B810B0BE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Recommended locations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95D6B0E-324C-4670-8148-586A280197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4312451"/>
              </p:ext>
            </p:extLst>
          </p:nvPr>
        </p:nvGraphicFramePr>
        <p:xfrm>
          <a:off x="1220912" y="2088641"/>
          <a:ext cx="9750175" cy="37295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5180">
                  <a:extLst>
                    <a:ext uri="{9D8B030D-6E8A-4147-A177-3AD203B41FA5}">
                      <a16:colId xmlns:a16="http://schemas.microsoft.com/office/drawing/2014/main" val="2711748136"/>
                    </a:ext>
                  </a:extLst>
                </a:gridCol>
                <a:gridCol w="2382712">
                  <a:extLst>
                    <a:ext uri="{9D8B030D-6E8A-4147-A177-3AD203B41FA5}">
                      <a16:colId xmlns:a16="http://schemas.microsoft.com/office/drawing/2014/main" val="1116108717"/>
                    </a:ext>
                  </a:extLst>
                </a:gridCol>
                <a:gridCol w="2571025">
                  <a:extLst>
                    <a:ext uri="{9D8B030D-6E8A-4147-A177-3AD203B41FA5}">
                      <a16:colId xmlns:a16="http://schemas.microsoft.com/office/drawing/2014/main" val="767745808"/>
                    </a:ext>
                  </a:extLst>
                </a:gridCol>
                <a:gridCol w="2131258">
                  <a:extLst>
                    <a:ext uri="{9D8B030D-6E8A-4147-A177-3AD203B41FA5}">
                      <a16:colId xmlns:a16="http://schemas.microsoft.com/office/drawing/2014/main" val="226087892"/>
                    </a:ext>
                  </a:extLst>
                </a:gridCol>
              </a:tblGrid>
              <a:tr h="5513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Governorate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District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Sub-district</a:t>
                      </a:r>
                      <a:endParaRPr lang="en-US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dirty="0">
                          <a:effectLst/>
                        </a:rPr>
                        <a:t>ناحية</a:t>
                      </a:r>
                      <a:endParaRPr lang="en-US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5357531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 Mayadin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Ashara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العشارة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73291914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Deir-</a:t>
                      </a:r>
                      <a:r>
                        <a:rPr lang="en-US" sz="2000" dirty="0" err="1">
                          <a:effectLst/>
                        </a:rPr>
                        <a:t>ez</a:t>
                      </a:r>
                      <a:r>
                        <a:rPr lang="en-US" sz="2000" dirty="0">
                          <a:effectLst/>
                        </a:rPr>
                        <a:t>-</a:t>
                      </a:r>
                      <a:r>
                        <a:rPr lang="en-US" sz="2000" dirty="0" err="1">
                          <a:effectLst/>
                        </a:rPr>
                        <a:t>Zor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 Mayadin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Al Mayadin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الميادين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26140630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Muhasan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 err="1">
                          <a:effectLst/>
                        </a:rPr>
                        <a:t>الموحسن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54533923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ناحية دير الزور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80890894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Sur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الصور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74976938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Kisreh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الكسرة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68425518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Khasham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خشام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69034400"/>
                  </a:ext>
                </a:extLst>
              </a:tr>
              <a:tr h="397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Deir-ez-Zor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Basira 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</a:rPr>
                        <a:t>البصيرة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64519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23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34E07-8498-431E-9F7D-91DE30C9B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AF11C-636B-4AC0-809D-DA252E292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 algn="just"/>
            <a:r>
              <a:rPr lang="en-US" dirty="0"/>
              <a:t>This Call for Proposal is open to national and international Non-Governmental Organizations (NGOs) and Faith based Organizations (FBOs) that are entitled to work in Deir-</a:t>
            </a:r>
            <a:r>
              <a:rPr lang="en-US" dirty="0" err="1"/>
              <a:t>Ez</a:t>
            </a:r>
            <a:r>
              <a:rPr lang="en-US" dirty="0"/>
              <a:t>-</a:t>
            </a:r>
            <a:r>
              <a:rPr lang="en-US" dirty="0" err="1"/>
              <a:t>Zor</a:t>
            </a:r>
            <a:r>
              <a:rPr lang="en-US" dirty="0"/>
              <a:t> Governorate.</a:t>
            </a:r>
          </a:p>
          <a:p>
            <a:pPr lvl="0" algn="just"/>
            <a:r>
              <a:rPr lang="en-US" dirty="0"/>
              <a:t>Applying organizations should be considered as an approved partner in ERL /FSA sectors depending on the proposed type of activities (1 lot or both lots)</a:t>
            </a:r>
          </a:p>
          <a:p>
            <a:pPr lvl="0" algn="just"/>
            <a:r>
              <a:rPr lang="en-US" dirty="0"/>
              <a:t>Minimum experience of 3 years, in the field of agriculture and/or livelihood, depending on the proposed type of activity (1 lot or both lots)</a:t>
            </a:r>
          </a:p>
          <a:p>
            <a:pPr lvl="0" algn="just"/>
            <a:r>
              <a:rPr lang="en-US" dirty="0"/>
              <a:t>Organizations must have proven experience of implementing successful project(s) with the United Nations.</a:t>
            </a:r>
          </a:p>
          <a:p>
            <a:pPr marL="0" lv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b="1" dirty="0">
                <a:solidFill>
                  <a:schemeClr val="accent1"/>
                </a:solidFill>
              </a:rPr>
              <a:t>proposed projects will be reviewed and marked based on the following criteria:</a:t>
            </a:r>
            <a:endParaRPr lang="en-US" dirty="0">
              <a:solidFill>
                <a:schemeClr val="accent1"/>
              </a:solidFill>
            </a:endParaRPr>
          </a:p>
          <a:p>
            <a:pPr lvl="0" algn="just"/>
            <a:r>
              <a:rPr lang="en-US" dirty="0"/>
              <a:t>Full acceptance and compliance with the UN humanitarian principles and values, and actively involved in coordination mechanisms, </a:t>
            </a:r>
          </a:p>
          <a:p>
            <a:pPr lvl="0" algn="just"/>
            <a:r>
              <a:rPr lang="en-US" dirty="0"/>
              <a:t>Have physical training competence, as per UN organizations preferences and standards, in terms of experience; facilities and team of trainers qualified across the technical topics mentioned in the training </a:t>
            </a:r>
            <a:r>
              <a:rPr lang="en-US" dirty="0" err="1"/>
              <a:t>programme</a:t>
            </a:r>
            <a:r>
              <a:rPr lang="en-US" dirty="0"/>
              <a:t> of the project,</a:t>
            </a:r>
          </a:p>
          <a:p>
            <a:pPr lvl="0" algn="just"/>
            <a:r>
              <a:rPr lang="en-US" dirty="0"/>
              <a:t>Physical presence in Deir-</a:t>
            </a:r>
            <a:r>
              <a:rPr lang="en-US" dirty="0" err="1"/>
              <a:t>Ez</a:t>
            </a:r>
            <a:r>
              <a:rPr lang="en-US" dirty="0"/>
              <a:t>-</a:t>
            </a:r>
            <a:r>
              <a:rPr lang="en-US" dirty="0" err="1"/>
              <a:t>Zor</a:t>
            </a:r>
            <a:r>
              <a:rPr lang="en-US" dirty="0"/>
              <a:t> with the ability to operate in the targeted areas,</a:t>
            </a:r>
          </a:p>
          <a:p>
            <a:pPr lvl="0" algn="just"/>
            <a:r>
              <a:rPr lang="en-US" dirty="0"/>
              <a:t>Financially liable,</a:t>
            </a:r>
          </a:p>
          <a:p>
            <a:pPr lvl="0" algn="just"/>
            <a:r>
              <a:rPr lang="en-US" dirty="0"/>
              <a:t>The ability to implement activities within the precautions and safety measures necessary to counteract the risk of infection by COVID-19 in accordance with the guidelines of the World Health Organization.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70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D9E29-7309-4B4B-BE7F-875425DBD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Important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916EF-6ABD-4E64-981A-9B931F210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proposal above the maximum budget would be automatically rejected. 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US" dirty="0"/>
              <a:t>Maximum Financial and Administrative fees shall not exceed 7% of the project budget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r>
              <a:rPr lang="en-GB" dirty="0"/>
              <a:t>please make sure to submit two separate proposals for each lot.</a:t>
            </a:r>
          </a:p>
          <a:p>
            <a:pPr marL="0" indent="0" algn="just">
              <a:buNone/>
            </a:pPr>
            <a:endParaRPr lang="en-GB" dirty="0"/>
          </a:p>
          <a:p>
            <a:pPr algn="just"/>
            <a:r>
              <a:rPr lang="en-US" dirty="0"/>
              <a:t>Submission on this CFP is only available on E-tendering system through the link: </a:t>
            </a:r>
            <a:r>
              <a:rPr lang="en-US" u="sng" dirty="0">
                <a:hlinkClick r:id="rId2"/>
              </a:rPr>
              <a:t>https://etendering.partneragencies.org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95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612</Words>
  <Application>Microsoft Office PowerPoint</Application>
  <PresentationFormat>Widescreen</PresentationFormat>
  <Paragraphs>84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Build resilience of Deir-Er-Zor vulnerable communities through ensuring them with sustainable livelihoods opportunities</vt:lpstr>
      <vt:lpstr>Submission of proposals</vt:lpstr>
      <vt:lpstr>ERL Sector Objective: </vt:lpstr>
      <vt:lpstr>FSA Sector Objective: </vt:lpstr>
      <vt:lpstr>Recommended locations </vt:lpstr>
      <vt:lpstr>Limitations</vt:lpstr>
      <vt:lpstr>Important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resilience of Deir-Er-Zor vulnerable communities through ensuring them with sustainable livelihoods opportunities</dc:title>
  <dc:creator>Ranin Makhoul</dc:creator>
  <cp:lastModifiedBy>Ranin Makhoul</cp:lastModifiedBy>
  <cp:revision>4</cp:revision>
  <dcterms:created xsi:type="dcterms:W3CDTF">2021-01-04T09:02:12Z</dcterms:created>
  <dcterms:modified xsi:type="dcterms:W3CDTF">2021-01-13T12:28:22Z</dcterms:modified>
</cp:coreProperties>
</file>