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handoutMasterIdLst>
    <p:handoutMasterId r:id="rId12"/>
  </p:handoutMasterIdLst>
  <p:sldIdLst>
    <p:sldId id="256" r:id="rId2"/>
    <p:sldId id="412" r:id="rId3"/>
    <p:sldId id="408" r:id="rId4"/>
    <p:sldId id="413" r:id="rId5"/>
    <p:sldId id="390" r:id="rId6"/>
    <p:sldId id="365" r:id="rId7"/>
    <p:sldId id="266" r:id="rId8"/>
    <p:sldId id="409" r:id="rId9"/>
    <p:sldId id="414" r:id="rId10"/>
  </p:sldIdLst>
  <p:sldSz cx="9144000" cy="6858000" type="screen4x3"/>
  <p:notesSz cx="6761163" cy="9942513"/>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TADESSE, Meaza" initials="TM" lastIdx="2" clrIdx="0">
    <p:extLst>
      <p:ext uri="{19B8F6BF-5375-455C-9EA6-DF929625EA0E}">
        <p15:presenceInfo xmlns:p15="http://schemas.microsoft.com/office/powerpoint/2012/main" userId="S-1-5-21-344922455-3451468264-3965130816-1289"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3366"/>
    <a:srgbClr val="006600"/>
    <a:srgbClr val="00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27" autoAdjust="0"/>
    <p:restoredTop sz="94374" autoAdjust="0"/>
  </p:normalViewPr>
  <p:slideViewPr>
    <p:cSldViewPr>
      <p:cViewPr varScale="1">
        <p:scale>
          <a:sx n="114" d="100"/>
          <a:sy n="114" d="100"/>
        </p:scale>
        <p:origin x="1386" y="102"/>
      </p:cViewPr>
      <p:guideLst>
        <p:guide orient="horz" pos="2160"/>
        <p:guide pos="2880"/>
      </p:guideLst>
    </p:cSldViewPr>
  </p:slideViewPr>
  <p:outlineViewPr>
    <p:cViewPr>
      <p:scale>
        <a:sx n="33" d="100"/>
        <a:sy n="33" d="100"/>
      </p:scale>
      <p:origin x="0" y="-2748"/>
    </p:cViewPr>
  </p:outlineViewPr>
  <p:notesTextViewPr>
    <p:cViewPr>
      <p:scale>
        <a:sx n="100" d="100"/>
        <a:sy n="100" d="100"/>
      </p:scale>
      <p:origin x="0" y="0"/>
    </p:cViewPr>
  </p:notesTextViewPr>
  <p:sorterViewPr>
    <p:cViewPr>
      <p:scale>
        <a:sx n="66" d="100"/>
        <a:sy n="66" d="100"/>
      </p:scale>
      <p:origin x="0" y="-948"/>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0"/>
            <a:ext cx="2929168" cy="496787"/>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830452" y="0"/>
            <a:ext cx="2929168" cy="496787"/>
          </a:xfrm>
          <a:prstGeom prst="rect">
            <a:avLst/>
          </a:prstGeom>
        </p:spPr>
        <p:txBody>
          <a:bodyPr vert="horz" lIns="91440" tIns="45720" rIns="91440" bIns="45720" rtlCol="0"/>
          <a:lstStyle>
            <a:lvl1pPr algn="r">
              <a:defRPr sz="1200"/>
            </a:lvl1pPr>
          </a:lstStyle>
          <a:p>
            <a:fld id="{0EE7F8EA-008D-4547-AA24-49BBEBF68A7B}" type="datetimeFigureOut">
              <a:rPr lang="en-US" smtClean="0"/>
              <a:pPr/>
              <a:t>6/29/2021</a:t>
            </a:fld>
            <a:endParaRPr lang="en-US" dirty="0"/>
          </a:p>
        </p:txBody>
      </p:sp>
      <p:sp>
        <p:nvSpPr>
          <p:cNvPr id="4" name="Footer Placeholder 3"/>
          <p:cNvSpPr>
            <a:spLocks noGrp="1"/>
          </p:cNvSpPr>
          <p:nvPr>
            <p:ph type="ftr" sz="quarter" idx="2"/>
          </p:nvPr>
        </p:nvSpPr>
        <p:spPr>
          <a:xfrm>
            <a:off x="1" y="9444031"/>
            <a:ext cx="2929168" cy="496787"/>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830452" y="9444031"/>
            <a:ext cx="2929168" cy="496787"/>
          </a:xfrm>
          <a:prstGeom prst="rect">
            <a:avLst/>
          </a:prstGeom>
        </p:spPr>
        <p:txBody>
          <a:bodyPr vert="horz" lIns="91440" tIns="45720" rIns="91440" bIns="45720" rtlCol="0" anchor="b"/>
          <a:lstStyle>
            <a:lvl1pPr algn="r">
              <a:defRPr sz="1200"/>
            </a:lvl1pPr>
          </a:lstStyle>
          <a:p>
            <a:fld id="{8DFAA4F0-96D3-4687-9E22-62D3D51DD025}" type="slidenum">
              <a:rPr lang="en-US" smtClean="0"/>
              <a:pPr/>
              <a:t>‹#›</a:t>
            </a:fld>
            <a:endParaRPr lang="en-US" dirty="0"/>
          </a:p>
        </p:txBody>
      </p:sp>
    </p:spTree>
    <p:extLst>
      <p:ext uri="{BB962C8B-B14F-4D97-AF65-F5344CB8AC3E}">
        <p14:creationId xmlns:p14="http://schemas.microsoft.com/office/powerpoint/2010/main" val="237525906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30525" cy="498475"/>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29050" y="0"/>
            <a:ext cx="2930525" cy="498475"/>
          </a:xfrm>
          <a:prstGeom prst="rect">
            <a:avLst/>
          </a:prstGeom>
        </p:spPr>
        <p:txBody>
          <a:bodyPr vert="horz" lIns="91440" tIns="45720" rIns="91440" bIns="45720" rtlCol="0"/>
          <a:lstStyle>
            <a:lvl1pPr algn="r">
              <a:defRPr sz="1200"/>
            </a:lvl1pPr>
          </a:lstStyle>
          <a:p>
            <a:fld id="{0B425D37-2978-45B9-9094-BD5AFD03A876}" type="datetimeFigureOut">
              <a:rPr lang="en-US" smtClean="0"/>
              <a:t>6/29/2021</a:t>
            </a:fld>
            <a:endParaRPr lang="en-US" dirty="0"/>
          </a:p>
        </p:txBody>
      </p:sp>
      <p:sp>
        <p:nvSpPr>
          <p:cNvPr id="4" name="Slide Image Placeholder 3"/>
          <p:cNvSpPr>
            <a:spLocks noGrp="1" noRot="1" noChangeAspect="1"/>
          </p:cNvSpPr>
          <p:nvPr>
            <p:ph type="sldImg" idx="2"/>
          </p:nvPr>
        </p:nvSpPr>
        <p:spPr>
          <a:xfrm>
            <a:off x="1143000" y="1243013"/>
            <a:ext cx="4475163" cy="3355975"/>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76275" y="4784725"/>
            <a:ext cx="5408613" cy="3914775"/>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9444038"/>
            <a:ext cx="2930525" cy="498475"/>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29050" y="9444038"/>
            <a:ext cx="2930525" cy="498475"/>
          </a:xfrm>
          <a:prstGeom prst="rect">
            <a:avLst/>
          </a:prstGeom>
        </p:spPr>
        <p:txBody>
          <a:bodyPr vert="horz" lIns="91440" tIns="45720" rIns="91440" bIns="45720" rtlCol="0" anchor="b"/>
          <a:lstStyle>
            <a:lvl1pPr algn="r">
              <a:defRPr sz="1200"/>
            </a:lvl1pPr>
          </a:lstStyle>
          <a:p>
            <a:fld id="{4449CCA7-1570-4C4B-89EA-FB3D691451CF}" type="slidenum">
              <a:rPr lang="en-US" smtClean="0"/>
              <a:t>‹#›</a:t>
            </a:fld>
            <a:endParaRPr lang="en-US" dirty="0"/>
          </a:p>
        </p:txBody>
      </p:sp>
    </p:spTree>
    <p:extLst>
      <p:ext uri="{BB962C8B-B14F-4D97-AF65-F5344CB8AC3E}">
        <p14:creationId xmlns:p14="http://schemas.microsoft.com/office/powerpoint/2010/main" val="28049068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8DDCBC23-033F-479F-B125-4C97BC92B997}" type="datetimeFigureOut">
              <a:rPr lang="en-US" smtClean="0"/>
              <a:pPr/>
              <a:t>6/29/2021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22DB96CF-4F7F-427E-94E3-4F7988D91857}"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DDCBC23-033F-479F-B125-4C97BC92B997}" type="datetimeFigureOut">
              <a:rPr lang="en-US" smtClean="0"/>
              <a:pPr/>
              <a:t>6/29/2021</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2DB96CF-4F7F-427E-94E3-4F7988D91857}"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04800" y="1066800"/>
            <a:ext cx="8382000" cy="3124200"/>
          </a:xfrm>
        </p:spPr>
        <p:txBody>
          <a:bodyPr>
            <a:normAutofit/>
          </a:bodyPr>
          <a:lstStyle/>
          <a:p>
            <a:r>
              <a:rPr lang="en-US" b="1" dirty="0">
                <a:solidFill>
                  <a:srgbClr val="FF0000"/>
                </a:solidFill>
                <a:cs typeface="Times New Roman" panose="02020603050405020304" pitchFamily="18" charset="0"/>
              </a:rPr>
              <a:t> </a:t>
            </a:r>
            <a:br>
              <a:rPr lang="en-US" b="1" dirty="0">
                <a:solidFill>
                  <a:srgbClr val="FF0000"/>
                </a:solidFill>
                <a:cs typeface="Times New Roman" panose="02020603050405020304" pitchFamily="18" charset="0"/>
              </a:rPr>
            </a:br>
            <a:r>
              <a:rPr lang="en-US" b="1" dirty="0">
                <a:solidFill>
                  <a:srgbClr val="FF0000"/>
                </a:solidFill>
                <a:cs typeface="Times New Roman" panose="02020603050405020304" pitchFamily="18" charset="0"/>
              </a:rPr>
              <a:t>Direct Disbursement Mechanism</a:t>
            </a:r>
            <a:br>
              <a:rPr lang="en-US" b="1" dirty="0">
                <a:solidFill>
                  <a:srgbClr val="C00000"/>
                </a:solidFill>
                <a:cs typeface="Times New Roman" panose="02020603050405020304" pitchFamily="18" charset="0"/>
              </a:rPr>
            </a:br>
            <a:r>
              <a:rPr lang="en-US" sz="4000" b="1" dirty="0">
                <a:solidFill>
                  <a:schemeClr val="bg2">
                    <a:lumMod val="25000"/>
                  </a:schemeClr>
                </a:solidFill>
                <a:cs typeface="Times New Roman" panose="02020603050405020304" pitchFamily="18" charset="0"/>
              </a:rPr>
              <a:t>Afghanistan</a:t>
            </a:r>
            <a:endParaRPr lang="en-US" i="1" dirty="0">
              <a:solidFill>
                <a:schemeClr val="bg2">
                  <a:lumMod val="25000"/>
                </a:schemeClr>
              </a:solidFill>
              <a:cs typeface="Times New Roman" panose="02020603050405020304" pitchFamily="18" charset="0"/>
            </a:endParaRPr>
          </a:p>
        </p:txBody>
      </p:sp>
      <p:sp>
        <p:nvSpPr>
          <p:cNvPr id="3" name="Subtitle 2"/>
          <p:cNvSpPr>
            <a:spLocks noGrp="1"/>
          </p:cNvSpPr>
          <p:nvPr>
            <p:ph type="subTitle" idx="1"/>
          </p:nvPr>
        </p:nvSpPr>
        <p:spPr>
          <a:xfrm>
            <a:off x="1066800" y="3886200"/>
            <a:ext cx="6705600" cy="2743200"/>
          </a:xfrm>
        </p:spPr>
        <p:txBody>
          <a:bodyPr>
            <a:normAutofit/>
          </a:bodyPr>
          <a:lstStyle/>
          <a:p>
            <a:endParaRPr lang="en-US" sz="1800" dirty="0">
              <a:solidFill>
                <a:srgbClr val="003366"/>
              </a:solidFill>
            </a:endParaRPr>
          </a:p>
          <a:p>
            <a:r>
              <a:rPr lang="en-US" sz="1800" b="1" dirty="0">
                <a:solidFill>
                  <a:schemeClr val="bg1">
                    <a:lumMod val="50000"/>
                  </a:schemeClr>
                </a:solidFill>
              </a:rPr>
              <a:t>29 June 2021</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BA48DD7-BB1A-43AC-B5EE-47C156832AF1}"/>
              </a:ext>
            </a:extLst>
          </p:cNvPr>
          <p:cNvSpPr>
            <a:spLocks noGrp="1"/>
          </p:cNvSpPr>
          <p:nvPr>
            <p:ph type="title"/>
          </p:nvPr>
        </p:nvSpPr>
        <p:spPr/>
        <p:txBody>
          <a:bodyPr/>
          <a:lstStyle/>
          <a:p>
            <a:r>
              <a:rPr lang="en-US" sz="4400" b="1" dirty="0">
                <a:solidFill>
                  <a:srgbClr val="FF0000"/>
                </a:solidFill>
                <a:cs typeface="Times New Roman" panose="02020603050405020304" pitchFamily="18" charset="0"/>
              </a:rPr>
              <a:t>Background</a:t>
            </a:r>
            <a:endParaRPr lang="en-US" dirty="0"/>
          </a:p>
        </p:txBody>
      </p:sp>
      <p:sp>
        <p:nvSpPr>
          <p:cNvPr id="3" name="Content Placeholder 2">
            <a:extLst>
              <a:ext uri="{FF2B5EF4-FFF2-40B4-BE49-F238E27FC236}">
                <a16:creationId xmlns:a16="http://schemas.microsoft.com/office/drawing/2014/main" id="{8D36C9FB-2E06-407E-B3C2-D2A2580F38B7}"/>
              </a:ext>
            </a:extLst>
          </p:cNvPr>
          <p:cNvSpPr>
            <a:spLocks noGrp="1"/>
          </p:cNvSpPr>
          <p:nvPr>
            <p:ph idx="1"/>
          </p:nvPr>
        </p:nvSpPr>
        <p:spPr>
          <a:xfrm>
            <a:off x="457200" y="1143000"/>
            <a:ext cx="8229600" cy="5334000"/>
          </a:xfrm>
        </p:spPr>
        <p:txBody>
          <a:bodyPr>
            <a:normAutofit/>
          </a:bodyPr>
          <a:lstStyle/>
          <a:p>
            <a:r>
              <a:rPr lang="en-US" sz="2600" dirty="0">
                <a:latin typeface="+mj-lt"/>
                <a:cs typeface="Times New Roman" panose="02020603050405020304" pitchFamily="18" charset="0"/>
              </a:rPr>
              <a:t>Afghanistan country office is one of the EMRO region offices having 7 sub-offices which are operating in 34 provinces and 399 districts of the country. </a:t>
            </a:r>
          </a:p>
          <a:p>
            <a:r>
              <a:rPr lang="en-US" sz="2600" dirty="0">
                <a:latin typeface="+mj-lt"/>
                <a:cs typeface="Times New Roman" panose="02020603050405020304" pitchFamily="18" charset="0"/>
              </a:rPr>
              <a:t>Afghanistan remains</a:t>
            </a:r>
            <a:r>
              <a:rPr lang="en-US" sz="2600" dirty="0">
                <a:solidFill>
                  <a:srgbClr val="000000"/>
                </a:solidFill>
                <a:effectLst/>
                <a:latin typeface="+mj-lt"/>
                <a:ea typeface="Times New Roman" panose="02020603050405020304" pitchFamily="18" charset="0"/>
                <a:cs typeface="Times New Roman" panose="02020603050405020304" pitchFamily="18" charset="0"/>
              </a:rPr>
              <a:t> one of the two polio endemic countries in the world together with Pakistan.</a:t>
            </a:r>
            <a:endParaRPr lang="en-US" sz="2600" dirty="0">
              <a:latin typeface="+mj-lt"/>
              <a:cs typeface="Times New Roman" panose="02020603050405020304" pitchFamily="18" charset="0"/>
            </a:endParaRPr>
          </a:p>
          <a:p>
            <a:r>
              <a:rPr lang="en-US" sz="2600" dirty="0">
                <a:latin typeface="+mj-lt"/>
                <a:cs typeface="Times New Roman" panose="02020603050405020304" pitchFamily="18" charset="0"/>
              </a:rPr>
              <a:t>The Polio program has major activities of campaigns and strengthening of the surveillance system. The  DDM part comes more with the annual planned and approved campaigns. </a:t>
            </a:r>
          </a:p>
          <a:p>
            <a:r>
              <a:rPr lang="en-US" sz="2600" dirty="0">
                <a:latin typeface="+mj-lt"/>
                <a:cs typeface="Times New Roman" panose="02020603050405020304" pitchFamily="18" charset="0"/>
              </a:rPr>
              <a:t>DDM provides the opportunity to reach the highest coverage in term of payment to the frontline workers who do the job to vaccinate in the field. </a:t>
            </a:r>
          </a:p>
          <a:p>
            <a:endParaRPr lang="en-US" dirty="0"/>
          </a:p>
        </p:txBody>
      </p:sp>
    </p:spTree>
    <p:extLst>
      <p:ext uri="{BB962C8B-B14F-4D97-AF65-F5344CB8AC3E}">
        <p14:creationId xmlns:p14="http://schemas.microsoft.com/office/powerpoint/2010/main" val="195388167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b="1" dirty="0">
                <a:solidFill>
                  <a:srgbClr val="FF0000"/>
                </a:solidFill>
                <a:cs typeface="Times New Roman" panose="02020603050405020304" pitchFamily="18" charset="0"/>
              </a:rPr>
              <a:t>Background</a:t>
            </a:r>
          </a:p>
        </p:txBody>
      </p:sp>
      <p:sp>
        <p:nvSpPr>
          <p:cNvPr id="3" name="Content Placeholder 2"/>
          <p:cNvSpPr>
            <a:spLocks noGrp="1"/>
          </p:cNvSpPr>
          <p:nvPr>
            <p:ph idx="1"/>
          </p:nvPr>
        </p:nvSpPr>
        <p:spPr>
          <a:xfrm>
            <a:off x="457200" y="1447800"/>
            <a:ext cx="8229600" cy="4800600"/>
          </a:xfrm>
        </p:spPr>
        <p:txBody>
          <a:bodyPr>
            <a:normAutofit fontScale="85000" lnSpcReduction="10000"/>
          </a:bodyPr>
          <a:lstStyle/>
          <a:p>
            <a:pPr>
              <a:spcBef>
                <a:spcPts val="1200"/>
              </a:spcBef>
              <a:spcAft>
                <a:spcPts val="600"/>
              </a:spcAft>
            </a:pPr>
            <a:r>
              <a:rPr lang="en-US" sz="2800" dirty="0">
                <a:latin typeface="+mj-lt"/>
                <a:cs typeface="Times New Roman" panose="02020603050405020304" pitchFamily="18" charset="0"/>
              </a:rPr>
              <a:t>DDM was  piloted in 2013 with payment through  committee (joint account),  cluster supervisors' levels. Bidding process along with the agreement has been implemented during 2017 for New phase of DDM targeting the lowest level of the health workers.</a:t>
            </a:r>
          </a:p>
          <a:p>
            <a:pPr>
              <a:spcBef>
                <a:spcPts val="1200"/>
              </a:spcBef>
              <a:spcAft>
                <a:spcPts val="600"/>
              </a:spcAft>
            </a:pPr>
            <a:r>
              <a:rPr lang="en-US" sz="2800" dirty="0">
                <a:latin typeface="+mj-lt"/>
                <a:cs typeface="Times New Roman" panose="02020603050405020304" pitchFamily="18" charset="0"/>
              </a:rPr>
              <a:t>Technical Advisory Group-TAG and WHO audit recommendation for DDM expansion to have the full coverage of 34 provinces and 399 districts developing more transparent digital payments system. (current 2021 coverage is 31 provinces and 312 districts as pre current supplier coverage plan and WHO field offices confirmation with possibility of coverage). Per campaign to confirm the coverage plan from both WHO and current supplier. </a:t>
            </a:r>
          </a:p>
          <a:p>
            <a:pPr marL="0" indent="0">
              <a:spcBef>
                <a:spcPts val="1200"/>
              </a:spcBef>
              <a:spcAft>
                <a:spcPts val="600"/>
              </a:spcAft>
              <a:buNone/>
            </a:pPr>
            <a:endParaRPr lang="en-US" dirty="0">
              <a:solidFill>
                <a:schemeClr val="tx2"/>
              </a:solidFill>
              <a:latin typeface="+mj-lt"/>
              <a:cs typeface="Times New Roman" panose="02020603050405020304" pitchFamily="18" charset="0"/>
            </a:endParaRPr>
          </a:p>
          <a:p>
            <a:pPr>
              <a:spcBef>
                <a:spcPts val="1200"/>
              </a:spcBef>
              <a:spcAft>
                <a:spcPts val="600"/>
              </a:spcAft>
            </a:pPr>
            <a:endParaRPr lang="en-US" dirty="0">
              <a:solidFill>
                <a:schemeClr val="tx2"/>
              </a:solidFill>
              <a:latin typeface="+mj-lt"/>
              <a:cs typeface="Times New Roman" panose="02020603050405020304" pitchFamily="18" charset="0"/>
            </a:endParaRPr>
          </a:p>
        </p:txBody>
      </p:sp>
    </p:spTree>
    <p:extLst>
      <p:ext uri="{BB962C8B-B14F-4D97-AF65-F5344CB8AC3E}">
        <p14:creationId xmlns:p14="http://schemas.microsoft.com/office/powerpoint/2010/main" val="84976323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41D5C6E-E91C-4ED7-8F6C-CAD3D373AD05}"/>
              </a:ext>
            </a:extLst>
          </p:cNvPr>
          <p:cNvSpPr>
            <a:spLocks noGrp="1"/>
          </p:cNvSpPr>
          <p:nvPr>
            <p:ph type="title"/>
          </p:nvPr>
        </p:nvSpPr>
        <p:spPr/>
        <p:txBody>
          <a:bodyPr>
            <a:normAutofit/>
          </a:bodyPr>
          <a:lstStyle/>
          <a:p>
            <a:r>
              <a:rPr lang="en-US" sz="4000" b="1" dirty="0">
                <a:solidFill>
                  <a:srgbClr val="FF0000"/>
                </a:solidFill>
                <a:cs typeface="Times New Roman" panose="02020603050405020304" pitchFamily="18" charset="0"/>
              </a:rPr>
              <a:t>Objectives</a:t>
            </a:r>
            <a:endParaRPr lang="en-US" sz="4000" dirty="0"/>
          </a:p>
        </p:txBody>
      </p:sp>
      <p:sp>
        <p:nvSpPr>
          <p:cNvPr id="3" name="Content Placeholder 2">
            <a:extLst>
              <a:ext uri="{FF2B5EF4-FFF2-40B4-BE49-F238E27FC236}">
                <a16:creationId xmlns:a16="http://schemas.microsoft.com/office/drawing/2014/main" id="{A53F0D65-A549-45D6-857A-6AEDA90F9D12}"/>
              </a:ext>
            </a:extLst>
          </p:cNvPr>
          <p:cNvSpPr>
            <a:spLocks noGrp="1"/>
          </p:cNvSpPr>
          <p:nvPr>
            <p:ph idx="1"/>
          </p:nvPr>
        </p:nvSpPr>
        <p:spPr>
          <a:xfrm>
            <a:off x="457200" y="1219200"/>
            <a:ext cx="8229600" cy="5364162"/>
          </a:xfrm>
        </p:spPr>
        <p:txBody>
          <a:bodyPr>
            <a:normAutofit fontScale="25000" lnSpcReduction="20000"/>
          </a:bodyPr>
          <a:lstStyle/>
          <a:p>
            <a:pPr marL="0" indent="0">
              <a:lnSpc>
                <a:spcPct val="107000"/>
              </a:lnSpc>
              <a:spcBef>
                <a:spcPts val="0"/>
              </a:spcBef>
              <a:spcAft>
                <a:spcPts val="600"/>
              </a:spcAft>
              <a:buNone/>
            </a:pPr>
            <a:endParaRPr lang="en-US" sz="9600" dirty="0">
              <a:latin typeface="+mj-lt"/>
              <a:ea typeface="Calibri" panose="020F0502020204030204" pitchFamily="34" charset="0"/>
              <a:cs typeface="Arial" panose="020B0604020202020204" pitchFamily="34" charset="0"/>
            </a:endParaRPr>
          </a:p>
          <a:p>
            <a:pPr>
              <a:lnSpc>
                <a:spcPct val="107000"/>
              </a:lnSpc>
              <a:spcBef>
                <a:spcPts val="0"/>
              </a:spcBef>
              <a:spcAft>
                <a:spcPts val="600"/>
              </a:spcAft>
              <a:tabLst>
                <a:tab pos="342900" algn="l"/>
              </a:tabLst>
            </a:pPr>
            <a:r>
              <a:rPr lang="en-US" sz="9600" dirty="0">
                <a:latin typeface="+mj-lt"/>
                <a:ea typeface="Calibri" panose="020F0502020204030204" pitchFamily="34" charset="0"/>
                <a:cs typeface="Arial" panose="020B0604020202020204" pitchFamily="34" charset="0"/>
              </a:rPr>
              <a:t>Nationwide implementation and incentive direct payment to the around 80,000 workers. </a:t>
            </a:r>
          </a:p>
          <a:p>
            <a:pPr>
              <a:lnSpc>
                <a:spcPct val="107000"/>
              </a:lnSpc>
              <a:spcBef>
                <a:spcPts val="0"/>
              </a:spcBef>
              <a:spcAft>
                <a:spcPts val="600"/>
              </a:spcAft>
              <a:tabLst>
                <a:tab pos="342900" algn="l"/>
              </a:tabLst>
            </a:pPr>
            <a:r>
              <a:rPr lang="en-US" sz="9600" dirty="0">
                <a:latin typeface="+mj-lt"/>
                <a:ea typeface="Calibri" panose="020F0502020204030204" pitchFamily="34" charset="0"/>
                <a:cs typeface="Arial" panose="020B0604020202020204" pitchFamily="34" charset="0"/>
              </a:rPr>
              <a:t>Transparency and accountability pertaining to financial aspects of the program.</a:t>
            </a:r>
          </a:p>
          <a:p>
            <a:pPr>
              <a:lnSpc>
                <a:spcPct val="107000"/>
              </a:lnSpc>
              <a:spcBef>
                <a:spcPts val="0"/>
              </a:spcBef>
              <a:spcAft>
                <a:spcPts val="600"/>
              </a:spcAft>
              <a:tabLst>
                <a:tab pos="342900" algn="l"/>
              </a:tabLst>
            </a:pPr>
            <a:r>
              <a:rPr lang="en-US" sz="9600" dirty="0">
                <a:latin typeface="+mj-lt"/>
                <a:ea typeface="Calibri" panose="020F0502020204030204" pitchFamily="34" charset="0"/>
                <a:cs typeface="Arial" panose="020B0604020202020204" pitchFamily="34" charset="0"/>
              </a:rPr>
              <a:t>To avoid the involvement of multiple layers in the payment of incentives to the frontline workers. </a:t>
            </a:r>
          </a:p>
          <a:p>
            <a:pPr>
              <a:lnSpc>
                <a:spcPct val="107000"/>
              </a:lnSpc>
              <a:spcBef>
                <a:spcPts val="0"/>
              </a:spcBef>
              <a:spcAft>
                <a:spcPts val="600"/>
              </a:spcAft>
              <a:tabLst>
                <a:tab pos="342900" algn="l"/>
              </a:tabLst>
            </a:pPr>
            <a:r>
              <a:rPr lang="en-US" sz="9600" dirty="0">
                <a:latin typeface="+mj-lt"/>
                <a:ea typeface="Calibri" panose="020F0502020204030204" pitchFamily="34" charset="0"/>
                <a:cs typeface="Arial" panose="020B0604020202020204" pitchFamily="34" charset="0"/>
              </a:rPr>
              <a:t>Prevent financial misappropriation.</a:t>
            </a:r>
          </a:p>
          <a:p>
            <a:pPr>
              <a:lnSpc>
                <a:spcPct val="107000"/>
              </a:lnSpc>
              <a:spcBef>
                <a:spcPts val="0"/>
              </a:spcBef>
              <a:spcAft>
                <a:spcPts val="600"/>
              </a:spcAft>
              <a:tabLst>
                <a:tab pos="342900" algn="l"/>
              </a:tabLst>
            </a:pPr>
            <a:r>
              <a:rPr lang="en-US" sz="9600" dirty="0">
                <a:latin typeface="+mj-lt"/>
                <a:ea typeface="Calibri" panose="020F0502020204030204" pitchFamily="34" charset="0"/>
                <a:cs typeface="Arial" panose="020B0604020202020204" pitchFamily="34" charset="0"/>
              </a:rPr>
              <a:t>Commitment towards donors through better tracking of financial resources and reporting.</a:t>
            </a:r>
          </a:p>
          <a:p>
            <a:pPr>
              <a:lnSpc>
                <a:spcPct val="107000"/>
              </a:lnSpc>
              <a:spcBef>
                <a:spcPts val="0"/>
              </a:spcBef>
              <a:spcAft>
                <a:spcPts val="600"/>
              </a:spcAft>
              <a:tabLst>
                <a:tab pos="342900" algn="l"/>
              </a:tabLst>
            </a:pPr>
            <a:r>
              <a:rPr lang="en-US" sz="9600" dirty="0">
                <a:latin typeface="+mj-lt"/>
                <a:ea typeface="Calibri" panose="020F0502020204030204" pitchFamily="34" charset="0"/>
                <a:cs typeface="Arial" panose="020B0604020202020204" pitchFamily="34" charset="0"/>
              </a:rPr>
              <a:t>Ensure the inexistence of child labor and ghost vaccinators.</a:t>
            </a:r>
          </a:p>
          <a:p>
            <a:pPr>
              <a:lnSpc>
                <a:spcPct val="107000"/>
              </a:lnSpc>
              <a:spcBef>
                <a:spcPts val="0"/>
              </a:spcBef>
              <a:spcAft>
                <a:spcPts val="600"/>
              </a:spcAft>
              <a:tabLst>
                <a:tab pos="342900" algn="l"/>
              </a:tabLst>
            </a:pPr>
            <a:r>
              <a:rPr lang="en-US" sz="9600" dirty="0">
                <a:latin typeface="+mj-lt"/>
                <a:ea typeface="Calibri" panose="020F0502020204030204" pitchFamily="34" charset="0"/>
                <a:cs typeface="Arial" panose="020B0604020202020204" pitchFamily="34" charset="0"/>
              </a:rPr>
              <a:t>To reduce the time-consuming process of cash payment through the authorized committee. </a:t>
            </a:r>
          </a:p>
          <a:p>
            <a:endParaRPr lang="en-US" dirty="0"/>
          </a:p>
        </p:txBody>
      </p:sp>
    </p:spTree>
    <p:extLst>
      <p:ext uri="{BB962C8B-B14F-4D97-AF65-F5344CB8AC3E}">
        <p14:creationId xmlns:p14="http://schemas.microsoft.com/office/powerpoint/2010/main" val="182977992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Autofit/>
          </a:bodyPr>
          <a:lstStyle/>
          <a:p>
            <a:pPr algn="ctr"/>
            <a:r>
              <a:rPr lang="en-US" sz="3600" b="1" dirty="0">
                <a:solidFill>
                  <a:srgbClr val="FF0000"/>
                </a:solidFill>
                <a:effectLst/>
                <a:ea typeface="Times New Roman" panose="02020603050405020304" pitchFamily="18" charset="0"/>
              </a:rPr>
              <a:t>WHO Current Payment Mechanism </a:t>
            </a:r>
            <a:endParaRPr lang="en-US" sz="3600" b="1" dirty="0">
              <a:solidFill>
                <a:srgbClr val="FF0000"/>
              </a:solidFill>
              <a:cs typeface="Times New Roman" panose="02020603050405020304" pitchFamily="18" charset="0"/>
            </a:endParaRPr>
          </a:p>
        </p:txBody>
      </p:sp>
      <p:sp>
        <p:nvSpPr>
          <p:cNvPr id="3" name="Content Placeholder 2"/>
          <p:cNvSpPr>
            <a:spLocks noGrp="1"/>
          </p:cNvSpPr>
          <p:nvPr>
            <p:ph idx="1"/>
          </p:nvPr>
        </p:nvSpPr>
        <p:spPr>
          <a:xfrm>
            <a:off x="457200" y="1295400"/>
            <a:ext cx="8229600" cy="5105400"/>
          </a:xfrm>
        </p:spPr>
        <p:txBody>
          <a:bodyPr rtlCol="0">
            <a:normAutofit fontScale="77500" lnSpcReduction="20000"/>
          </a:bodyPr>
          <a:lstStyle/>
          <a:p>
            <a:pPr marL="742950" marR="0" lvl="1" indent="-285750" algn="l" rtl="0">
              <a:spcBef>
                <a:spcPts val="0"/>
              </a:spcBef>
              <a:spcAft>
                <a:spcPts val="0"/>
              </a:spcAft>
              <a:buFont typeface="Courier New" panose="02070309020205020404" pitchFamily="49" charset="0"/>
              <a:buChar char="o"/>
            </a:pPr>
            <a:r>
              <a:rPr lang="en-US" sz="3600" dirty="0">
                <a:solidFill>
                  <a:srgbClr val="003366"/>
                </a:solidFill>
                <a:effectLst/>
                <a:latin typeface="+mj-lt"/>
                <a:ea typeface="Times New Roman" panose="02020603050405020304" pitchFamily="18" charset="0"/>
                <a:cs typeface="Arial" panose="020B0604020202020204" pitchFamily="34" charset="0"/>
              </a:rPr>
              <a:t>Payment to the worker</a:t>
            </a:r>
            <a:r>
              <a:rPr lang="en-US" sz="3600" dirty="0">
                <a:solidFill>
                  <a:srgbClr val="003366"/>
                </a:solidFill>
                <a:latin typeface="+mj-lt"/>
                <a:ea typeface="Times New Roman" panose="02020603050405020304" pitchFamily="18" charset="0"/>
                <a:cs typeface="Arial" panose="020B0604020202020204" pitchFamily="34" charset="0"/>
              </a:rPr>
              <a:t>’s bank account so </a:t>
            </a:r>
            <a:r>
              <a:rPr lang="en-US" sz="3600" dirty="0">
                <a:solidFill>
                  <a:srgbClr val="003366"/>
                </a:solidFill>
                <a:effectLst/>
                <a:latin typeface="+mj-lt"/>
                <a:ea typeface="Times New Roman" panose="02020603050405020304" pitchFamily="18" charset="0"/>
                <a:cs typeface="Arial" panose="020B0604020202020204" pitchFamily="34" charset="0"/>
              </a:rPr>
              <a:t> FLWs collect his/her payment from a teller </a:t>
            </a:r>
            <a:r>
              <a:rPr lang="en-US" sz="3600" dirty="0">
                <a:solidFill>
                  <a:srgbClr val="003366"/>
                </a:solidFill>
                <a:latin typeface="+mj-lt"/>
                <a:ea typeface="Times New Roman" panose="02020603050405020304" pitchFamily="18" charset="0"/>
                <a:cs typeface="Arial" panose="020B0604020202020204" pitchFamily="34" charset="0"/>
              </a:rPr>
              <a:t>inside the bank branches, from the ATM machines (almost 100 branches with ATMs) and the bank paying agents at the districts level. </a:t>
            </a:r>
            <a:r>
              <a:rPr lang="en-US" sz="3600" dirty="0">
                <a:solidFill>
                  <a:srgbClr val="FF0000"/>
                </a:solidFill>
                <a:latin typeface="+mj-lt"/>
                <a:ea typeface="Times New Roman" panose="02020603050405020304" pitchFamily="18" charset="0"/>
                <a:cs typeface="Arial" panose="020B0604020202020204" pitchFamily="34" charset="0"/>
              </a:rPr>
              <a:t>This is DDM.</a:t>
            </a:r>
            <a:endParaRPr lang="en-US" sz="3600" dirty="0">
              <a:solidFill>
                <a:srgbClr val="003366"/>
              </a:solidFill>
              <a:effectLst/>
              <a:latin typeface="+mj-lt"/>
              <a:ea typeface="Times New Roman" panose="02020603050405020304" pitchFamily="18" charset="0"/>
              <a:cs typeface="Times New Roman" panose="02020603050405020304" pitchFamily="18" charset="0"/>
            </a:endParaRPr>
          </a:p>
          <a:p>
            <a:pPr marL="742950" marR="0" lvl="1" indent="-285750" algn="l">
              <a:spcBef>
                <a:spcPts val="0"/>
              </a:spcBef>
              <a:spcAft>
                <a:spcPts val="0"/>
              </a:spcAft>
              <a:buFont typeface="Courier New" panose="02070309020205020404" pitchFamily="49" charset="0"/>
              <a:buChar char="o"/>
            </a:pPr>
            <a:r>
              <a:rPr lang="en-US" sz="3600" dirty="0">
                <a:solidFill>
                  <a:srgbClr val="003366"/>
                </a:solidFill>
                <a:effectLst/>
                <a:latin typeface="+mj-lt"/>
                <a:ea typeface="Times New Roman" panose="02020603050405020304" pitchFamily="18" charset="0"/>
                <a:cs typeface="Arial" panose="020B0604020202020204" pitchFamily="34" charset="0"/>
              </a:rPr>
              <a:t>Payment made through the Supervisors and Coordinators where the vaccinators will collect their payments from their supervisors. </a:t>
            </a:r>
            <a:r>
              <a:rPr lang="en-US" sz="3600" dirty="0">
                <a:solidFill>
                  <a:srgbClr val="FF0000"/>
                </a:solidFill>
                <a:latin typeface="+mj-lt"/>
                <a:ea typeface="Times New Roman" panose="02020603050405020304" pitchFamily="18" charset="0"/>
                <a:cs typeface="Arial" panose="020B0604020202020204" pitchFamily="34" charset="0"/>
              </a:rPr>
              <a:t>This is DDM-Like</a:t>
            </a:r>
            <a:endParaRPr lang="en-US" sz="3600" dirty="0">
              <a:solidFill>
                <a:srgbClr val="003366"/>
              </a:solidFill>
              <a:effectLst/>
              <a:latin typeface="+mj-lt"/>
              <a:ea typeface="Times New Roman" panose="02020603050405020304" pitchFamily="18" charset="0"/>
              <a:cs typeface="Times New Roman" panose="02020603050405020304" pitchFamily="18" charset="0"/>
            </a:endParaRPr>
          </a:p>
          <a:p>
            <a:pPr marL="742950" marR="0" lvl="1" indent="-285750" algn="l">
              <a:spcBef>
                <a:spcPts val="0"/>
              </a:spcBef>
              <a:spcAft>
                <a:spcPts val="0"/>
              </a:spcAft>
              <a:buFont typeface="Courier New" panose="02070309020205020404" pitchFamily="49" charset="0"/>
              <a:buChar char="o"/>
            </a:pPr>
            <a:r>
              <a:rPr lang="en-US" sz="3600" dirty="0">
                <a:solidFill>
                  <a:srgbClr val="003366"/>
                </a:solidFill>
                <a:effectLst/>
                <a:latin typeface="+mj-lt"/>
                <a:ea typeface="Times New Roman" panose="02020603050405020304" pitchFamily="18" charset="0"/>
                <a:cs typeface="Arial" panose="020B0604020202020204" pitchFamily="34" charset="0"/>
              </a:rPr>
              <a:t>Payment as NON-DDM through and committee to be paid to the joint accounts of PEMT/REMT (committee of Three/Two members) usually used to pay training/transportation. </a:t>
            </a:r>
            <a:r>
              <a:rPr lang="en-US" sz="3600" dirty="0">
                <a:solidFill>
                  <a:srgbClr val="FF0000"/>
                </a:solidFill>
                <a:effectLst/>
                <a:latin typeface="+mj-lt"/>
                <a:ea typeface="Times New Roman" panose="02020603050405020304" pitchFamily="18" charset="0"/>
                <a:cs typeface="Arial" panose="020B0604020202020204" pitchFamily="34" charset="0"/>
              </a:rPr>
              <a:t>This is NON-DDM.</a:t>
            </a:r>
            <a:endParaRPr lang="en-US" sz="3600" dirty="0">
              <a:solidFill>
                <a:srgbClr val="003366"/>
              </a:solidFill>
              <a:effectLst/>
              <a:latin typeface="+mj-lt"/>
              <a:ea typeface="Times New Roman" panose="02020603050405020304" pitchFamily="18" charset="0"/>
              <a:cs typeface="Times New Roman" panose="02020603050405020304" pitchFamily="18" charset="0"/>
            </a:endParaRPr>
          </a:p>
          <a:p>
            <a:pPr marL="0" marR="0" indent="0" algn="just">
              <a:spcBef>
                <a:spcPts val="0"/>
              </a:spcBef>
              <a:spcAft>
                <a:spcPts val="0"/>
              </a:spcAft>
              <a:buNone/>
            </a:pPr>
            <a:endParaRPr lang="en-US" sz="2400" dirty="0">
              <a:effectLst/>
              <a:latin typeface="+mj-lt"/>
              <a:ea typeface="Times New Roman" panose="02020603050405020304" pitchFamily="18" charset="0"/>
              <a:cs typeface="Times New Roman" panose="02020603050405020304" pitchFamily="18" charset="0"/>
            </a:endParaRPr>
          </a:p>
          <a:p>
            <a:pPr marL="0" indent="0" defTabSz="768004">
              <a:spcBef>
                <a:spcPts val="840"/>
              </a:spcBef>
              <a:buNone/>
              <a:defRPr/>
            </a:pPr>
            <a:endParaRPr lang="en-US"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58658958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82892A0-E619-40F8-AA14-D4A5D0915871}"/>
              </a:ext>
            </a:extLst>
          </p:cNvPr>
          <p:cNvGrpSpPr/>
          <p:nvPr/>
        </p:nvGrpSpPr>
        <p:grpSpPr>
          <a:xfrm>
            <a:off x="1219200" y="1981200"/>
            <a:ext cx="6019800" cy="3138178"/>
            <a:chOff x="2770054" y="2827146"/>
            <a:chExt cx="5587217" cy="2833378"/>
          </a:xfrm>
        </p:grpSpPr>
        <p:cxnSp>
          <p:nvCxnSpPr>
            <p:cNvPr id="5" name="_s15381"/>
            <p:cNvCxnSpPr>
              <a:cxnSpLocks noChangeShapeType="1"/>
              <a:stCxn id="16" idx="0"/>
            </p:cNvCxnSpPr>
            <p:nvPr/>
          </p:nvCxnSpPr>
          <p:spPr bwMode="auto">
            <a:xfrm rot="16200000" flipV="1">
              <a:off x="5614772" y="4381223"/>
              <a:ext cx="169203" cy="1366186"/>
            </a:xfrm>
            <a:prstGeom prst="bentConnector2">
              <a:avLst/>
            </a:prstGeom>
            <a:noFill/>
            <a:ln w="28575">
              <a:solidFill>
                <a:schemeClr val="tx1"/>
              </a:solidFill>
              <a:miter lim="800000"/>
              <a:headEnd/>
              <a:tailEnd/>
            </a:ln>
            <a:extLst>
              <a:ext uri="{909E8E84-426E-40DD-AFC4-6F175D3DCCD1}">
                <a14:hiddenFill xmlns:a14="http://schemas.microsoft.com/office/drawing/2010/main">
                  <a:noFill/>
                </a14:hiddenFill>
              </a:ext>
            </a:extLst>
          </p:spPr>
        </p:cxnSp>
        <p:cxnSp>
          <p:nvCxnSpPr>
            <p:cNvPr id="7" name="_s15382"/>
            <p:cNvCxnSpPr>
              <a:cxnSpLocks noChangeShapeType="1"/>
            </p:cNvCxnSpPr>
            <p:nvPr/>
          </p:nvCxnSpPr>
          <p:spPr bwMode="auto">
            <a:xfrm rot="16200000" flipV="1">
              <a:off x="4847972" y="5060587"/>
              <a:ext cx="167429" cy="5682"/>
            </a:xfrm>
            <a:prstGeom prst="bentConnector3">
              <a:avLst>
                <a:gd name="adj1" fmla="val 50000"/>
              </a:avLst>
            </a:prstGeom>
            <a:noFill/>
            <a:ln w="28575">
              <a:solidFill>
                <a:schemeClr val="tx1"/>
              </a:solidFill>
              <a:miter lim="800000"/>
              <a:headEnd/>
              <a:tailEnd/>
            </a:ln>
            <a:extLst>
              <a:ext uri="{909E8E84-426E-40DD-AFC4-6F175D3DCCD1}">
                <a14:hiddenFill xmlns:a14="http://schemas.microsoft.com/office/drawing/2010/main">
                  <a:noFill/>
                </a14:hiddenFill>
              </a:ext>
            </a:extLst>
          </p:spPr>
        </p:cxnSp>
        <p:cxnSp>
          <p:nvCxnSpPr>
            <p:cNvPr id="8" name="_s15383"/>
            <p:cNvCxnSpPr>
              <a:cxnSpLocks noChangeShapeType="1"/>
            </p:cNvCxnSpPr>
            <p:nvPr/>
          </p:nvCxnSpPr>
          <p:spPr bwMode="auto">
            <a:xfrm>
              <a:off x="3303005" y="4977938"/>
              <a:ext cx="1800225" cy="1776"/>
            </a:xfrm>
            <a:prstGeom prst="bentConnector3">
              <a:avLst>
                <a:gd name="adj1" fmla="val 50000"/>
              </a:avLst>
            </a:prstGeom>
            <a:noFill/>
            <a:ln w="28575">
              <a:solidFill>
                <a:schemeClr val="tx1"/>
              </a:solidFill>
              <a:miter lim="800000"/>
              <a:headEnd/>
              <a:tailEnd/>
            </a:ln>
            <a:extLst>
              <a:ext uri="{909E8E84-426E-40DD-AFC4-6F175D3DCCD1}">
                <a14:hiddenFill xmlns:a14="http://schemas.microsoft.com/office/drawing/2010/main">
                  <a:noFill/>
                </a14:hiddenFill>
              </a:ext>
            </a:extLst>
          </p:spPr>
        </p:cxnSp>
        <p:cxnSp>
          <p:nvCxnSpPr>
            <p:cNvPr id="9" name="_s15384"/>
            <p:cNvCxnSpPr>
              <a:cxnSpLocks noChangeShapeType="1"/>
              <a:endCxn id="12" idx="2"/>
            </p:cNvCxnSpPr>
            <p:nvPr/>
          </p:nvCxnSpPr>
          <p:spPr bwMode="auto">
            <a:xfrm flipV="1">
              <a:off x="5602839" y="4052870"/>
              <a:ext cx="1421" cy="248698"/>
            </a:xfrm>
            <a:prstGeom prst="straightConnector1">
              <a:avLst/>
            </a:prstGeom>
            <a:noFill/>
            <a:ln w="28575">
              <a:solidFill>
                <a:schemeClr val="tx1"/>
              </a:solidFill>
              <a:round/>
              <a:headEnd/>
              <a:tailEnd/>
            </a:ln>
            <a:extLst>
              <a:ext uri="{909E8E84-426E-40DD-AFC4-6F175D3DCCD1}">
                <a14:hiddenFill xmlns:a14="http://schemas.microsoft.com/office/drawing/2010/main">
                  <a:noFill/>
                </a14:hiddenFill>
              </a:ext>
            </a:extLst>
          </p:spPr>
        </p:cxnSp>
        <p:cxnSp>
          <p:nvCxnSpPr>
            <p:cNvPr id="10" name="_s15385"/>
            <p:cNvCxnSpPr>
              <a:cxnSpLocks noChangeShapeType="1"/>
            </p:cNvCxnSpPr>
            <p:nvPr/>
          </p:nvCxnSpPr>
          <p:spPr bwMode="auto">
            <a:xfrm flipH="1" flipV="1">
              <a:off x="5602839" y="3338753"/>
              <a:ext cx="0" cy="202511"/>
            </a:xfrm>
            <a:prstGeom prst="straightConnector1">
              <a:avLst/>
            </a:prstGeom>
            <a:noFill/>
            <a:ln w="28575">
              <a:solidFill>
                <a:schemeClr val="tx1"/>
              </a:solidFill>
              <a:round/>
              <a:headEnd/>
              <a:tailEnd/>
            </a:ln>
            <a:extLst>
              <a:ext uri="{909E8E84-426E-40DD-AFC4-6F175D3DCCD1}">
                <a14:hiddenFill xmlns:a14="http://schemas.microsoft.com/office/drawing/2010/main">
                  <a:noFill/>
                </a14:hiddenFill>
              </a:ext>
            </a:extLst>
          </p:spPr>
        </p:cxnSp>
        <p:sp>
          <p:nvSpPr>
            <p:cNvPr id="11" name="_s15386"/>
            <p:cNvSpPr>
              <a:spLocks noChangeArrowheads="1"/>
            </p:cNvSpPr>
            <p:nvPr/>
          </p:nvSpPr>
          <p:spPr bwMode="auto">
            <a:xfrm>
              <a:off x="5016277" y="2827146"/>
              <a:ext cx="1227092" cy="511607"/>
            </a:xfrm>
            <a:prstGeom prst="roundRect">
              <a:avLst>
                <a:gd name="adj" fmla="val 16667"/>
              </a:avLst>
            </a:prstGeom>
            <a:solidFill>
              <a:schemeClr val="bg1"/>
            </a:solidFill>
            <a:ln w="9525">
              <a:solidFill>
                <a:schemeClr val="accent2">
                  <a:lumMod val="75000"/>
                </a:schemeClr>
              </a:solidFill>
              <a:round/>
              <a:headEnd/>
              <a:tailEnd/>
            </a:ln>
          </p:spPr>
          <p:txBody>
            <a:bodyPr vert="horz" wrap="none" lIns="0" tIns="0" rIns="0" bIns="0" numCol="1" anchor="ctr" anchorCtr="0" compatLnSpc="1">
              <a:prstTxWarp prst="textNoShape">
                <a:avLst/>
              </a:prstTxWarp>
            </a:bodyPr>
            <a:lstStyle/>
            <a:p>
              <a:pPr algn="ctr" defTabSz="685800" fontAlgn="base">
                <a:spcBef>
                  <a:spcPct val="0"/>
                </a:spcBef>
                <a:spcAft>
                  <a:spcPct val="0"/>
                </a:spcAft>
              </a:pPr>
              <a:r>
                <a:rPr lang="en-US" sz="1350" b="1" dirty="0">
                  <a:latin typeface="+mj-lt"/>
                  <a:cs typeface="Arial" charset="0"/>
                </a:rPr>
                <a:t>WHO</a:t>
              </a:r>
            </a:p>
            <a:p>
              <a:pPr algn="ctr" defTabSz="685800" fontAlgn="base">
                <a:spcBef>
                  <a:spcPct val="0"/>
                </a:spcBef>
                <a:spcAft>
                  <a:spcPct val="0"/>
                </a:spcAft>
              </a:pPr>
              <a:r>
                <a:rPr lang="en-US" sz="1350" b="1" dirty="0">
                  <a:latin typeface="+mj-lt"/>
                  <a:cs typeface="Arial" charset="0"/>
                </a:rPr>
                <a:t>Sub-Offices</a:t>
              </a:r>
            </a:p>
          </p:txBody>
        </p:sp>
        <p:sp>
          <p:nvSpPr>
            <p:cNvPr id="12" name="_s15387"/>
            <p:cNvSpPr>
              <a:spLocks noChangeArrowheads="1"/>
            </p:cNvSpPr>
            <p:nvPr/>
          </p:nvSpPr>
          <p:spPr bwMode="auto">
            <a:xfrm>
              <a:off x="4990713" y="3541264"/>
              <a:ext cx="1227092" cy="511607"/>
            </a:xfrm>
            <a:prstGeom prst="roundRect">
              <a:avLst>
                <a:gd name="adj" fmla="val 16667"/>
              </a:avLst>
            </a:prstGeom>
            <a:solidFill>
              <a:schemeClr val="bg1"/>
            </a:solidFill>
            <a:ln w="9525">
              <a:solidFill>
                <a:schemeClr val="accent2">
                  <a:lumMod val="75000"/>
                </a:schemeClr>
              </a:solidFill>
              <a:round/>
              <a:headEnd/>
              <a:tailEnd/>
            </a:ln>
          </p:spPr>
          <p:txBody>
            <a:bodyPr vert="horz" wrap="none" lIns="0" tIns="0" rIns="0" bIns="0" numCol="1" anchor="ctr" anchorCtr="0" compatLnSpc="1">
              <a:prstTxWarp prst="textNoShape">
                <a:avLst/>
              </a:prstTxWarp>
            </a:bodyPr>
            <a:lstStyle/>
            <a:p>
              <a:pPr algn="ctr" defTabSz="685800" fontAlgn="base">
                <a:spcBef>
                  <a:spcPct val="0"/>
                </a:spcBef>
                <a:spcAft>
                  <a:spcPct val="0"/>
                </a:spcAft>
              </a:pPr>
              <a:r>
                <a:rPr lang="en-US" sz="1350" b="1" dirty="0">
                  <a:latin typeface="+mj-lt"/>
                  <a:cs typeface="Arial" charset="0"/>
                </a:rPr>
                <a:t>WHO</a:t>
              </a:r>
            </a:p>
            <a:p>
              <a:pPr lvl="0" algn="ctr" fontAlgn="base">
                <a:spcBef>
                  <a:spcPct val="0"/>
                </a:spcBef>
                <a:spcAft>
                  <a:spcPct val="0"/>
                </a:spcAft>
              </a:pPr>
              <a:r>
                <a:rPr lang="en-US" sz="1350" b="1" dirty="0">
                  <a:cs typeface="Arial" charset="0"/>
                </a:rPr>
                <a:t>Country Office</a:t>
              </a:r>
              <a:endParaRPr lang="en-US" sz="1350" b="1" dirty="0">
                <a:latin typeface="+mj-lt"/>
                <a:cs typeface="Arial" charset="0"/>
              </a:endParaRPr>
            </a:p>
          </p:txBody>
        </p:sp>
        <p:sp>
          <p:nvSpPr>
            <p:cNvPr id="13" name="_s15388"/>
            <p:cNvSpPr>
              <a:spLocks noChangeArrowheads="1"/>
            </p:cNvSpPr>
            <p:nvPr/>
          </p:nvSpPr>
          <p:spPr bwMode="auto">
            <a:xfrm>
              <a:off x="5016277" y="4301568"/>
              <a:ext cx="1227092" cy="511607"/>
            </a:xfrm>
            <a:prstGeom prst="roundRect">
              <a:avLst>
                <a:gd name="adj" fmla="val 16667"/>
              </a:avLst>
            </a:prstGeom>
            <a:solidFill>
              <a:schemeClr val="bg1"/>
            </a:solidFill>
            <a:ln w="9525">
              <a:solidFill>
                <a:schemeClr val="accent2">
                  <a:lumMod val="75000"/>
                </a:schemeClr>
              </a:solidFill>
              <a:round/>
              <a:headEnd/>
              <a:tailEnd/>
            </a:ln>
          </p:spPr>
          <p:txBody>
            <a:bodyPr vert="horz" wrap="none" lIns="0" tIns="0" rIns="0" bIns="0" numCol="1" anchor="ctr" anchorCtr="0" compatLnSpc="1">
              <a:prstTxWarp prst="textNoShape">
                <a:avLst/>
              </a:prstTxWarp>
            </a:bodyPr>
            <a:lstStyle/>
            <a:p>
              <a:pPr algn="ctr" defTabSz="685800" fontAlgn="base">
                <a:spcBef>
                  <a:spcPct val="0"/>
                </a:spcBef>
                <a:spcAft>
                  <a:spcPct val="0"/>
                </a:spcAft>
              </a:pPr>
              <a:r>
                <a:rPr lang="en-US" sz="1350" b="1" dirty="0">
                  <a:latin typeface="+mj-lt"/>
                  <a:cs typeface="Arial" charset="0"/>
                </a:rPr>
                <a:t>Current Supplier</a:t>
              </a:r>
            </a:p>
          </p:txBody>
        </p:sp>
        <p:sp>
          <p:nvSpPr>
            <p:cNvPr id="14" name="_s15389"/>
            <p:cNvSpPr>
              <a:spLocks noChangeArrowheads="1"/>
            </p:cNvSpPr>
            <p:nvPr/>
          </p:nvSpPr>
          <p:spPr bwMode="auto">
            <a:xfrm>
              <a:off x="2770054" y="5148917"/>
              <a:ext cx="1362032" cy="511607"/>
            </a:xfrm>
            <a:prstGeom prst="roundRect">
              <a:avLst>
                <a:gd name="adj" fmla="val 16667"/>
              </a:avLst>
            </a:prstGeom>
            <a:solidFill>
              <a:schemeClr val="bg1"/>
            </a:solidFill>
            <a:ln w="9525">
              <a:solidFill>
                <a:schemeClr val="accent2">
                  <a:lumMod val="75000"/>
                </a:schemeClr>
              </a:solidFill>
              <a:round/>
              <a:headEnd/>
              <a:tailEnd/>
            </a:ln>
          </p:spPr>
          <p:txBody>
            <a:bodyPr vert="horz" wrap="none" lIns="0" tIns="0" rIns="0" bIns="0" numCol="1" anchor="ctr" anchorCtr="0" compatLnSpc="1">
              <a:prstTxWarp prst="textNoShape">
                <a:avLst/>
              </a:prstTxWarp>
            </a:bodyPr>
            <a:lstStyle/>
            <a:p>
              <a:pPr algn="ctr" defTabSz="685800" fontAlgn="base">
                <a:spcBef>
                  <a:spcPct val="0"/>
                </a:spcBef>
                <a:spcAft>
                  <a:spcPct val="0"/>
                </a:spcAft>
              </a:pPr>
              <a:r>
                <a:rPr lang="en-US" sz="1350" b="1" dirty="0">
                  <a:latin typeface="+mj-lt"/>
                  <a:cs typeface="Arial" charset="0"/>
                </a:rPr>
                <a:t>District Coordinator</a:t>
              </a:r>
            </a:p>
          </p:txBody>
        </p:sp>
        <p:sp>
          <p:nvSpPr>
            <p:cNvPr id="15" name="_s15390"/>
            <p:cNvSpPr>
              <a:spLocks noChangeArrowheads="1"/>
            </p:cNvSpPr>
            <p:nvPr/>
          </p:nvSpPr>
          <p:spPr bwMode="auto">
            <a:xfrm>
              <a:off x="4340862" y="5148917"/>
              <a:ext cx="1227092" cy="511607"/>
            </a:xfrm>
            <a:prstGeom prst="roundRect">
              <a:avLst>
                <a:gd name="adj" fmla="val 16667"/>
              </a:avLst>
            </a:prstGeom>
            <a:solidFill>
              <a:schemeClr val="bg1"/>
            </a:solidFill>
            <a:ln w="9525">
              <a:solidFill>
                <a:schemeClr val="accent2">
                  <a:lumMod val="75000"/>
                </a:schemeClr>
              </a:solidFill>
              <a:round/>
              <a:headEnd/>
              <a:tailEnd/>
            </a:ln>
          </p:spPr>
          <p:txBody>
            <a:bodyPr vert="horz" wrap="none" lIns="0" tIns="0" rIns="0" bIns="0" numCol="1" anchor="ctr" anchorCtr="0" compatLnSpc="1">
              <a:prstTxWarp prst="textNoShape">
                <a:avLst/>
              </a:prstTxWarp>
            </a:bodyPr>
            <a:lstStyle/>
            <a:p>
              <a:pPr algn="ctr" defTabSz="685800" fontAlgn="base">
                <a:spcBef>
                  <a:spcPct val="0"/>
                </a:spcBef>
                <a:spcAft>
                  <a:spcPct val="0"/>
                </a:spcAft>
              </a:pPr>
              <a:r>
                <a:rPr lang="en-US" sz="1350" b="1">
                  <a:latin typeface="+mj-lt"/>
                  <a:cs typeface="Arial" charset="0"/>
                </a:rPr>
                <a:t>Cluster Supervisor</a:t>
              </a:r>
            </a:p>
          </p:txBody>
        </p:sp>
        <p:sp>
          <p:nvSpPr>
            <p:cNvPr id="16" name="_s15391"/>
            <p:cNvSpPr>
              <a:spLocks noChangeArrowheads="1"/>
            </p:cNvSpPr>
            <p:nvPr/>
          </p:nvSpPr>
          <p:spPr bwMode="auto">
            <a:xfrm>
              <a:off x="5769630" y="5148917"/>
              <a:ext cx="1225673" cy="511607"/>
            </a:xfrm>
            <a:prstGeom prst="roundRect">
              <a:avLst>
                <a:gd name="adj" fmla="val 16667"/>
              </a:avLst>
            </a:prstGeom>
            <a:noFill/>
            <a:ln w="9525">
              <a:solidFill>
                <a:schemeClr val="accent2">
                  <a:lumMod val="75000"/>
                </a:schemeClr>
              </a:solidFill>
              <a:round/>
              <a:headEnd/>
              <a:tailEnd/>
            </a:ln>
          </p:spPr>
          <p:txBody>
            <a:bodyPr vert="horz" wrap="none" lIns="0" tIns="0" rIns="0" bIns="0" numCol="1" anchor="ctr" anchorCtr="0" compatLnSpc="1">
              <a:prstTxWarp prst="textNoShape">
                <a:avLst/>
              </a:prstTxWarp>
            </a:bodyPr>
            <a:lstStyle/>
            <a:p>
              <a:pPr algn="ctr" defTabSz="685800" fontAlgn="base">
                <a:spcBef>
                  <a:spcPct val="0"/>
                </a:spcBef>
                <a:spcAft>
                  <a:spcPct val="0"/>
                </a:spcAft>
              </a:pPr>
              <a:r>
                <a:rPr lang="en-US" sz="1350" b="1" dirty="0">
                  <a:latin typeface="+mj-lt"/>
                  <a:cs typeface="Arial" charset="0"/>
                </a:rPr>
                <a:t>Vaccination team</a:t>
              </a:r>
            </a:p>
          </p:txBody>
        </p:sp>
        <p:sp>
          <p:nvSpPr>
            <p:cNvPr id="17" name="_s15391"/>
            <p:cNvSpPr>
              <a:spLocks noChangeArrowheads="1"/>
            </p:cNvSpPr>
            <p:nvPr/>
          </p:nvSpPr>
          <p:spPr bwMode="auto">
            <a:xfrm>
              <a:off x="7131598" y="5148917"/>
              <a:ext cx="1225673" cy="511607"/>
            </a:xfrm>
            <a:prstGeom prst="roundRect">
              <a:avLst>
                <a:gd name="adj" fmla="val 16667"/>
              </a:avLst>
            </a:prstGeom>
            <a:noFill/>
            <a:ln w="9525">
              <a:solidFill>
                <a:schemeClr val="accent2">
                  <a:lumMod val="75000"/>
                </a:schemeClr>
              </a:solidFill>
              <a:round/>
              <a:headEnd/>
              <a:tailEnd/>
            </a:ln>
          </p:spPr>
          <p:txBody>
            <a:bodyPr vert="horz" wrap="none" lIns="0" tIns="0" rIns="0" bIns="0" numCol="1" anchor="ctr" anchorCtr="0" compatLnSpc="1">
              <a:prstTxWarp prst="textNoShape">
                <a:avLst/>
              </a:prstTxWarp>
            </a:bodyPr>
            <a:lstStyle/>
            <a:p>
              <a:pPr algn="ctr" defTabSz="685800" fontAlgn="base">
                <a:spcBef>
                  <a:spcPct val="0"/>
                </a:spcBef>
                <a:spcAft>
                  <a:spcPct val="0"/>
                </a:spcAft>
              </a:pPr>
              <a:r>
                <a:rPr lang="en-US" sz="1350" b="1" dirty="0">
                  <a:latin typeface="+mj-lt"/>
                  <a:cs typeface="Arial" charset="0"/>
                </a:rPr>
                <a:t>ICM/PCM/LQAS</a:t>
              </a:r>
            </a:p>
          </p:txBody>
        </p:sp>
        <p:cxnSp>
          <p:nvCxnSpPr>
            <p:cNvPr id="18" name="_s15381"/>
            <p:cNvCxnSpPr>
              <a:cxnSpLocks noChangeShapeType="1"/>
              <a:stCxn id="17" idx="0"/>
            </p:cNvCxnSpPr>
            <p:nvPr/>
          </p:nvCxnSpPr>
          <p:spPr bwMode="auto">
            <a:xfrm rot="16200000" flipV="1">
              <a:off x="6958232" y="4362714"/>
              <a:ext cx="169203" cy="1403203"/>
            </a:xfrm>
            <a:prstGeom prst="bentConnector2">
              <a:avLst/>
            </a:prstGeom>
            <a:noFill/>
            <a:ln w="28575">
              <a:solidFill>
                <a:schemeClr val="tx1"/>
              </a:solidFill>
              <a:miter lim="800000"/>
              <a:headEnd/>
              <a:tailEnd/>
            </a:ln>
            <a:extLst>
              <a:ext uri="{909E8E84-426E-40DD-AFC4-6F175D3DCCD1}">
                <a14:hiddenFill xmlns:a14="http://schemas.microsoft.com/office/drawing/2010/main">
                  <a:noFill/>
                </a14:hiddenFill>
              </a:ext>
            </a:extLst>
          </p:spPr>
        </p:cxnSp>
        <p:cxnSp>
          <p:nvCxnSpPr>
            <p:cNvPr id="33" name="_s15385"/>
            <p:cNvCxnSpPr>
              <a:cxnSpLocks noChangeShapeType="1"/>
            </p:cNvCxnSpPr>
            <p:nvPr/>
          </p:nvCxnSpPr>
          <p:spPr bwMode="auto">
            <a:xfrm flipH="1" flipV="1">
              <a:off x="3308863" y="4976770"/>
              <a:ext cx="4538" cy="154493"/>
            </a:xfrm>
            <a:prstGeom prst="straightConnector1">
              <a:avLst/>
            </a:prstGeom>
            <a:noFill/>
            <a:ln w="28575">
              <a:solidFill>
                <a:schemeClr val="tx1"/>
              </a:solidFill>
              <a:round/>
              <a:headEnd/>
              <a:tailEnd/>
            </a:ln>
            <a:extLst>
              <a:ext uri="{909E8E84-426E-40DD-AFC4-6F175D3DCCD1}">
                <a14:hiddenFill xmlns:a14="http://schemas.microsoft.com/office/drawing/2010/main">
                  <a:noFill/>
                </a14:hiddenFill>
              </a:ext>
            </a:extLst>
          </p:spPr>
        </p:cxnSp>
        <p:cxnSp>
          <p:nvCxnSpPr>
            <p:cNvPr id="37" name="_s15385"/>
            <p:cNvCxnSpPr>
              <a:cxnSpLocks noChangeShapeType="1"/>
            </p:cNvCxnSpPr>
            <p:nvPr/>
          </p:nvCxnSpPr>
          <p:spPr bwMode="auto">
            <a:xfrm flipH="1" flipV="1">
              <a:off x="5611006" y="4829628"/>
              <a:ext cx="4538" cy="154493"/>
            </a:xfrm>
            <a:prstGeom prst="straightConnector1">
              <a:avLst/>
            </a:prstGeom>
            <a:noFill/>
            <a:ln w="28575">
              <a:solidFill>
                <a:schemeClr val="tx1"/>
              </a:solidFill>
              <a:round/>
              <a:headEnd/>
              <a:tailEnd/>
            </a:ln>
            <a:extLst>
              <a:ext uri="{909E8E84-426E-40DD-AFC4-6F175D3DCCD1}">
                <a14:hiddenFill xmlns:a14="http://schemas.microsoft.com/office/drawing/2010/main">
                  <a:noFill/>
                </a14:hiddenFill>
              </a:ext>
            </a:extLst>
          </p:spPr>
        </p:cxnSp>
      </p:grpSp>
      <p:sp>
        <p:nvSpPr>
          <p:cNvPr id="22" name="Title 21">
            <a:extLst>
              <a:ext uri="{FF2B5EF4-FFF2-40B4-BE49-F238E27FC236}">
                <a16:creationId xmlns:a16="http://schemas.microsoft.com/office/drawing/2014/main" id="{58A47123-7BE7-4275-9DD4-29B0480523EE}"/>
              </a:ext>
            </a:extLst>
          </p:cNvPr>
          <p:cNvSpPr>
            <a:spLocks noGrp="1"/>
          </p:cNvSpPr>
          <p:nvPr>
            <p:ph type="title"/>
          </p:nvPr>
        </p:nvSpPr>
        <p:spPr/>
        <p:txBody>
          <a:bodyPr>
            <a:normAutofit fontScale="90000"/>
          </a:bodyPr>
          <a:lstStyle/>
          <a:p>
            <a:r>
              <a:rPr lang="en-US" sz="4400" b="1" dirty="0">
                <a:solidFill>
                  <a:srgbClr val="FF0000"/>
                </a:solidFill>
                <a:effectLst/>
                <a:ea typeface="Times New Roman" panose="02020603050405020304" pitchFamily="18" charset="0"/>
              </a:rPr>
              <a:t>WHO Current Payment Mechanism </a:t>
            </a:r>
            <a:endParaRPr lang="en-US" dirty="0"/>
          </a:p>
        </p:txBody>
      </p:sp>
    </p:spTree>
    <p:extLst>
      <p:ext uri="{BB962C8B-B14F-4D97-AF65-F5344CB8AC3E}">
        <p14:creationId xmlns:p14="http://schemas.microsoft.com/office/powerpoint/2010/main" val="68933412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1143000"/>
            <a:ext cx="8458200" cy="2743200"/>
          </a:xfrm>
        </p:spPr>
        <p:txBody>
          <a:bodyPr>
            <a:normAutofit/>
          </a:bodyPr>
          <a:lstStyle/>
          <a:p>
            <a:pPr>
              <a:spcBef>
                <a:spcPts val="1200"/>
              </a:spcBef>
              <a:spcAft>
                <a:spcPts val="600"/>
              </a:spcAft>
            </a:pPr>
            <a:r>
              <a:rPr lang="en-US" sz="2800" dirty="0">
                <a:solidFill>
                  <a:schemeClr val="tx2"/>
                </a:solidFill>
                <a:latin typeface="+mj-lt"/>
                <a:cs typeface="Times New Roman" panose="02020603050405020304" pitchFamily="18" charset="0"/>
              </a:rPr>
              <a:t>Geographical barriers</a:t>
            </a:r>
          </a:p>
          <a:p>
            <a:pPr>
              <a:spcBef>
                <a:spcPts val="1200"/>
              </a:spcBef>
              <a:spcAft>
                <a:spcPts val="600"/>
              </a:spcAft>
            </a:pPr>
            <a:r>
              <a:rPr lang="en-US" sz="2800" dirty="0">
                <a:solidFill>
                  <a:schemeClr val="tx2"/>
                </a:solidFill>
                <a:latin typeface="+mj-lt"/>
                <a:cs typeface="Times New Roman" panose="02020603050405020304" pitchFamily="18" charset="0"/>
              </a:rPr>
              <a:t>Insecurity</a:t>
            </a:r>
          </a:p>
          <a:p>
            <a:pPr>
              <a:spcBef>
                <a:spcPts val="1200"/>
              </a:spcBef>
              <a:spcAft>
                <a:spcPts val="600"/>
              </a:spcAft>
            </a:pPr>
            <a:r>
              <a:rPr lang="en-US" sz="2800" dirty="0">
                <a:solidFill>
                  <a:schemeClr val="tx2"/>
                </a:solidFill>
                <a:latin typeface="+mj-lt"/>
                <a:cs typeface="Times New Roman" panose="02020603050405020304" pitchFamily="18" charset="0"/>
              </a:rPr>
              <a:t>Network availability</a:t>
            </a:r>
          </a:p>
          <a:p>
            <a:pPr>
              <a:spcBef>
                <a:spcPts val="1200"/>
              </a:spcBef>
              <a:spcAft>
                <a:spcPts val="600"/>
              </a:spcAft>
            </a:pPr>
            <a:r>
              <a:rPr lang="en-US" sz="2800" dirty="0">
                <a:solidFill>
                  <a:schemeClr val="tx2"/>
                </a:solidFill>
                <a:latin typeface="+mj-lt"/>
                <a:cs typeface="Times New Roman" panose="02020603050405020304" pitchFamily="18" charset="0"/>
              </a:rPr>
              <a:t>Lack of resources</a:t>
            </a:r>
          </a:p>
        </p:txBody>
      </p:sp>
      <p:sp>
        <p:nvSpPr>
          <p:cNvPr id="4" name="TextBox 3"/>
          <p:cNvSpPr txBox="1"/>
          <p:nvPr/>
        </p:nvSpPr>
        <p:spPr>
          <a:xfrm>
            <a:off x="609600" y="228600"/>
            <a:ext cx="7924800" cy="646331"/>
          </a:xfrm>
          <a:prstGeom prst="rect">
            <a:avLst/>
          </a:prstGeom>
          <a:noFill/>
        </p:spPr>
        <p:txBody>
          <a:bodyPr wrap="square" rtlCol="0">
            <a:spAutoFit/>
          </a:bodyPr>
          <a:lstStyle/>
          <a:p>
            <a:pPr algn="ctr"/>
            <a:r>
              <a:rPr lang="en-US" sz="3600" b="1" dirty="0">
                <a:solidFill>
                  <a:srgbClr val="FF0000"/>
                </a:solidFill>
                <a:latin typeface="+mj-lt"/>
                <a:cs typeface="Times New Roman" panose="02020603050405020304" pitchFamily="18" charset="0"/>
              </a:rPr>
              <a:t>Current Challenges </a:t>
            </a:r>
            <a:endParaRPr lang="en-US" sz="3600" dirty="0">
              <a:solidFill>
                <a:srgbClr val="FF0000"/>
              </a:solidFill>
              <a:latin typeface="+mj-lt"/>
              <a:cs typeface="Times New Roman" panose="02020603050405020304" pitchFamily="18"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9" name="Picture 8">
            <a:extLst>
              <a:ext uri="{FF2B5EF4-FFF2-40B4-BE49-F238E27FC236}">
                <a16:creationId xmlns:a16="http://schemas.microsoft.com/office/drawing/2014/main" id="{7C72446C-82F7-4431-B06D-B4CEEE31FCEE}"/>
              </a:ext>
            </a:extLst>
          </p:cNvPr>
          <p:cNvPicPr>
            <a:picLocks noChangeAspect="1"/>
          </p:cNvPicPr>
          <p:nvPr/>
        </p:nvPicPr>
        <p:blipFill rotWithShape="1">
          <a:blip r:embed="rId2" cstate="print">
            <a:extLst>
              <a:ext uri="{28A0092B-C50C-407E-A947-70E740481C1C}">
                <a14:useLocalDpi xmlns:a14="http://schemas.microsoft.com/office/drawing/2010/main" val="0"/>
              </a:ext>
            </a:extLst>
          </a:blip>
          <a:srcRect l="1557" t="2335" r="1964" b="18532"/>
          <a:stretch/>
        </p:blipFill>
        <p:spPr>
          <a:xfrm>
            <a:off x="626326" y="913234"/>
            <a:ext cx="7916658" cy="5006340"/>
          </a:xfrm>
          <a:prstGeom prst="rect">
            <a:avLst/>
          </a:prstGeom>
        </p:spPr>
      </p:pic>
      <p:sp>
        <p:nvSpPr>
          <p:cNvPr id="4" name="Title 3">
            <a:extLst>
              <a:ext uri="{FF2B5EF4-FFF2-40B4-BE49-F238E27FC236}">
                <a16:creationId xmlns:a16="http://schemas.microsoft.com/office/drawing/2014/main" id="{E33202A6-1C04-4D9D-A3D1-639EBA10FE98}"/>
              </a:ext>
            </a:extLst>
          </p:cNvPr>
          <p:cNvSpPr>
            <a:spLocks noGrp="1"/>
          </p:cNvSpPr>
          <p:nvPr>
            <p:ph type="title"/>
          </p:nvPr>
        </p:nvSpPr>
        <p:spPr>
          <a:xfrm>
            <a:off x="0" y="228601"/>
            <a:ext cx="5029200" cy="990600"/>
          </a:xfrm>
        </p:spPr>
        <p:txBody>
          <a:bodyPr>
            <a:noAutofit/>
          </a:bodyPr>
          <a:lstStyle/>
          <a:p>
            <a:r>
              <a:rPr lang="en-US" sz="3200" dirty="0">
                <a:solidFill>
                  <a:srgbClr val="FF0000"/>
                </a:solidFill>
              </a:rPr>
              <a:t>DDM Implementation/Coverage for March NID-II 2021</a:t>
            </a:r>
          </a:p>
        </p:txBody>
      </p:sp>
      <p:graphicFrame>
        <p:nvGraphicFramePr>
          <p:cNvPr id="5" name="Table 4">
            <a:extLst>
              <a:ext uri="{FF2B5EF4-FFF2-40B4-BE49-F238E27FC236}">
                <a16:creationId xmlns:a16="http://schemas.microsoft.com/office/drawing/2014/main" id="{D29EE788-835D-4B8D-B8E5-6F85034E1532}"/>
              </a:ext>
            </a:extLst>
          </p:cNvPr>
          <p:cNvGraphicFramePr>
            <a:graphicFrameLocks noGrp="1"/>
          </p:cNvGraphicFramePr>
          <p:nvPr>
            <p:extLst>
              <p:ext uri="{D42A27DB-BD31-4B8C-83A1-F6EECF244321}">
                <p14:modId xmlns:p14="http://schemas.microsoft.com/office/powerpoint/2010/main" val="2824110905"/>
              </p:ext>
            </p:extLst>
          </p:nvPr>
        </p:nvGraphicFramePr>
        <p:xfrm>
          <a:off x="6395266" y="4106904"/>
          <a:ext cx="2634058" cy="1399268"/>
        </p:xfrm>
        <a:graphic>
          <a:graphicData uri="http://schemas.openxmlformats.org/drawingml/2006/table">
            <a:tbl>
              <a:tblPr>
                <a:tableStyleId>{5C22544A-7EE6-4342-B048-85BDC9FD1C3A}</a:tableStyleId>
              </a:tblPr>
              <a:tblGrid>
                <a:gridCol w="678608">
                  <a:extLst>
                    <a:ext uri="{9D8B030D-6E8A-4147-A177-3AD203B41FA5}">
                      <a16:colId xmlns:a16="http://schemas.microsoft.com/office/drawing/2014/main" val="2351679937"/>
                    </a:ext>
                  </a:extLst>
                </a:gridCol>
                <a:gridCol w="288137">
                  <a:extLst>
                    <a:ext uri="{9D8B030D-6E8A-4147-A177-3AD203B41FA5}">
                      <a16:colId xmlns:a16="http://schemas.microsoft.com/office/drawing/2014/main" val="753773143"/>
                    </a:ext>
                  </a:extLst>
                </a:gridCol>
                <a:gridCol w="440422">
                  <a:extLst>
                    <a:ext uri="{9D8B030D-6E8A-4147-A177-3AD203B41FA5}">
                      <a16:colId xmlns:a16="http://schemas.microsoft.com/office/drawing/2014/main" val="3682568048"/>
                    </a:ext>
                  </a:extLst>
                </a:gridCol>
                <a:gridCol w="446714">
                  <a:extLst>
                    <a:ext uri="{9D8B030D-6E8A-4147-A177-3AD203B41FA5}">
                      <a16:colId xmlns:a16="http://schemas.microsoft.com/office/drawing/2014/main" val="2389201088"/>
                    </a:ext>
                  </a:extLst>
                </a:gridCol>
                <a:gridCol w="408964">
                  <a:extLst>
                    <a:ext uri="{9D8B030D-6E8A-4147-A177-3AD203B41FA5}">
                      <a16:colId xmlns:a16="http://schemas.microsoft.com/office/drawing/2014/main" val="1021070133"/>
                    </a:ext>
                  </a:extLst>
                </a:gridCol>
                <a:gridCol w="371213">
                  <a:extLst>
                    <a:ext uri="{9D8B030D-6E8A-4147-A177-3AD203B41FA5}">
                      <a16:colId xmlns:a16="http://schemas.microsoft.com/office/drawing/2014/main" val="362901219"/>
                    </a:ext>
                  </a:extLst>
                </a:gridCol>
              </a:tblGrid>
              <a:tr h="258604">
                <a:tc>
                  <a:txBody>
                    <a:bodyPr/>
                    <a:lstStyle/>
                    <a:p>
                      <a:pPr algn="l" fontAlgn="b"/>
                      <a:r>
                        <a:rPr lang="en-US" sz="800" b="1" i="0" u="none" strike="noStrike" dirty="0">
                          <a:solidFill>
                            <a:srgbClr val="000000"/>
                          </a:solidFill>
                          <a:effectLst/>
                          <a:latin typeface="Calibri" panose="020F0502020204030204" pitchFamily="34" charset="0"/>
                        </a:rPr>
                        <a:t>Region</a:t>
                      </a: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l" fontAlgn="b"/>
                      <a:r>
                        <a:rPr lang="en-US" sz="800" u="none" strike="noStrike" dirty="0">
                          <a:effectLst/>
                        </a:rPr>
                        <a:t>DDM</a:t>
                      </a:r>
                      <a:endParaRPr lang="en-US" sz="800" b="1" i="0" u="none" strike="noStrike" dirty="0">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l" fontAlgn="b"/>
                      <a:r>
                        <a:rPr lang="en-US" sz="800" u="none" strike="noStrike" dirty="0">
                          <a:effectLst/>
                        </a:rPr>
                        <a:t>DDM Like</a:t>
                      </a:r>
                      <a:endParaRPr lang="en-US" sz="800" b="1" i="0" u="none" strike="noStrike" dirty="0">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l" fontAlgn="b"/>
                      <a:r>
                        <a:rPr lang="en-US" sz="800" u="none" strike="noStrike" dirty="0">
                          <a:effectLst/>
                        </a:rPr>
                        <a:t>Partial (DDM)</a:t>
                      </a:r>
                      <a:endParaRPr lang="en-US" sz="800" b="1" i="0" u="none" strike="noStrike" dirty="0">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l" fontAlgn="b"/>
                      <a:r>
                        <a:rPr lang="en-US" sz="800" u="none" strike="noStrike" dirty="0">
                          <a:effectLst/>
                        </a:rPr>
                        <a:t>Non-DDM</a:t>
                      </a:r>
                      <a:endParaRPr lang="en-US" sz="800" b="1" i="0" u="none" strike="noStrike" dirty="0">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l" fontAlgn="b"/>
                      <a:r>
                        <a:rPr lang="en-US" sz="800" u="none" strike="noStrike" dirty="0">
                          <a:effectLst/>
                        </a:rPr>
                        <a:t>Total</a:t>
                      </a:r>
                      <a:endParaRPr lang="en-US" sz="800" b="1" i="0" u="none" strike="noStrike" dirty="0">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2590303581"/>
                  </a:ext>
                </a:extLst>
              </a:tr>
              <a:tr h="142583">
                <a:tc>
                  <a:txBody>
                    <a:bodyPr/>
                    <a:lstStyle/>
                    <a:p>
                      <a:pPr algn="l" fontAlgn="b"/>
                      <a:r>
                        <a:rPr lang="en-US" sz="800" u="none" strike="noStrike">
                          <a:effectLst/>
                        </a:rPr>
                        <a:t>Central</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50</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11</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10</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dirty="0">
                          <a:effectLst/>
                        </a:rPr>
                        <a:t>71</a:t>
                      </a:r>
                      <a:endParaRPr lang="en-US" sz="800" b="0" i="0" u="none" strike="noStrike" dirty="0">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extLst>
                  <a:ext uri="{0D108BD9-81ED-4DB2-BD59-A6C34878D82A}">
                    <a16:rowId xmlns:a16="http://schemas.microsoft.com/office/drawing/2014/main" val="3583059747"/>
                  </a:ext>
                </a:extLst>
              </a:tr>
              <a:tr h="142583">
                <a:tc>
                  <a:txBody>
                    <a:bodyPr/>
                    <a:lstStyle/>
                    <a:p>
                      <a:pPr algn="l" fontAlgn="b"/>
                      <a:r>
                        <a:rPr lang="en-US" sz="800" u="none" strike="noStrike">
                          <a:effectLst/>
                        </a:rPr>
                        <a:t>East</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34</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8</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8</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50</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extLst>
                  <a:ext uri="{0D108BD9-81ED-4DB2-BD59-A6C34878D82A}">
                    <a16:rowId xmlns:a16="http://schemas.microsoft.com/office/drawing/2014/main" val="3983628920"/>
                  </a:ext>
                </a:extLst>
              </a:tr>
              <a:tr h="142583">
                <a:tc>
                  <a:txBody>
                    <a:bodyPr/>
                    <a:lstStyle/>
                    <a:p>
                      <a:pPr algn="l" fontAlgn="b"/>
                      <a:r>
                        <a:rPr lang="en-US" sz="800" u="none" strike="noStrike">
                          <a:effectLst/>
                        </a:rPr>
                        <a:t>North</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56</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56</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extLst>
                  <a:ext uri="{0D108BD9-81ED-4DB2-BD59-A6C34878D82A}">
                    <a16:rowId xmlns:a16="http://schemas.microsoft.com/office/drawing/2014/main" val="3562151529"/>
                  </a:ext>
                </a:extLst>
              </a:tr>
              <a:tr h="142583">
                <a:tc>
                  <a:txBody>
                    <a:bodyPr/>
                    <a:lstStyle/>
                    <a:p>
                      <a:pPr algn="l" fontAlgn="b"/>
                      <a:r>
                        <a:rPr lang="en-US" sz="800" u="none" strike="noStrike">
                          <a:effectLst/>
                        </a:rPr>
                        <a:t>Northeast</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27</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39</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1</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67</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extLst>
                  <a:ext uri="{0D108BD9-81ED-4DB2-BD59-A6C34878D82A}">
                    <a16:rowId xmlns:a16="http://schemas.microsoft.com/office/drawing/2014/main" val="1359969296"/>
                  </a:ext>
                </a:extLst>
              </a:tr>
              <a:tr h="142583">
                <a:tc>
                  <a:txBody>
                    <a:bodyPr/>
                    <a:lstStyle/>
                    <a:p>
                      <a:pPr algn="l" fontAlgn="b"/>
                      <a:r>
                        <a:rPr lang="en-US" sz="800" u="none" strike="noStrike">
                          <a:effectLst/>
                        </a:rPr>
                        <a:t>South</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dirty="0">
                          <a:effectLst/>
                        </a:rPr>
                        <a:t>14</a:t>
                      </a:r>
                      <a:endParaRPr lang="en-US" sz="800" b="0" i="0" u="none" strike="noStrike" dirty="0">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1</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36</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53</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extLst>
                  <a:ext uri="{0D108BD9-81ED-4DB2-BD59-A6C34878D82A}">
                    <a16:rowId xmlns:a16="http://schemas.microsoft.com/office/drawing/2014/main" val="778707068"/>
                  </a:ext>
                </a:extLst>
              </a:tr>
              <a:tr h="142583">
                <a:tc>
                  <a:txBody>
                    <a:bodyPr/>
                    <a:lstStyle/>
                    <a:p>
                      <a:pPr algn="l" fontAlgn="b"/>
                      <a:r>
                        <a:rPr lang="en-US" sz="800" u="none" strike="noStrike">
                          <a:effectLst/>
                        </a:rPr>
                        <a:t>Southeast</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14</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dirty="0">
                          <a:effectLst/>
                        </a:rPr>
                        <a:t>48</a:t>
                      </a:r>
                      <a:endParaRPr lang="en-US" sz="800" b="0" i="0" u="none" strike="noStrike" dirty="0">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62</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extLst>
                  <a:ext uri="{0D108BD9-81ED-4DB2-BD59-A6C34878D82A}">
                    <a16:rowId xmlns:a16="http://schemas.microsoft.com/office/drawing/2014/main" val="3715322052"/>
                  </a:ext>
                </a:extLst>
              </a:tr>
              <a:tr h="142583">
                <a:tc>
                  <a:txBody>
                    <a:bodyPr/>
                    <a:lstStyle/>
                    <a:p>
                      <a:pPr algn="l" fontAlgn="b"/>
                      <a:r>
                        <a:rPr lang="en-US" sz="800" u="none" strike="noStrike">
                          <a:effectLst/>
                        </a:rPr>
                        <a:t>West</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6</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2</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a:effectLst/>
                        </a:rPr>
                        <a:t>34</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l" fontAlgn="b"/>
                      <a:r>
                        <a:rPr lang="en-US" sz="800" u="none" strike="noStrike">
                          <a:effectLst/>
                        </a:rPr>
                        <a:t> </a:t>
                      </a:r>
                      <a:endParaRPr lang="en-US" sz="800" b="0" i="0" u="none" strike="noStrike">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tc>
                  <a:txBody>
                    <a:bodyPr/>
                    <a:lstStyle/>
                    <a:p>
                      <a:pPr algn="r" fontAlgn="b"/>
                      <a:r>
                        <a:rPr lang="en-US" sz="800" u="none" strike="noStrike" dirty="0">
                          <a:effectLst/>
                        </a:rPr>
                        <a:t>42</a:t>
                      </a:r>
                      <a:endParaRPr lang="en-US" sz="800" b="0" i="0" u="none" strike="noStrike" dirty="0">
                        <a:solidFill>
                          <a:srgbClr val="00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noFill/>
                  </a:tcPr>
                </a:tc>
                <a:extLst>
                  <a:ext uri="{0D108BD9-81ED-4DB2-BD59-A6C34878D82A}">
                    <a16:rowId xmlns:a16="http://schemas.microsoft.com/office/drawing/2014/main" val="2899092258"/>
                  </a:ext>
                </a:extLst>
              </a:tr>
              <a:tr h="142583">
                <a:tc>
                  <a:txBody>
                    <a:bodyPr/>
                    <a:lstStyle/>
                    <a:p>
                      <a:pPr algn="l" fontAlgn="b"/>
                      <a:r>
                        <a:rPr lang="en-US" sz="800" b="1" u="none" strike="noStrike" dirty="0">
                          <a:solidFill>
                            <a:srgbClr val="FF0000"/>
                          </a:solidFill>
                          <a:effectLst/>
                        </a:rPr>
                        <a:t>Total</a:t>
                      </a:r>
                      <a:endParaRPr lang="en-US" sz="800" b="1" i="0" u="none" strike="noStrike" dirty="0">
                        <a:solidFill>
                          <a:srgbClr val="FF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r" fontAlgn="b"/>
                      <a:r>
                        <a:rPr lang="en-US" sz="800" b="1" u="none" strike="noStrike" dirty="0">
                          <a:solidFill>
                            <a:srgbClr val="FF0000"/>
                          </a:solidFill>
                          <a:effectLst/>
                        </a:rPr>
                        <a:t>201</a:t>
                      </a:r>
                      <a:endParaRPr lang="en-US" sz="800" b="1" i="0" u="none" strike="noStrike" dirty="0">
                        <a:solidFill>
                          <a:srgbClr val="FF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r" fontAlgn="b"/>
                      <a:r>
                        <a:rPr lang="en-US" sz="800" b="1" u="none" strike="noStrike" dirty="0">
                          <a:solidFill>
                            <a:srgbClr val="FF0000"/>
                          </a:solidFill>
                          <a:effectLst/>
                        </a:rPr>
                        <a:t>109</a:t>
                      </a:r>
                      <a:endParaRPr lang="en-US" sz="800" b="1" i="0" u="none" strike="noStrike" dirty="0">
                        <a:solidFill>
                          <a:srgbClr val="FF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r" fontAlgn="b"/>
                      <a:r>
                        <a:rPr lang="en-US" sz="800" b="1" u="none" strike="noStrike" dirty="0">
                          <a:solidFill>
                            <a:srgbClr val="FF0000"/>
                          </a:solidFill>
                          <a:effectLst/>
                        </a:rPr>
                        <a:t>45</a:t>
                      </a:r>
                      <a:endParaRPr lang="en-US" sz="800" b="1" i="0" u="none" strike="noStrike" dirty="0">
                        <a:solidFill>
                          <a:srgbClr val="FF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r" fontAlgn="b"/>
                      <a:r>
                        <a:rPr lang="en-US" sz="800" b="1" u="none" strike="noStrike" dirty="0">
                          <a:solidFill>
                            <a:srgbClr val="FF0000"/>
                          </a:solidFill>
                          <a:effectLst/>
                        </a:rPr>
                        <a:t>44</a:t>
                      </a:r>
                      <a:endParaRPr lang="en-US" sz="800" b="1" i="0" u="none" strike="noStrike" dirty="0">
                        <a:solidFill>
                          <a:srgbClr val="FF0000"/>
                        </a:solidFill>
                        <a:effectLst/>
                        <a:latin typeface="Calibri" panose="020F0502020204030204" pitchFamily="34" charset="0"/>
                      </a:endParaRP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tc>
                  <a:txBody>
                    <a:bodyPr/>
                    <a:lstStyle/>
                    <a:p>
                      <a:pPr algn="r" fontAlgn="b"/>
                      <a:r>
                        <a:rPr lang="en-US" sz="800" b="1" i="0" u="none" strike="noStrike" dirty="0">
                          <a:solidFill>
                            <a:srgbClr val="FF0000"/>
                          </a:solidFill>
                          <a:effectLst/>
                          <a:latin typeface="Calibri" panose="020F0502020204030204" pitchFamily="34" charset="0"/>
                        </a:rPr>
                        <a:t>399</a:t>
                      </a:r>
                    </a:p>
                  </a:txBody>
                  <a:tcPr marL="7144" marR="7144" marT="7144" marB="0" anchor="ctr" anchorCtr="1">
                    <a:lnL w="3175" cap="flat" cmpd="sng" algn="ctr">
                      <a:solidFill>
                        <a:schemeClr val="tx1"/>
                      </a:solidFill>
                      <a:prstDash val="sysDash"/>
                      <a:round/>
                      <a:headEnd type="none" w="med" len="med"/>
                      <a:tailEnd type="none" w="med" len="med"/>
                    </a:lnL>
                    <a:lnR w="3175" cap="flat" cmpd="sng" algn="ctr">
                      <a:solidFill>
                        <a:schemeClr val="tx1"/>
                      </a:solidFill>
                      <a:prstDash val="sysDash"/>
                      <a:round/>
                      <a:headEnd type="none" w="med" len="med"/>
                      <a:tailEnd type="none" w="med" len="med"/>
                    </a:lnR>
                    <a:lnT w="3175" cap="flat" cmpd="sng" algn="ctr">
                      <a:solidFill>
                        <a:schemeClr val="tx1"/>
                      </a:solidFill>
                      <a:prstDash val="sysDash"/>
                      <a:round/>
                      <a:headEnd type="none" w="med" len="med"/>
                      <a:tailEnd type="none" w="med" len="med"/>
                    </a:lnT>
                    <a:lnB w="3175" cap="flat" cmpd="sng" algn="ctr">
                      <a:solidFill>
                        <a:schemeClr val="tx1"/>
                      </a:solidFill>
                      <a:prstDash val="sysDash"/>
                      <a:round/>
                      <a:headEnd type="none" w="med" len="med"/>
                      <a:tailEnd type="none" w="med" len="med"/>
                    </a:lnB>
                    <a:solidFill>
                      <a:schemeClr val="accent5">
                        <a:lumMod val="20000"/>
                        <a:lumOff val="80000"/>
                      </a:schemeClr>
                    </a:solidFill>
                  </a:tcPr>
                </a:tc>
                <a:extLst>
                  <a:ext uri="{0D108BD9-81ED-4DB2-BD59-A6C34878D82A}">
                    <a16:rowId xmlns:a16="http://schemas.microsoft.com/office/drawing/2014/main" val="272572889"/>
                  </a:ext>
                </a:extLst>
              </a:tr>
            </a:tbl>
          </a:graphicData>
        </a:graphic>
      </p:graphicFrame>
    </p:spTree>
    <p:extLst>
      <p:ext uri="{BB962C8B-B14F-4D97-AF65-F5344CB8AC3E}">
        <p14:creationId xmlns:p14="http://schemas.microsoft.com/office/powerpoint/2010/main" val="22705814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2514600"/>
            <a:ext cx="8458200" cy="1676400"/>
          </a:xfrm>
        </p:spPr>
        <p:txBody>
          <a:bodyPr>
            <a:normAutofit/>
          </a:bodyPr>
          <a:lstStyle/>
          <a:p>
            <a:pPr marL="0" indent="0" algn="ctr">
              <a:spcBef>
                <a:spcPts val="1200"/>
              </a:spcBef>
              <a:spcAft>
                <a:spcPts val="600"/>
              </a:spcAft>
              <a:buNone/>
            </a:pPr>
            <a:r>
              <a:rPr lang="en-US" sz="4800" b="1" dirty="0">
                <a:solidFill>
                  <a:schemeClr val="tx2"/>
                </a:solidFill>
                <a:latin typeface="+mj-lt"/>
                <a:cs typeface="Times New Roman" panose="02020603050405020304" pitchFamily="18" charset="0"/>
              </a:rPr>
              <a:t>Thanks</a:t>
            </a:r>
            <a:r>
              <a:rPr lang="en-US" sz="8000" b="1" dirty="0">
                <a:solidFill>
                  <a:schemeClr val="tx2"/>
                </a:solidFill>
                <a:latin typeface="+mj-lt"/>
                <a:cs typeface="Times New Roman" panose="02020603050405020304" pitchFamily="18" charset="0"/>
              </a:rPr>
              <a:t> . . .</a:t>
            </a:r>
          </a:p>
        </p:txBody>
      </p:sp>
    </p:spTree>
    <p:extLst>
      <p:ext uri="{BB962C8B-B14F-4D97-AF65-F5344CB8AC3E}">
        <p14:creationId xmlns:p14="http://schemas.microsoft.com/office/powerpoint/2010/main" val="93612867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3595</TotalTime>
  <Words>510</Words>
  <Application>Microsoft Office PowerPoint</Application>
  <PresentationFormat>On-screen Show (4:3)</PresentationFormat>
  <Paragraphs>95</Paragraphs>
  <Slides>9</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9</vt:i4>
      </vt:variant>
    </vt:vector>
  </HeadingPairs>
  <TitlesOfParts>
    <vt:vector size="14" baseType="lpstr">
      <vt:lpstr>Arial</vt:lpstr>
      <vt:lpstr>Calibri</vt:lpstr>
      <vt:lpstr>Courier New</vt:lpstr>
      <vt:lpstr>Times New Roman</vt:lpstr>
      <vt:lpstr>Office Theme</vt:lpstr>
      <vt:lpstr>  Direct Disbursement Mechanism Afghanistan</vt:lpstr>
      <vt:lpstr>Background</vt:lpstr>
      <vt:lpstr>Background</vt:lpstr>
      <vt:lpstr>Objectives</vt:lpstr>
      <vt:lpstr>WHO Current Payment Mechanism </vt:lpstr>
      <vt:lpstr>WHO Current Payment Mechanism </vt:lpstr>
      <vt:lpstr>PowerPoint Presentation</vt:lpstr>
      <vt:lpstr>DDM Implementation/Coverage for March NID-II 2021</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Direct Disbursement Mechanism to polio field vaccination workers  (DDM)</dc:title>
  <dc:creator>samuelm</dc:creator>
  <cp:lastModifiedBy>JALALI, Muhammad</cp:lastModifiedBy>
  <cp:revision>299</cp:revision>
  <cp:lastPrinted>2013-04-16T08:45:00Z</cp:lastPrinted>
  <dcterms:created xsi:type="dcterms:W3CDTF">2012-09-02T13:55:35Z</dcterms:created>
  <dcterms:modified xsi:type="dcterms:W3CDTF">2021-06-29T06:08:05Z</dcterms:modified>
</cp:coreProperties>
</file>