
<file path=[Content_Types].xml><?xml version="1.0" encoding="utf-8"?>
<Types xmlns="http://schemas.openxmlformats.org/package/2006/content-types">
  <Default Extension="png" ContentType="image/png"/>
  <Default Extension="jfif" ContentType="image/jpe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58"/>
  </p:notesMasterIdLst>
  <p:handoutMasterIdLst>
    <p:handoutMasterId r:id="rId59"/>
  </p:handoutMasterIdLst>
  <p:sldIdLst>
    <p:sldId id="256" r:id="rId6"/>
    <p:sldId id="258" r:id="rId7"/>
    <p:sldId id="266" r:id="rId8"/>
    <p:sldId id="263" r:id="rId9"/>
    <p:sldId id="264" r:id="rId10"/>
    <p:sldId id="284" r:id="rId11"/>
    <p:sldId id="319" r:id="rId12"/>
    <p:sldId id="285" r:id="rId13"/>
    <p:sldId id="286" r:id="rId14"/>
    <p:sldId id="287" r:id="rId15"/>
    <p:sldId id="275" r:id="rId16"/>
    <p:sldId id="260" r:id="rId17"/>
    <p:sldId id="261" r:id="rId18"/>
    <p:sldId id="262" r:id="rId19"/>
    <p:sldId id="290" r:id="rId20"/>
    <p:sldId id="303" r:id="rId21"/>
    <p:sldId id="292" r:id="rId22"/>
    <p:sldId id="317" r:id="rId23"/>
    <p:sldId id="322" r:id="rId24"/>
    <p:sldId id="323" r:id="rId25"/>
    <p:sldId id="324" r:id="rId26"/>
    <p:sldId id="257" r:id="rId27"/>
    <p:sldId id="276" r:id="rId28"/>
    <p:sldId id="298" r:id="rId29"/>
    <p:sldId id="293" r:id="rId30"/>
    <p:sldId id="299" r:id="rId31"/>
    <p:sldId id="294" r:id="rId32"/>
    <p:sldId id="320" r:id="rId33"/>
    <p:sldId id="278" r:id="rId34"/>
    <p:sldId id="288" r:id="rId35"/>
    <p:sldId id="289" r:id="rId36"/>
    <p:sldId id="300" r:id="rId37"/>
    <p:sldId id="296" r:id="rId38"/>
    <p:sldId id="295" r:id="rId39"/>
    <p:sldId id="301" r:id="rId40"/>
    <p:sldId id="321" r:id="rId41"/>
    <p:sldId id="304" r:id="rId42"/>
    <p:sldId id="307" r:id="rId43"/>
    <p:sldId id="305" r:id="rId44"/>
    <p:sldId id="306" r:id="rId45"/>
    <p:sldId id="310" r:id="rId46"/>
    <p:sldId id="308" r:id="rId47"/>
    <p:sldId id="279" r:id="rId48"/>
    <p:sldId id="283" r:id="rId49"/>
    <p:sldId id="313" r:id="rId50"/>
    <p:sldId id="314" r:id="rId51"/>
    <p:sldId id="316" r:id="rId52"/>
    <p:sldId id="271" r:id="rId53"/>
    <p:sldId id="280" r:id="rId54"/>
    <p:sldId id="281" r:id="rId55"/>
    <p:sldId id="272" r:id="rId56"/>
    <p:sldId id="273"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77">
          <p15:clr>
            <a:srgbClr val="A4A3A4"/>
          </p15:clr>
        </p15:guide>
        <p15:guide id="2" orient="horz" pos="803">
          <p15:clr>
            <a:srgbClr val="A4A3A4"/>
          </p15:clr>
        </p15:guide>
        <p15:guide id="3" orient="horz" pos="677">
          <p15:clr>
            <a:srgbClr val="A4A3A4"/>
          </p15:clr>
        </p15:guide>
        <p15:guide id="4" pos="5310">
          <p15:clr>
            <a:srgbClr val="A4A3A4"/>
          </p15:clr>
        </p15:guide>
        <p15:guide id="5" pos="4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EDE"/>
    <a:srgbClr val="006699"/>
    <a:srgbClr val="0081B9"/>
    <a:srgbClr val="0074AF"/>
    <a:srgbClr val="008C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05" autoAdjust="0"/>
    <p:restoredTop sz="90581" autoAdjust="0"/>
  </p:normalViewPr>
  <p:slideViewPr>
    <p:cSldViewPr snapToGrid="0">
      <p:cViewPr varScale="1">
        <p:scale>
          <a:sx n="104" d="100"/>
          <a:sy n="104" d="100"/>
        </p:scale>
        <p:origin x="1446" y="108"/>
      </p:cViewPr>
      <p:guideLst>
        <p:guide orient="horz" pos="3977"/>
        <p:guide orient="horz" pos="803"/>
        <p:guide orient="horz" pos="677"/>
        <p:guide pos="5310"/>
        <p:guide pos="455"/>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61" d="100"/>
          <a:sy n="61" d="100"/>
        </p:scale>
        <p:origin x="-3216"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notesMaster" Target="notesMasters/notesMaster1.xml"/><Relationship Id="rId5" Type="http://schemas.openxmlformats.org/officeDocument/2006/relationships/slideMaster" Target="slideMasters/slideMaster1.xml"/><Relationship Id="rId61" Type="http://schemas.openxmlformats.org/officeDocument/2006/relationships/viewProps" Target="viewProp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handoutMaster" Target="handoutMasters/handoutMaster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B77F3D-D9C6-405F-8786-5791DA7902D4}"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en-US"/>
        </a:p>
      </dgm:t>
    </dgm:pt>
    <dgm:pt modelId="{6664E37F-3506-4F87-B6AF-547E973FE842}">
      <dgm:prSet phldrT="[Text]"/>
      <dgm:spPr>
        <a:solidFill>
          <a:schemeClr val="bg1">
            <a:lumMod val="95000"/>
          </a:schemeClr>
        </a:solidFill>
      </dgm:spPr>
      <dgm:t>
        <a:bodyPr/>
        <a:lstStyle/>
        <a:p>
          <a:r>
            <a:rPr lang="fr-FR" dirty="0" smtClean="0">
              <a:solidFill>
                <a:schemeClr val="tx1"/>
              </a:solidFill>
            </a:rPr>
            <a:t>Effectuer une analyse des besoins appropriée du contexte de votre pays en établissant un lien avec un ou plusieurs résultats indiqués dans l’appel à propositions Cadre de résultats du Fonds commun du mouvement SUN</a:t>
          </a:r>
          <a:r>
            <a:rPr lang="en-US" dirty="0" smtClean="0">
              <a:solidFill>
                <a:schemeClr val="tx1"/>
              </a:solidFill>
            </a:rPr>
            <a:t>.</a:t>
          </a:r>
          <a:endParaRPr lang="en-US" dirty="0">
            <a:solidFill>
              <a:schemeClr val="tx1"/>
            </a:solidFill>
          </a:endParaRPr>
        </a:p>
      </dgm:t>
    </dgm:pt>
    <dgm:pt modelId="{400DE432-5F3D-4A0B-A33F-03064AF87F3F}" type="parTrans" cxnId="{D5C93F38-31BD-411D-8A16-2BD376841371}">
      <dgm:prSet/>
      <dgm:spPr/>
      <dgm:t>
        <a:bodyPr/>
        <a:lstStyle/>
        <a:p>
          <a:endParaRPr lang="en-US"/>
        </a:p>
      </dgm:t>
    </dgm:pt>
    <dgm:pt modelId="{C30A0966-EBDC-4AD3-82F1-E3CA40322B47}" type="sibTrans" cxnId="{D5C93F38-31BD-411D-8A16-2BD376841371}">
      <dgm:prSet/>
      <dgm:spPr/>
      <dgm:t>
        <a:bodyPr/>
        <a:lstStyle/>
        <a:p>
          <a:endParaRPr lang="en-US"/>
        </a:p>
      </dgm:t>
    </dgm:pt>
    <dgm:pt modelId="{878E80A5-15AE-4B62-BE74-A0C7573EFC9F}">
      <dgm:prSet phldrT="[Text]"/>
      <dgm:spPr>
        <a:solidFill>
          <a:schemeClr val="bg1">
            <a:lumMod val="95000"/>
          </a:schemeClr>
        </a:solidFill>
      </dgm:spPr>
      <dgm:t>
        <a:bodyPr/>
        <a:lstStyle/>
        <a:p>
          <a:r>
            <a:rPr lang="fr-FR" dirty="0" smtClean="0">
              <a:solidFill>
                <a:schemeClr val="tx1"/>
              </a:solidFill>
            </a:rPr>
            <a:t>Identifiez-vous les problèmes où le Fonds commun peut faire une différence significative (s'il vous plaît, concentrez-vous sur le besoin de faire - plutôt que de faire plaisir!)</a:t>
          </a:r>
          <a:endParaRPr lang="en-US" dirty="0">
            <a:solidFill>
              <a:schemeClr val="tx1"/>
            </a:solidFill>
          </a:endParaRPr>
        </a:p>
      </dgm:t>
    </dgm:pt>
    <dgm:pt modelId="{0333EE27-FC6C-4471-9307-3B7104182E32}" type="parTrans" cxnId="{F2A7F51B-BE71-48EF-BEFA-6334C7419F52}">
      <dgm:prSet/>
      <dgm:spPr/>
      <dgm:t>
        <a:bodyPr/>
        <a:lstStyle/>
        <a:p>
          <a:endParaRPr lang="en-US"/>
        </a:p>
      </dgm:t>
    </dgm:pt>
    <dgm:pt modelId="{26907586-396A-4BFC-A4C1-4DBCE8CFE39F}" type="sibTrans" cxnId="{F2A7F51B-BE71-48EF-BEFA-6334C7419F52}">
      <dgm:prSet/>
      <dgm:spPr/>
      <dgm:t>
        <a:bodyPr/>
        <a:lstStyle/>
        <a:p>
          <a:endParaRPr lang="en-US"/>
        </a:p>
      </dgm:t>
    </dgm:pt>
    <dgm:pt modelId="{58203FA3-FF13-4582-89DC-0E84660A53B4}">
      <dgm:prSet phldrT="[Text]"/>
      <dgm:spPr>
        <a:solidFill>
          <a:schemeClr val="bg1">
            <a:lumMod val="95000"/>
          </a:schemeClr>
        </a:solidFill>
      </dgm:spPr>
      <dgm:t>
        <a:bodyPr/>
        <a:lstStyle/>
        <a:p>
          <a:r>
            <a:rPr lang="fr-FR" dirty="0" smtClean="0">
              <a:solidFill>
                <a:schemeClr val="tx1"/>
              </a:solidFill>
            </a:rPr>
            <a:t>Élaborez-vous une «Théorie du changement» claire et concise expliquant comment les problèmes seront traités avec les soutiens du Fonds commun.</a:t>
          </a:r>
          <a:endParaRPr lang="en-US" dirty="0">
            <a:solidFill>
              <a:schemeClr val="tx1"/>
            </a:solidFill>
          </a:endParaRPr>
        </a:p>
      </dgm:t>
    </dgm:pt>
    <dgm:pt modelId="{F475AEE2-C303-47EA-974B-F7C4CA0C3C82}" type="parTrans" cxnId="{5602C54D-24F9-46FB-B7D3-4B8FB8C6B365}">
      <dgm:prSet/>
      <dgm:spPr/>
      <dgm:t>
        <a:bodyPr/>
        <a:lstStyle/>
        <a:p>
          <a:endParaRPr lang="en-US"/>
        </a:p>
      </dgm:t>
    </dgm:pt>
    <dgm:pt modelId="{349D6624-2A0E-4350-95F0-68A621922C71}" type="sibTrans" cxnId="{5602C54D-24F9-46FB-B7D3-4B8FB8C6B365}">
      <dgm:prSet/>
      <dgm:spPr/>
      <dgm:t>
        <a:bodyPr/>
        <a:lstStyle/>
        <a:p>
          <a:endParaRPr lang="en-US"/>
        </a:p>
      </dgm:t>
    </dgm:pt>
    <dgm:pt modelId="{BC102DB9-6239-455B-B74F-7D555054CC9B}">
      <dgm:prSet phldrT="[Text]"/>
      <dgm:spPr>
        <a:solidFill>
          <a:schemeClr val="bg1">
            <a:lumMod val="95000"/>
          </a:schemeClr>
        </a:solidFill>
      </dgm:spPr>
      <dgm:t>
        <a:bodyPr/>
        <a:lstStyle/>
        <a:p>
          <a:r>
            <a:rPr lang="fr-FR" dirty="0" smtClean="0">
              <a:solidFill>
                <a:schemeClr val="tx1"/>
              </a:solidFill>
            </a:rPr>
            <a:t>Rédigez votre plan de travail de projet qui répond à la manière dont les activités du projet transforment les problèmes et mènent aux résultats futurs.  Utilisez les phrases spécifique, mesurable, réalisable, pertinent, et opportun.</a:t>
          </a:r>
          <a:endParaRPr lang="en-US" dirty="0">
            <a:solidFill>
              <a:schemeClr val="tx1"/>
            </a:solidFill>
          </a:endParaRPr>
        </a:p>
      </dgm:t>
    </dgm:pt>
    <dgm:pt modelId="{CB3353CE-4138-4F4F-9B9F-3B298F30CC82}" type="parTrans" cxnId="{5692EE17-DC90-4E4B-9984-DEE4E8312109}">
      <dgm:prSet/>
      <dgm:spPr/>
      <dgm:t>
        <a:bodyPr/>
        <a:lstStyle/>
        <a:p>
          <a:endParaRPr lang="en-US"/>
        </a:p>
      </dgm:t>
    </dgm:pt>
    <dgm:pt modelId="{6A61B7AE-2164-4C4B-A1CC-B6917D0E3FE0}" type="sibTrans" cxnId="{5692EE17-DC90-4E4B-9984-DEE4E8312109}">
      <dgm:prSet/>
      <dgm:spPr/>
      <dgm:t>
        <a:bodyPr/>
        <a:lstStyle/>
        <a:p>
          <a:endParaRPr lang="en-US"/>
        </a:p>
      </dgm:t>
    </dgm:pt>
    <dgm:pt modelId="{FA197083-3AE8-462B-8F9F-F67140874545}" type="pres">
      <dgm:prSet presAssocID="{34B77F3D-D9C6-405F-8786-5791DA7902D4}" presName="outerComposite" presStyleCnt="0">
        <dgm:presLayoutVars>
          <dgm:chMax val="5"/>
          <dgm:dir/>
          <dgm:resizeHandles val="exact"/>
        </dgm:presLayoutVars>
      </dgm:prSet>
      <dgm:spPr/>
      <dgm:t>
        <a:bodyPr/>
        <a:lstStyle/>
        <a:p>
          <a:endParaRPr lang="en-US"/>
        </a:p>
      </dgm:t>
    </dgm:pt>
    <dgm:pt modelId="{348AC14F-E12C-49A4-8856-2CC9E6940DA3}" type="pres">
      <dgm:prSet presAssocID="{34B77F3D-D9C6-405F-8786-5791DA7902D4}" presName="dummyMaxCanvas" presStyleCnt="0">
        <dgm:presLayoutVars/>
      </dgm:prSet>
      <dgm:spPr/>
    </dgm:pt>
    <dgm:pt modelId="{90F73715-4C64-48E0-95FE-B9A3985F32EB}" type="pres">
      <dgm:prSet presAssocID="{34B77F3D-D9C6-405F-8786-5791DA7902D4}" presName="FourNodes_1" presStyleLbl="node1" presStyleIdx="0" presStyleCnt="4">
        <dgm:presLayoutVars>
          <dgm:bulletEnabled val="1"/>
        </dgm:presLayoutVars>
      </dgm:prSet>
      <dgm:spPr/>
      <dgm:t>
        <a:bodyPr/>
        <a:lstStyle/>
        <a:p>
          <a:endParaRPr lang="en-US"/>
        </a:p>
      </dgm:t>
    </dgm:pt>
    <dgm:pt modelId="{36D7A106-8A62-4338-8EB6-800AED7C72B6}" type="pres">
      <dgm:prSet presAssocID="{34B77F3D-D9C6-405F-8786-5791DA7902D4}" presName="FourNodes_2" presStyleLbl="node1" presStyleIdx="1" presStyleCnt="4">
        <dgm:presLayoutVars>
          <dgm:bulletEnabled val="1"/>
        </dgm:presLayoutVars>
      </dgm:prSet>
      <dgm:spPr/>
      <dgm:t>
        <a:bodyPr/>
        <a:lstStyle/>
        <a:p>
          <a:endParaRPr lang="en-US"/>
        </a:p>
      </dgm:t>
    </dgm:pt>
    <dgm:pt modelId="{EB928156-8A40-4AA7-B013-A5478D80D906}" type="pres">
      <dgm:prSet presAssocID="{34B77F3D-D9C6-405F-8786-5791DA7902D4}" presName="FourNodes_3" presStyleLbl="node1" presStyleIdx="2" presStyleCnt="4">
        <dgm:presLayoutVars>
          <dgm:bulletEnabled val="1"/>
        </dgm:presLayoutVars>
      </dgm:prSet>
      <dgm:spPr/>
      <dgm:t>
        <a:bodyPr/>
        <a:lstStyle/>
        <a:p>
          <a:endParaRPr lang="en-US"/>
        </a:p>
      </dgm:t>
    </dgm:pt>
    <dgm:pt modelId="{C748CD69-AA02-4227-B2B2-D2E038198F73}" type="pres">
      <dgm:prSet presAssocID="{34B77F3D-D9C6-405F-8786-5791DA7902D4}" presName="FourNodes_4" presStyleLbl="node1" presStyleIdx="3" presStyleCnt="4" custLinFactNeighborX="0" custLinFactNeighborY="1266">
        <dgm:presLayoutVars>
          <dgm:bulletEnabled val="1"/>
        </dgm:presLayoutVars>
      </dgm:prSet>
      <dgm:spPr/>
      <dgm:t>
        <a:bodyPr/>
        <a:lstStyle/>
        <a:p>
          <a:endParaRPr lang="en-US"/>
        </a:p>
      </dgm:t>
    </dgm:pt>
    <dgm:pt modelId="{86BBBED8-A67D-4827-A520-5C934EF74A15}" type="pres">
      <dgm:prSet presAssocID="{34B77F3D-D9C6-405F-8786-5791DA7902D4}" presName="FourConn_1-2" presStyleLbl="fgAccFollowNode1" presStyleIdx="0" presStyleCnt="3">
        <dgm:presLayoutVars>
          <dgm:bulletEnabled val="1"/>
        </dgm:presLayoutVars>
      </dgm:prSet>
      <dgm:spPr/>
      <dgm:t>
        <a:bodyPr/>
        <a:lstStyle/>
        <a:p>
          <a:endParaRPr lang="en-US"/>
        </a:p>
      </dgm:t>
    </dgm:pt>
    <dgm:pt modelId="{CBBCBA92-20BC-4B8D-95A5-F11E13EF6E20}" type="pres">
      <dgm:prSet presAssocID="{34B77F3D-D9C6-405F-8786-5791DA7902D4}" presName="FourConn_2-3" presStyleLbl="fgAccFollowNode1" presStyleIdx="1" presStyleCnt="3">
        <dgm:presLayoutVars>
          <dgm:bulletEnabled val="1"/>
        </dgm:presLayoutVars>
      </dgm:prSet>
      <dgm:spPr/>
      <dgm:t>
        <a:bodyPr/>
        <a:lstStyle/>
        <a:p>
          <a:endParaRPr lang="en-US"/>
        </a:p>
      </dgm:t>
    </dgm:pt>
    <dgm:pt modelId="{9A166F25-373D-45AB-9E59-D9F388EAB389}" type="pres">
      <dgm:prSet presAssocID="{34B77F3D-D9C6-405F-8786-5791DA7902D4}" presName="FourConn_3-4" presStyleLbl="fgAccFollowNode1" presStyleIdx="2" presStyleCnt="3">
        <dgm:presLayoutVars>
          <dgm:bulletEnabled val="1"/>
        </dgm:presLayoutVars>
      </dgm:prSet>
      <dgm:spPr/>
      <dgm:t>
        <a:bodyPr/>
        <a:lstStyle/>
        <a:p>
          <a:endParaRPr lang="en-US"/>
        </a:p>
      </dgm:t>
    </dgm:pt>
    <dgm:pt modelId="{8246D37A-16D3-4F9C-A9EF-DAB644BAC04C}" type="pres">
      <dgm:prSet presAssocID="{34B77F3D-D9C6-405F-8786-5791DA7902D4}" presName="FourNodes_1_text" presStyleLbl="node1" presStyleIdx="3" presStyleCnt="4">
        <dgm:presLayoutVars>
          <dgm:bulletEnabled val="1"/>
        </dgm:presLayoutVars>
      </dgm:prSet>
      <dgm:spPr/>
      <dgm:t>
        <a:bodyPr/>
        <a:lstStyle/>
        <a:p>
          <a:endParaRPr lang="en-US"/>
        </a:p>
      </dgm:t>
    </dgm:pt>
    <dgm:pt modelId="{FECB952F-5CE3-4805-9D31-D87BA615F59F}" type="pres">
      <dgm:prSet presAssocID="{34B77F3D-D9C6-405F-8786-5791DA7902D4}" presName="FourNodes_2_text" presStyleLbl="node1" presStyleIdx="3" presStyleCnt="4">
        <dgm:presLayoutVars>
          <dgm:bulletEnabled val="1"/>
        </dgm:presLayoutVars>
      </dgm:prSet>
      <dgm:spPr/>
      <dgm:t>
        <a:bodyPr/>
        <a:lstStyle/>
        <a:p>
          <a:endParaRPr lang="en-US"/>
        </a:p>
      </dgm:t>
    </dgm:pt>
    <dgm:pt modelId="{302113B9-A902-43C0-A222-33C3058628AB}" type="pres">
      <dgm:prSet presAssocID="{34B77F3D-D9C6-405F-8786-5791DA7902D4}" presName="FourNodes_3_text" presStyleLbl="node1" presStyleIdx="3" presStyleCnt="4">
        <dgm:presLayoutVars>
          <dgm:bulletEnabled val="1"/>
        </dgm:presLayoutVars>
      </dgm:prSet>
      <dgm:spPr/>
      <dgm:t>
        <a:bodyPr/>
        <a:lstStyle/>
        <a:p>
          <a:endParaRPr lang="en-US"/>
        </a:p>
      </dgm:t>
    </dgm:pt>
    <dgm:pt modelId="{E6520115-AB67-4F98-94B7-75370CDC059B}" type="pres">
      <dgm:prSet presAssocID="{34B77F3D-D9C6-405F-8786-5791DA7902D4}" presName="FourNodes_4_text" presStyleLbl="node1" presStyleIdx="3" presStyleCnt="4">
        <dgm:presLayoutVars>
          <dgm:bulletEnabled val="1"/>
        </dgm:presLayoutVars>
      </dgm:prSet>
      <dgm:spPr/>
      <dgm:t>
        <a:bodyPr/>
        <a:lstStyle/>
        <a:p>
          <a:endParaRPr lang="en-US"/>
        </a:p>
      </dgm:t>
    </dgm:pt>
  </dgm:ptLst>
  <dgm:cxnLst>
    <dgm:cxn modelId="{F270A58E-4911-4A3B-8639-A541F136DC17}" type="presOf" srcId="{878E80A5-15AE-4B62-BE74-A0C7573EFC9F}" destId="{36D7A106-8A62-4338-8EB6-800AED7C72B6}" srcOrd="0" destOrd="0" presId="urn:microsoft.com/office/officeart/2005/8/layout/vProcess5"/>
    <dgm:cxn modelId="{5692EE17-DC90-4E4B-9984-DEE4E8312109}" srcId="{34B77F3D-D9C6-405F-8786-5791DA7902D4}" destId="{BC102DB9-6239-455B-B74F-7D555054CC9B}" srcOrd="3" destOrd="0" parTransId="{CB3353CE-4138-4F4F-9B9F-3B298F30CC82}" sibTransId="{6A61B7AE-2164-4C4B-A1CC-B6917D0E3FE0}"/>
    <dgm:cxn modelId="{0B123D92-C6FD-45C1-90CE-FF30D7D05E59}" type="presOf" srcId="{C30A0966-EBDC-4AD3-82F1-E3CA40322B47}" destId="{86BBBED8-A67D-4827-A520-5C934EF74A15}" srcOrd="0" destOrd="0" presId="urn:microsoft.com/office/officeart/2005/8/layout/vProcess5"/>
    <dgm:cxn modelId="{BEF48C66-6F3C-40B8-9A1E-76D472DE9448}" type="presOf" srcId="{BC102DB9-6239-455B-B74F-7D555054CC9B}" destId="{E6520115-AB67-4F98-94B7-75370CDC059B}" srcOrd="1" destOrd="0" presId="urn:microsoft.com/office/officeart/2005/8/layout/vProcess5"/>
    <dgm:cxn modelId="{4C9BE59F-35F3-4D92-A0DB-8A343D1EF5B7}" type="presOf" srcId="{26907586-396A-4BFC-A4C1-4DBCE8CFE39F}" destId="{CBBCBA92-20BC-4B8D-95A5-F11E13EF6E20}" srcOrd="0" destOrd="0" presId="urn:microsoft.com/office/officeart/2005/8/layout/vProcess5"/>
    <dgm:cxn modelId="{E7A4575A-CD0D-43C4-8E9A-ECCB31F632D3}" type="presOf" srcId="{878E80A5-15AE-4B62-BE74-A0C7573EFC9F}" destId="{FECB952F-5CE3-4805-9D31-D87BA615F59F}" srcOrd="1" destOrd="0" presId="urn:microsoft.com/office/officeart/2005/8/layout/vProcess5"/>
    <dgm:cxn modelId="{D5C93F38-31BD-411D-8A16-2BD376841371}" srcId="{34B77F3D-D9C6-405F-8786-5791DA7902D4}" destId="{6664E37F-3506-4F87-B6AF-547E973FE842}" srcOrd="0" destOrd="0" parTransId="{400DE432-5F3D-4A0B-A33F-03064AF87F3F}" sibTransId="{C30A0966-EBDC-4AD3-82F1-E3CA40322B47}"/>
    <dgm:cxn modelId="{0A0D076C-C49F-43D7-A50F-FCF5BE0A1ED5}" type="presOf" srcId="{58203FA3-FF13-4582-89DC-0E84660A53B4}" destId="{EB928156-8A40-4AA7-B013-A5478D80D906}" srcOrd="0" destOrd="0" presId="urn:microsoft.com/office/officeart/2005/8/layout/vProcess5"/>
    <dgm:cxn modelId="{F2A7F51B-BE71-48EF-BEFA-6334C7419F52}" srcId="{34B77F3D-D9C6-405F-8786-5791DA7902D4}" destId="{878E80A5-15AE-4B62-BE74-A0C7573EFC9F}" srcOrd="1" destOrd="0" parTransId="{0333EE27-FC6C-4471-9307-3B7104182E32}" sibTransId="{26907586-396A-4BFC-A4C1-4DBCE8CFE39F}"/>
    <dgm:cxn modelId="{ECC08BB8-1576-463E-AE5F-1F92CE9C84CC}" type="presOf" srcId="{34B77F3D-D9C6-405F-8786-5791DA7902D4}" destId="{FA197083-3AE8-462B-8F9F-F67140874545}" srcOrd="0" destOrd="0" presId="urn:microsoft.com/office/officeart/2005/8/layout/vProcess5"/>
    <dgm:cxn modelId="{5602C54D-24F9-46FB-B7D3-4B8FB8C6B365}" srcId="{34B77F3D-D9C6-405F-8786-5791DA7902D4}" destId="{58203FA3-FF13-4582-89DC-0E84660A53B4}" srcOrd="2" destOrd="0" parTransId="{F475AEE2-C303-47EA-974B-F7C4CA0C3C82}" sibTransId="{349D6624-2A0E-4350-95F0-68A621922C71}"/>
    <dgm:cxn modelId="{13BC1A59-2623-42D6-AA46-43A54B805292}" type="presOf" srcId="{6664E37F-3506-4F87-B6AF-547E973FE842}" destId="{90F73715-4C64-48E0-95FE-B9A3985F32EB}" srcOrd="0" destOrd="0" presId="urn:microsoft.com/office/officeart/2005/8/layout/vProcess5"/>
    <dgm:cxn modelId="{67A55316-EEB6-4F2F-9B78-9028070DCC29}" type="presOf" srcId="{58203FA3-FF13-4582-89DC-0E84660A53B4}" destId="{302113B9-A902-43C0-A222-33C3058628AB}" srcOrd="1" destOrd="0" presId="urn:microsoft.com/office/officeart/2005/8/layout/vProcess5"/>
    <dgm:cxn modelId="{CE5FEA5F-46FC-4DE7-B003-1A1ADFD824D9}" type="presOf" srcId="{BC102DB9-6239-455B-B74F-7D555054CC9B}" destId="{C748CD69-AA02-4227-B2B2-D2E038198F73}" srcOrd="0" destOrd="0" presId="urn:microsoft.com/office/officeart/2005/8/layout/vProcess5"/>
    <dgm:cxn modelId="{E57C4D43-278C-4FC9-990F-441A20E86D11}" type="presOf" srcId="{349D6624-2A0E-4350-95F0-68A621922C71}" destId="{9A166F25-373D-45AB-9E59-D9F388EAB389}" srcOrd="0" destOrd="0" presId="urn:microsoft.com/office/officeart/2005/8/layout/vProcess5"/>
    <dgm:cxn modelId="{BDBADAD4-52BE-46AC-9E97-843088EABF1F}" type="presOf" srcId="{6664E37F-3506-4F87-B6AF-547E973FE842}" destId="{8246D37A-16D3-4F9C-A9EF-DAB644BAC04C}" srcOrd="1" destOrd="0" presId="urn:microsoft.com/office/officeart/2005/8/layout/vProcess5"/>
    <dgm:cxn modelId="{E62D4C43-B8F9-4F91-9AC1-9E5E78BDD1F9}" type="presParOf" srcId="{FA197083-3AE8-462B-8F9F-F67140874545}" destId="{348AC14F-E12C-49A4-8856-2CC9E6940DA3}" srcOrd="0" destOrd="0" presId="urn:microsoft.com/office/officeart/2005/8/layout/vProcess5"/>
    <dgm:cxn modelId="{67D2FF1C-44F9-4DF2-93DB-8A3F6FCBEA13}" type="presParOf" srcId="{FA197083-3AE8-462B-8F9F-F67140874545}" destId="{90F73715-4C64-48E0-95FE-B9A3985F32EB}" srcOrd="1" destOrd="0" presId="urn:microsoft.com/office/officeart/2005/8/layout/vProcess5"/>
    <dgm:cxn modelId="{EBE21EA4-6149-44E7-BE97-0F580D28B3A5}" type="presParOf" srcId="{FA197083-3AE8-462B-8F9F-F67140874545}" destId="{36D7A106-8A62-4338-8EB6-800AED7C72B6}" srcOrd="2" destOrd="0" presId="urn:microsoft.com/office/officeart/2005/8/layout/vProcess5"/>
    <dgm:cxn modelId="{F915ADBF-4D5E-41E6-9330-AF5F80ED204F}" type="presParOf" srcId="{FA197083-3AE8-462B-8F9F-F67140874545}" destId="{EB928156-8A40-4AA7-B013-A5478D80D906}" srcOrd="3" destOrd="0" presId="urn:microsoft.com/office/officeart/2005/8/layout/vProcess5"/>
    <dgm:cxn modelId="{4C61D370-3E28-466D-A5C8-EF6AF9ECE9B6}" type="presParOf" srcId="{FA197083-3AE8-462B-8F9F-F67140874545}" destId="{C748CD69-AA02-4227-B2B2-D2E038198F73}" srcOrd="4" destOrd="0" presId="urn:microsoft.com/office/officeart/2005/8/layout/vProcess5"/>
    <dgm:cxn modelId="{8D0CA2FE-BAAD-448A-A56D-67F9BAAD5766}" type="presParOf" srcId="{FA197083-3AE8-462B-8F9F-F67140874545}" destId="{86BBBED8-A67D-4827-A520-5C934EF74A15}" srcOrd="5" destOrd="0" presId="urn:microsoft.com/office/officeart/2005/8/layout/vProcess5"/>
    <dgm:cxn modelId="{545E4FF2-4F7D-43A0-82D9-FE8DA7FD5BCD}" type="presParOf" srcId="{FA197083-3AE8-462B-8F9F-F67140874545}" destId="{CBBCBA92-20BC-4B8D-95A5-F11E13EF6E20}" srcOrd="6" destOrd="0" presId="urn:microsoft.com/office/officeart/2005/8/layout/vProcess5"/>
    <dgm:cxn modelId="{79B5F809-E4ED-4601-B987-E305ED1EDC69}" type="presParOf" srcId="{FA197083-3AE8-462B-8F9F-F67140874545}" destId="{9A166F25-373D-45AB-9E59-D9F388EAB389}" srcOrd="7" destOrd="0" presId="urn:microsoft.com/office/officeart/2005/8/layout/vProcess5"/>
    <dgm:cxn modelId="{8DD7D258-9427-4C65-BD8C-E88241FB7359}" type="presParOf" srcId="{FA197083-3AE8-462B-8F9F-F67140874545}" destId="{8246D37A-16D3-4F9C-A9EF-DAB644BAC04C}" srcOrd="8" destOrd="0" presId="urn:microsoft.com/office/officeart/2005/8/layout/vProcess5"/>
    <dgm:cxn modelId="{FD4AB8C4-5955-4CB7-ABFD-E576D13ECA95}" type="presParOf" srcId="{FA197083-3AE8-462B-8F9F-F67140874545}" destId="{FECB952F-5CE3-4805-9D31-D87BA615F59F}" srcOrd="9" destOrd="0" presId="urn:microsoft.com/office/officeart/2005/8/layout/vProcess5"/>
    <dgm:cxn modelId="{EB1A377F-916F-44C2-B2B6-FA66FBFF0CEC}" type="presParOf" srcId="{FA197083-3AE8-462B-8F9F-F67140874545}" destId="{302113B9-A902-43C0-A222-33C3058628AB}" srcOrd="10" destOrd="0" presId="urn:microsoft.com/office/officeart/2005/8/layout/vProcess5"/>
    <dgm:cxn modelId="{2241F08C-1443-4EBA-8630-6150D159929C}" type="presParOf" srcId="{FA197083-3AE8-462B-8F9F-F67140874545}" destId="{E6520115-AB67-4F98-94B7-75370CDC059B}" srcOrd="11" destOrd="0" presId="urn:microsoft.com/office/officeart/2005/8/layout/vProcess5"/>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59D6377-6C13-4470-9213-F76B01CE125E}" type="doc">
      <dgm:prSet loTypeId="urn:microsoft.com/office/officeart/2005/8/layout/funnel1" loCatId="process" qsTypeId="urn:microsoft.com/office/officeart/2005/8/quickstyle/simple1" qsCatId="simple" csTypeId="urn:microsoft.com/office/officeart/2005/8/colors/colorful4" csCatId="colorful" phldr="1"/>
      <dgm:spPr/>
      <dgm:t>
        <a:bodyPr/>
        <a:lstStyle/>
        <a:p>
          <a:endParaRPr lang="en-US"/>
        </a:p>
      </dgm:t>
    </dgm:pt>
    <dgm:pt modelId="{98295221-95C9-436B-8320-39ECEA396867}">
      <dgm:prSet phldrT="[Text]"/>
      <dgm:spPr/>
      <dgm:t>
        <a:bodyPr/>
        <a:lstStyle/>
        <a:p>
          <a:r>
            <a:rPr lang="en-US" dirty="0" err="1" smtClean="0"/>
            <a:t>Activité</a:t>
          </a:r>
          <a:r>
            <a:rPr lang="en-US" dirty="0" smtClean="0"/>
            <a:t> 2</a:t>
          </a:r>
          <a:endParaRPr lang="en-US" dirty="0"/>
        </a:p>
      </dgm:t>
    </dgm:pt>
    <dgm:pt modelId="{7E0D48D3-21B2-4322-8AAB-30C5897871D5}" type="parTrans" cxnId="{32ED53AF-1700-4788-ADB1-0AE70B29625D}">
      <dgm:prSet/>
      <dgm:spPr/>
      <dgm:t>
        <a:bodyPr/>
        <a:lstStyle/>
        <a:p>
          <a:endParaRPr lang="en-US"/>
        </a:p>
      </dgm:t>
    </dgm:pt>
    <dgm:pt modelId="{9EF8406A-7015-4DF9-801E-2C421E5920D8}" type="sibTrans" cxnId="{32ED53AF-1700-4788-ADB1-0AE70B29625D}">
      <dgm:prSet/>
      <dgm:spPr/>
      <dgm:t>
        <a:bodyPr/>
        <a:lstStyle/>
        <a:p>
          <a:endParaRPr lang="en-US"/>
        </a:p>
      </dgm:t>
    </dgm:pt>
    <dgm:pt modelId="{6B729E64-81CA-41B0-BFF7-14BCA84C92A9}">
      <dgm:prSet phldrT="[Text]"/>
      <dgm:spPr/>
      <dgm:t>
        <a:bodyPr/>
        <a:lstStyle/>
        <a:p>
          <a:r>
            <a:rPr lang="en-US" dirty="0" err="1" smtClean="0"/>
            <a:t>Activité</a:t>
          </a:r>
          <a:r>
            <a:rPr lang="en-US" dirty="0" smtClean="0"/>
            <a:t> 1</a:t>
          </a:r>
          <a:endParaRPr lang="en-US" dirty="0"/>
        </a:p>
      </dgm:t>
    </dgm:pt>
    <dgm:pt modelId="{DAB079A2-ADD7-4D90-ACAA-F8434E5E9AFA}" type="parTrans" cxnId="{2D185B22-58F7-4747-B920-0D13456C9F86}">
      <dgm:prSet/>
      <dgm:spPr/>
      <dgm:t>
        <a:bodyPr/>
        <a:lstStyle/>
        <a:p>
          <a:endParaRPr lang="en-US"/>
        </a:p>
      </dgm:t>
    </dgm:pt>
    <dgm:pt modelId="{D3EB78EE-FE6F-4BEF-B932-9927FC75294C}" type="sibTrans" cxnId="{2D185B22-58F7-4747-B920-0D13456C9F86}">
      <dgm:prSet/>
      <dgm:spPr/>
      <dgm:t>
        <a:bodyPr/>
        <a:lstStyle/>
        <a:p>
          <a:endParaRPr lang="en-US"/>
        </a:p>
      </dgm:t>
    </dgm:pt>
    <dgm:pt modelId="{0C164C7C-85EC-4C0E-9FD5-3C0F1FA73AD4}">
      <dgm:prSet phldrT="[Text]"/>
      <dgm:spPr/>
      <dgm:t>
        <a:bodyPr/>
        <a:lstStyle/>
        <a:p>
          <a:r>
            <a:rPr lang="en-US" dirty="0" err="1" smtClean="0"/>
            <a:t>Activité</a:t>
          </a:r>
          <a:r>
            <a:rPr lang="en-US" dirty="0" smtClean="0"/>
            <a:t> 3</a:t>
          </a:r>
          <a:endParaRPr lang="en-US" dirty="0"/>
        </a:p>
      </dgm:t>
    </dgm:pt>
    <dgm:pt modelId="{2F47D7B7-3E24-41CB-B459-2905617A5867}" type="parTrans" cxnId="{142CB8B9-9A8B-4EA3-8AEE-B8DDA1380A0F}">
      <dgm:prSet/>
      <dgm:spPr/>
      <dgm:t>
        <a:bodyPr/>
        <a:lstStyle/>
        <a:p>
          <a:endParaRPr lang="en-US"/>
        </a:p>
      </dgm:t>
    </dgm:pt>
    <dgm:pt modelId="{D9AF6448-BFD6-4C63-98B4-3AB673F03F83}" type="sibTrans" cxnId="{142CB8B9-9A8B-4EA3-8AEE-B8DDA1380A0F}">
      <dgm:prSet/>
      <dgm:spPr/>
      <dgm:t>
        <a:bodyPr/>
        <a:lstStyle/>
        <a:p>
          <a:endParaRPr lang="en-US"/>
        </a:p>
      </dgm:t>
    </dgm:pt>
    <dgm:pt modelId="{5E1072D2-683E-4CEF-B36B-D9DEBEB7D163}">
      <dgm:prSet phldrT="[Text]"/>
      <dgm:spPr>
        <a:solidFill>
          <a:schemeClr val="bg1">
            <a:lumMod val="95000"/>
          </a:schemeClr>
        </a:solidFill>
      </dgm:spPr>
      <dgm:t>
        <a:bodyPr/>
        <a:lstStyle/>
        <a:p>
          <a:r>
            <a:rPr lang="fr-FR" b="1" dirty="0" smtClean="0">
              <a:solidFill>
                <a:schemeClr val="tx1"/>
              </a:solidFill>
            </a:rPr>
            <a:t>Production tangible menant au résultat</a:t>
          </a:r>
          <a:endParaRPr lang="en-US" b="1" dirty="0">
            <a:solidFill>
              <a:schemeClr val="tx1"/>
            </a:solidFill>
          </a:endParaRPr>
        </a:p>
      </dgm:t>
    </dgm:pt>
    <dgm:pt modelId="{71A78462-1CCA-4459-89BE-A6BFA8AC649C}" type="parTrans" cxnId="{422F3A91-7EAD-4C19-967F-08FA096BCE73}">
      <dgm:prSet/>
      <dgm:spPr/>
      <dgm:t>
        <a:bodyPr/>
        <a:lstStyle/>
        <a:p>
          <a:endParaRPr lang="en-US"/>
        </a:p>
      </dgm:t>
    </dgm:pt>
    <dgm:pt modelId="{7634AB3F-712C-4237-8671-6902F600A2F3}" type="sibTrans" cxnId="{422F3A91-7EAD-4C19-967F-08FA096BCE73}">
      <dgm:prSet/>
      <dgm:spPr/>
      <dgm:t>
        <a:bodyPr/>
        <a:lstStyle/>
        <a:p>
          <a:endParaRPr lang="en-US"/>
        </a:p>
      </dgm:t>
    </dgm:pt>
    <dgm:pt modelId="{6AFB3A42-B491-42A3-A5EB-A167E57CBFBB}" type="pres">
      <dgm:prSet presAssocID="{559D6377-6C13-4470-9213-F76B01CE125E}" presName="Name0" presStyleCnt="0">
        <dgm:presLayoutVars>
          <dgm:chMax val="4"/>
          <dgm:resizeHandles val="exact"/>
        </dgm:presLayoutVars>
      </dgm:prSet>
      <dgm:spPr/>
      <dgm:t>
        <a:bodyPr/>
        <a:lstStyle/>
        <a:p>
          <a:endParaRPr lang="en-US"/>
        </a:p>
      </dgm:t>
    </dgm:pt>
    <dgm:pt modelId="{2F1B0566-677A-428D-9DD5-E6DD89B68670}" type="pres">
      <dgm:prSet presAssocID="{559D6377-6C13-4470-9213-F76B01CE125E}" presName="ellipse" presStyleLbl="trBgShp" presStyleIdx="0" presStyleCnt="1"/>
      <dgm:spPr/>
    </dgm:pt>
    <dgm:pt modelId="{249861E9-267B-4B4F-A88A-E9B3E87964B9}" type="pres">
      <dgm:prSet presAssocID="{559D6377-6C13-4470-9213-F76B01CE125E}" presName="arrow1" presStyleLbl="fgShp" presStyleIdx="0" presStyleCnt="1" custScaleX="70190" custScaleY="90147" custLinFactNeighborY="-9060"/>
      <dgm:spPr/>
    </dgm:pt>
    <dgm:pt modelId="{EF7E0F4A-0484-4783-B05D-E78444821E17}" type="pres">
      <dgm:prSet presAssocID="{559D6377-6C13-4470-9213-F76B01CE125E}" presName="rectangle" presStyleLbl="revTx" presStyleIdx="0" presStyleCnt="1">
        <dgm:presLayoutVars>
          <dgm:bulletEnabled val="1"/>
        </dgm:presLayoutVars>
      </dgm:prSet>
      <dgm:spPr/>
      <dgm:t>
        <a:bodyPr/>
        <a:lstStyle/>
        <a:p>
          <a:endParaRPr lang="en-US"/>
        </a:p>
      </dgm:t>
    </dgm:pt>
    <dgm:pt modelId="{BB768833-C628-47C7-8697-F9E18D67D8E9}" type="pres">
      <dgm:prSet presAssocID="{6B729E64-81CA-41B0-BFF7-14BCA84C92A9}" presName="item1" presStyleLbl="node1" presStyleIdx="0" presStyleCnt="3">
        <dgm:presLayoutVars>
          <dgm:bulletEnabled val="1"/>
        </dgm:presLayoutVars>
      </dgm:prSet>
      <dgm:spPr/>
      <dgm:t>
        <a:bodyPr/>
        <a:lstStyle/>
        <a:p>
          <a:endParaRPr lang="en-US"/>
        </a:p>
      </dgm:t>
    </dgm:pt>
    <dgm:pt modelId="{927BEAD5-2273-4FB9-80EE-4A248929BB5A}" type="pres">
      <dgm:prSet presAssocID="{0C164C7C-85EC-4C0E-9FD5-3C0F1FA73AD4}" presName="item2" presStyleLbl="node1" presStyleIdx="1" presStyleCnt="3">
        <dgm:presLayoutVars>
          <dgm:bulletEnabled val="1"/>
        </dgm:presLayoutVars>
      </dgm:prSet>
      <dgm:spPr/>
      <dgm:t>
        <a:bodyPr/>
        <a:lstStyle/>
        <a:p>
          <a:endParaRPr lang="en-US"/>
        </a:p>
      </dgm:t>
    </dgm:pt>
    <dgm:pt modelId="{D3BA5B08-7424-4137-A9AA-90605618BF18}" type="pres">
      <dgm:prSet presAssocID="{5E1072D2-683E-4CEF-B36B-D9DEBEB7D163}" presName="item3" presStyleLbl="node1" presStyleIdx="2" presStyleCnt="3">
        <dgm:presLayoutVars>
          <dgm:bulletEnabled val="1"/>
        </dgm:presLayoutVars>
      </dgm:prSet>
      <dgm:spPr/>
      <dgm:t>
        <a:bodyPr/>
        <a:lstStyle/>
        <a:p>
          <a:endParaRPr lang="en-US"/>
        </a:p>
      </dgm:t>
    </dgm:pt>
    <dgm:pt modelId="{B871A86D-6356-461C-9756-B3E56B3BBB88}" type="pres">
      <dgm:prSet presAssocID="{559D6377-6C13-4470-9213-F76B01CE125E}" presName="funnel" presStyleLbl="trAlignAcc1" presStyleIdx="0" presStyleCnt="1" custLinFactNeighborX="-335" custLinFactNeighborY="1255"/>
      <dgm:spPr/>
    </dgm:pt>
  </dgm:ptLst>
  <dgm:cxnLst>
    <dgm:cxn modelId="{422F3A91-7EAD-4C19-967F-08FA096BCE73}" srcId="{559D6377-6C13-4470-9213-F76B01CE125E}" destId="{5E1072D2-683E-4CEF-B36B-D9DEBEB7D163}" srcOrd="3" destOrd="0" parTransId="{71A78462-1CCA-4459-89BE-A6BFA8AC649C}" sibTransId="{7634AB3F-712C-4237-8671-6902F600A2F3}"/>
    <dgm:cxn modelId="{2D185B22-58F7-4747-B920-0D13456C9F86}" srcId="{559D6377-6C13-4470-9213-F76B01CE125E}" destId="{6B729E64-81CA-41B0-BFF7-14BCA84C92A9}" srcOrd="1" destOrd="0" parTransId="{DAB079A2-ADD7-4D90-ACAA-F8434E5E9AFA}" sibTransId="{D3EB78EE-FE6F-4BEF-B932-9927FC75294C}"/>
    <dgm:cxn modelId="{142CB8B9-9A8B-4EA3-8AEE-B8DDA1380A0F}" srcId="{559D6377-6C13-4470-9213-F76B01CE125E}" destId="{0C164C7C-85EC-4C0E-9FD5-3C0F1FA73AD4}" srcOrd="2" destOrd="0" parTransId="{2F47D7B7-3E24-41CB-B459-2905617A5867}" sibTransId="{D9AF6448-BFD6-4C63-98B4-3AB673F03F83}"/>
    <dgm:cxn modelId="{1FEE0DCD-0741-4567-B278-FB11920F08CF}" type="presOf" srcId="{559D6377-6C13-4470-9213-F76B01CE125E}" destId="{6AFB3A42-B491-42A3-A5EB-A167E57CBFBB}" srcOrd="0" destOrd="0" presId="urn:microsoft.com/office/officeart/2005/8/layout/funnel1"/>
    <dgm:cxn modelId="{27E9D751-3F82-4D5A-B190-8069DB02C36C}" type="presOf" srcId="{6B729E64-81CA-41B0-BFF7-14BCA84C92A9}" destId="{927BEAD5-2273-4FB9-80EE-4A248929BB5A}" srcOrd="0" destOrd="0" presId="urn:microsoft.com/office/officeart/2005/8/layout/funnel1"/>
    <dgm:cxn modelId="{02E50BDC-DAF2-41A2-AD7B-3059D7A6507B}" type="presOf" srcId="{0C164C7C-85EC-4C0E-9FD5-3C0F1FA73AD4}" destId="{BB768833-C628-47C7-8697-F9E18D67D8E9}" srcOrd="0" destOrd="0" presId="urn:microsoft.com/office/officeart/2005/8/layout/funnel1"/>
    <dgm:cxn modelId="{32ED53AF-1700-4788-ADB1-0AE70B29625D}" srcId="{559D6377-6C13-4470-9213-F76B01CE125E}" destId="{98295221-95C9-436B-8320-39ECEA396867}" srcOrd="0" destOrd="0" parTransId="{7E0D48D3-21B2-4322-8AAB-30C5897871D5}" sibTransId="{9EF8406A-7015-4DF9-801E-2C421E5920D8}"/>
    <dgm:cxn modelId="{BEA8C899-E65F-477E-BFB1-E05152224E19}" type="presOf" srcId="{98295221-95C9-436B-8320-39ECEA396867}" destId="{D3BA5B08-7424-4137-A9AA-90605618BF18}" srcOrd="0" destOrd="0" presId="urn:microsoft.com/office/officeart/2005/8/layout/funnel1"/>
    <dgm:cxn modelId="{6607AC3F-50B9-40F2-8299-D1C0CF3E1143}" type="presOf" srcId="{5E1072D2-683E-4CEF-B36B-D9DEBEB7D163}" destId="{EF7E0F4A-0484-4783-B05D-E78444821E17}" srcOrd="0" destOrd="0" presId="urn:microsoft.com/office/officeart/2005/8/layout/funnel1"/>
    <dgm:cxn modelId="{47B6E157-34C9-411A-B344-14DA11FE05C9}" type="presParOf" srcId="{6AFB3A42-B491-42A3-A5EB-A167E57CBFBB}" destId="{2F1B0566-677A-428D-9DD5-E6DD89B68670}" srcOrd="0" destOrd="0" presId="urn:microsoft.com/office/officeart/2005/8/layout/funnel1"/>
    <dgm:cxn modelId="{9AA0441F-7B61-4E45-BD4B-2EAD0FEAA19A}" type="presParOf" srcId="{6AFB3A42-B491-42A3-A5EB-A167E57CBFBB}" destId="{249861E9-267B-4B4F-A88A-E9B3E87964B9}" srcOrd="1" destOrd="0" presId="urn:microsoft.com/office/officeart/2005/8/layout/funnel1"/>
    <dgm:cxn modelId="{D0F507A4-B721-42B5-9FD8-7040FDA1355C}" type="presParOf" srcId="{6AFB3A42-B491-42A3-A5EB-A167E57CBFBB}" destId="{EF7E0F4A-0484-4783-B05D-E78444821E17}" srcOrd="2" destOrd="0" presId="urn:microsoft.com/office/officeart/2005/8/layout/funnel1"/>
    <dgm:cxn modelId="{6D07F181-3DCE-4F02-823C-BD59F8C703F5}" type="presParOf" srcId="{6AFB3A42-B491-42A3-A5EB-A167E57CBFBB}" destId="{BB768833-C628-47C7-8697-F9E18D67D8E9}" srcOrd="3" destOrd="0" presId="urn:microsoft.com/office/officeart/2005/8/layout/funnel1"/>
    <dgm:cxn modelId="{4065E881-E543-40AE-A6B0-2CFC00D0D9F5}" type="presParOf" srcId="{6AFB3A42-B491-42A3-A5EB-A167E57CBFBB}" destId="{927BEAD5-2273-4FB9-80EE-4A248929BB5A}" srcOrd="4" destOrd="0" presId="urn:microsoft.com/office/officeart/2005/8/layout/funnel1"/>
    <dgm:cxn modelId="{4B1731E3-9652-47AE-B154-F08AA11E197A}" type="presParOf" srcId="{6AFB3A42-B491-42A3-A5EB-A167E57CBFBB}" destId="{D3BA5B08-7424-4137-A9AA-90605618BF18}" srcOrd="5" destOrd="0" presId="urn:microsoft.com/office/officeart/2005/8/layout/funnel1"/>
    <dgm:cxn modelId="{6487B1CB-7269-48E9-8A0B-478429767D9C}" type="presParOf" srcId="{6AFB3A42-B491-42A3-A5EB-A167E57CBFBB}" destId="{B871A86D-6356-461C-9756-B3E56B3BBB88}"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FA9B12-B72E-4DBE-BE0F-55CC27468513}" type="doc">
      <dgm:prSet loTypeId="urn:microsoft.com/office/officeart/2008/layout/VerticalCurvedList" loCatId="list" qsTypeId="urn:microsoft.com/office/officeart/2005/8/quickstyle/simple3" qsCatId="simple" csTypeId="urn:microsoft.com/office/officeart/2005/8/colors/colorful1" csCatId="colorful" phldr="1"/>
      <dgm:spPr/>
      <dgm:t>
        <a:bodyPr/>
        <a:lstStyle/>
        <a:p>
          <a:endParaRPr lang="en-US"/>
        </a:p>
      </dgm:t>
    </dgm:pt>
    <dgm:pt modelId="{C423C794-BF8D-489F-8053-1873D6D513EB}">
      <dgm:prSet phldrT="[Text]"/>
      <dgm:spPr>
        <a:solidFill>
          <a:schemeClr val="bg1">
            <a:lumMod val="95000"/>
          </a:schemeClr>
        </a:solidFill>
      </dgm:spPr>
      <dgm:t>
        <a:bodyPr/>
        <a:lstStyle/>
        <a:p>
          <a:r>
            <a:rPr lang="en-US" dirty="0" smtClean="0"/>
            <a:t>Le but </a:t>
          </a:r>
          <a:r>
            <a:rPr lang="en-US" dirty="0" err="1" smtClean="0"/>
            <a:t>est</a:t>
          </a:r>
          <a:r>
            <a:rPr lang="en-US" dirty="0" smtClean="0"/>
            <a:t> de </a:t>
          </a:r>
          <a:r>
            <a:rPr lang="en-US" dirty="0" err="1" smtClean="0"/>
            <a:t>réduire</a:t>
          </a:r>
          <a:r>
            <a:rPr lang="en-US" dirty="0" smtClean="0"/>
            <a:t> la charge des rapports.</a:t>
          </a:r>
          <a:endParaRPr lang="en-US" dirty="0"/>
        </a:p>
      </dgm:t>
    </dgm:pt>
    <dgm:pt modelId="{81FDD91A-9C8B-41F9-8216-E2467A160256}" type="parTrans" cxnId="{56FCCB2D-DAFC-4E1A-A178-07FC64082B12}">
      <dgm:prSet/>
      <dgm:spPr/>
      <dgm:t>
        <a:bodyPr/>
        <a:lstStyle/>
        <a:p>
          <a:endParaRPr lang="en-US"/>
        </a:p>
      </dgm:t>
    </dgm:pt>
    <dgm:pt modelId="{AFEA146F-2EA0-429D-B41A-02CD6A672258}" type="sibTrans" cxnId="{56FCCB2D-DAFC-4E1A-A178-07FC64082B12}">
      <dgm:prSet/>
      <dgm:spPr/>
      <dgm:t>
        <a:bodyPr/>
        <a:lstStyle/>
        <a:p>
          <a:endParaRPr lang="en-US"/>
        </a:p>
      </dgm:t>
    </dgm:pt>
    <dgm:pt modelId="{B79B5671-AF9D-4118-B5C6-7D15401BAF18}">
      <dgm:prSet phldrT="[Text]"/>
      <dgm:spPr>
        <a:solidFill>
          <a:schemeClr val="bg1">
            <a:lumMod val="95000"/>
          </a:schemeClr>
        </a:solidFill>
      </dgm:spPr>
      <dgm:t>
        <a:bodyPr/>
        <a:lstStyle/>
        <a:p>
          <a:r>
            <a:rPr lang="fr-FR" b="1" noProof="0" dirty="0" smtClean="0"/>
            <a:t>Mensuel</a:t>
          </a:r>
          <a:r>
            <a:rPr lang="fr-FR" b="0" noProof="0" dirty="0" smtClean="0"/>
            <a:t>:</a:t>
          </a:r>
          <a:r>
            <a:rPr lang="fr-FR" b="1" noProof="0" dirty="0" smtClean="0"/>
            <a:t>  </a:t>
          </a:r>
          <a:r>
            <a:rPr lang="fr-FR" b="0" noProof="0" dirty="0" smtClean="0"/>
            <a:t>nouvelles d’une page</a:t>
          </a:r>
          <a:r>
            <a:rPr lang="fr-FR" noProof="0" dirty="0" smtClean="0"/>
            <a:t> (~</a:t>
          </a:r>
          <a:r>
            <a:rPr lang="fr-FR" i="1" noProof="0" dirty="0" smtClean="0"/>
            <a:t>30 min</a:t>
          </a:r>
          <a:r>
            <a:rPr lang="fr-FR" noProof="0" dirty="0" smtClean="0"/>
            <a:t>) qui seront suivi par les coups de téléphone bimensuels.  </a:t>
          </a:r>
          <a:endParaRPr lang="fr-FR" noProof="0" dirty="0"/>
        </a:p>
      </dgm:t>
    </dgm:pt>
    <dgm:pt modelId="{21325F9B-2BF2-494D-9E57-2C78B8AA16DD}" type="parTrans" cxnId="{ADBFA13C-6F64-43F0-B4B2-CE7DC7C6566E}">
      <dgm:prSet/>
      <dgm:spPr/>
      <dgm:t>
        <a:bodyPr/>
        <a:lstStyle/>
        <a:p>
          <a:endParaRPr lang="en-US"/>
        </a:p>
      </dgm:t>
    </dgm:pt>
    <dgm:pt modelId="{BEC107E0-25BA-4CAE-ADD4-8A43DBDB0746}" type="sibTrans" cxnId="{ADBFA13C-6F64-43F0-B4B2-CE7DC7C6566E}">
      <dgm:prSet/>
      <dgm:spPr/>
      <dgm:t>
        <a:bodyPr/>
        <a:lstStyle/>
        <a:p>
          <a:endParaRPr lang="en-US"/>
        </a:p>
      </dgm:t>
    </dgm:pt>
    <dgm:pt modelId="{7408AA4B-5B1E-45B3-93AD-0A6710E7F3E0}">
      <dgm:prSet phldrT="[Text]"/>
      <dgm:spPr>
        <a:solidFill>
          <a:schemeClr val="bg1">
            <a:lumMod val="95000"/>
          </a:schemeClr>
        </a:solidFill>
      </dgm:spPr>
      <dgm:t>
        <a:bodyPr/>
        <a:lstStyle/>
        <a:p>
          <a:r>
            <a:rPr lang="fr-FR" b="1" noProof="0" dirty="0" smtClean="0"/>
            <a:t>Rapports intérimaires</a:t>
          </a:r>
          <a:r>
            <a:rPr lang="fr-FR" noProof="0" dirty="0" smtClean="0"/>
            <a:t>: 5 pages qui exprime les résultats, les défis, et les leçons. </a:t>
          </a:r>
          <a:endParaRPr lang="fr-FR" noProof="0" dirty="0"/>
        </a:p>
      </dgm:t>
    </dgm:pt>
    <dgm:pt modelId="{85C4E775-66C3-4206-9F3F-B9D2A315F55D}" type="parTrans" cxnId="{0638D026-E969-4629-8C4F-D0FA001FB344}">
      <dgm:prSet/>
      <dgm:spPr/>
      <dgm:t>
        <a:bodyPr/>
        <a:lstStyle/>
        <a:p>
          <a:endParaRPr lang="en-US"/>
        </a:p>
      </dgm:t>
    </dgm:pt>
    <dgm:pt modelId="{C36A43E7-128E-4ABE-A76E-A5D2D26FFBCA}" type="sibTrans" cxnId="{0638D026-E969-4629-8C4F-D0FA001FB344}">
      <dgm:prSet/>
      <dgm:spPr/>
      <dgm:t>
        <a:bodyPr/>
        <a:lstStyle/>
        <a:p>
          <a:endParaRPr lang="en-US"/>
        </a:p>
      </dgm:t>
    </dgm:pt>
    <dgm:pt modelId="{B0D2A43F-876C-44B5-B3E5-81FCAAF9F0DF}">
      <dgm:prSet phldrT="[Text]"/>
      <dgm:spPr>
        <a:solidFill>
          <a:schemeClr val="bg1">
            <a:lumMod val="95000"/>
          </a:schemeClr>
        </a:solidFill>
      </dgm:spPr>
      <dgm:t>
        <a:bodyPr/>
        <a:lstStyle/>
        <a:p>
          <a:r>
            <a:rPr lang="en-US" b="1" dirty="0" smtClean="0"/>
            <a:t>Rapports </a:t>
          </a:r>
          <a:r>
            <a:rPr lang="en-US" b="1" dirty="0" err="1" smtClean="0"/>
            <a:t>finaux</a:t>
          </a:r>
          <a:r>
            <a:rPr lang="en-US" dirty="0" smtClean="0"/>
            <a:t>: 10 pages </a:t>
          </a:r>
          <a:r>
            <a:rPr lang="fr-FR" noProof="0" dirty="0" smtClean="0"/>
            <a:t>qui exprime les résultats, les défis, et les leçons.</a:t>
          </a:r>
          <a:endParaRPr lang="en-US" dirty="0"/>
        </a:p>
      </dgm:t>
    </dgm:pt>
    <dgm:pt modelId="{37D4083B-CF24-4751-B84F-CB3E9A863969}" type="parTrans" cxnId="{8A7E54B9-6CC5-4363-A5FA-DFDC04D7D1EA}">
      <dgm:prSet/>
      <dgm:spPr/>
      <dgm:t>
        <a:bodyPr/>
        <a:lstStyle/>
        <a:p>
          <a:endParaRPr lang="en-US"/>
        </a:p>
      </dgm:t>
    </dgm:pt>
    <dgm:pt modelId="{8328511F-16B9-4A8E-BAAF-EAB82960041E}" type="sibTrans" cxnId="{8A7E54B9-6CC5-4363-A5FA-DFDC04D7D1EA}">
      <dgm:prSet/>
      <dgm:spPr/>
      <dgm:t>
        <a:bodyPr/>
        <a:lstStyle/>
        <a:p>
          <a:endParaRPr lang="en-US"/>
        </a:p>
      </dgm:t>
    </dgm:pt>
    <dgm:pt modelId="{DA60C27F-0080-40F2-9FAE-E69F2D76ED95}" type="pres">
      <dgm:prSet presAssocID="{D2FA9B12-B72E-4DBE-BE0F-55CC27468513}" presName="Name0" presStyleCnt="0">
        <dgm:presLayoutVars>
          <dgm:chMax val="7"/>
          <dgm:chPref val="7"/>
          <dgm:dir/>
        </dgm:presLayoutVars>
      </dgm:prSet>
      <dgm:spPr/>
      <dgm:t>
        <a:bodyPr/>
        <a:lstStyle/>
        <a:p>
          <a:endParaRPr lang="en-US"/>
        </a:p>
      </dgm:t>
    </dgm:pt>
    <dgm:pt modelId="{3563B26A-BA10-46F4-9135-CC434AEF07E8}" type="pres">
      <dgm:prSet presAssocID="{D2FA9B12-B72E-4DBE-BE0F-55CC27468513}" presName="Name1" presStyleCnt="0"/>
      <dgm:spPr/>
    </dgm:pt>
    <dgm:pt modelId="{C9E4197C-F4D8-4112-AE9A-21A000BA9315}" type="pres">
      <dgm:prSet presAssocID="{D2FA9B12-B72E-4DBE-BE0F-55CC27468513}" presName="cycle" presStyleCnt="0"/>
      <dgm:spPr/>
    </dgm:pt>
    <dgm:pt modelId="{F2E975BA-E33C-414B-9F8E-51EB55BA0720}" type="pres">
      <dgm:prSet presAssocID="{D2FA9B12-B72E-4DBE-BE0F-55CC27468513}" presName="srcNode" presStyleLbl="node1" presStyleIdx="0" presStyleCnt="4"/>
      <dgm:spPr/>
    </dgm:pt>
    <dgm:pt modelId="{57A29DD1-7261-4475-81A8-664C5DE48648}" type="pres">
      <dgm:prSet presAssocID="{D2FA9B12-B72E-4DBE-BE0F-55CC27468513}" presName="conn" presStyleLbl="parChTrans1D2" presStyleIdx="0" presStyleCnt="1"/>
      <dgm:spPr/>
      <dgm:t>
        <a:bodyPr/>
        <a:lstStyle/>
        <a:p>
          <a:endParaRPr lang="en-US"/>
        </a:p>
      </dgm:t>
    </dgm:pt>
    <dgm:pt modelId="{8FA5DDAB-5C3E-48DF-A019-D63512416C2A}" type="pres">
      <dgm:prSet presAssocID="{D2FA9B12-B72E-4DBE-BE0F-55CC27468513}" presName="extraNode" presStyleLbl="node1" presStyleIdx="0" presStyleCnt="4"/>
      <dgm:spPr/>
    </dgm:pt>
    <dgm:pt modelId="{A7A2909B-395E-45B4-ADC5-EF79020151D0}" type="pres">
      <dgm:prSet presAssocID="{D2FA9B12-B72E-4DBE-BE0F-55CC27468513}" presName="dstNode" presStyleLbl="node1" presStyleIdx="0" presStyleCnt="4"/>
      <dgm:spPr/>
    </dgm:pt>
    <dgm:pt modelId="{18069DE6-198F-4BCC-8331-BFFA142BE93E}" type="pres">
      <dgm:prSet presAssocID="{C423C794-BF8D-489F-8053-1873D6D513EB}" presName="text_1" presStyleLbl="node1" presStyleIdx="0" presStyleCnt="4">
        <dgm:presLayoutVars>
          <dgm:bulletEnabled val="1"/>
        </dgm:presLayoutVars>
      </dgm:prSet>
      <dgm:spPr/>
      <dgm:t>
        <a:bodyPr/>
        <a:lstStyle/>
        <a:p>
          <a:endParaRPr lang="en-US"/>
        </a:p>
      </dgm:t>
    </dgm:pt>
    <dgm:pt modelId="{C2971674-F8C3-4535-8E8B-F94D167056E9}" type="pres">
      <dgm:prSet presAssocID="{C423C794-BF8D-489F-8053-1873D6D513EB}" presName="accent_1" presStyleCnt="0"/>
      <dgm:spPr/>
    </dgm:pt>
    <dgm:pt modelId="{610B4FC0-E2C0-4774-B1F3-B78BE1B46B77}" type="pres">
      <dgm:prSet presAssocID="{C423C794-BF8D-489F-8053-1873D6D513EB}" presName="accentRepeatNode" presStyleLbl="solidFgAcc1" presStyleIdx="0" presStyleCnt="4"/>
      <dgm:spPr/>
    </dgm:pt>
    <dgm:pt modelId="{27B19080-3329-4F0C-AAC9-D470F1D8D33F}" type="pres">
      <dgm:prSet presAssocID="{B79B5671-AF9D-4118-B5C6-7D15401BAF18}" presName="text_2" presStyleLbl="node1" presStyleIdx="1" presStyleCnt="4">
        <dgm:presLayoutVars>
          <dgm:bulletEnabled val="1"/>
        </dgm:presLayoutVars>
      </dgm:prSet>
      <dgm:spPr/>
      <dgm:t>
        <a:bodyPr/>
        <a:lstStyle/>
        <a:p>
          <a:endParaRPr lang="en-US"/>
        </a:p>
      </dgm:t>
    </dgm:pt>
    <dgm:pt modelId="{CE646BC3-7EAA-4B98-B6A5-CB1E78478222}" type="pres">
      <dgm:prSet presAssocID="{B79B5671-AF9D-4118-B5C6-7D15401BAF18}" presName="accent_2" presStyleCnt="0"/>
      <dgm:spPr/>
    </dgm:pt>
    <dgm:pt modelId="{3D95318C-261B-4240-8F16-150A21D028AE}" type="pres">
      <dgm:prSet presAssocID="{B79B5671-AF9D-4118-B5C6-7D15401BAF18}" presName="accentRepeatNode" presStyleLbl="solidFgAcc1" presStyleIdx="1" presStyleCnt="4"/>
      <dgm:spPr/>
    </dgm:pt>
    <dgm:pt modelId="{1B2ADE42-2A36-4111-9194-075E033D563A}" type="pres">
      <dgm:prSet presAssocID="{7408AA4B-5B1E-45B3-93AD-0A6710E7F3E0}" presName="text_3" presStyleLbl="node1" presStyleIdx="2" presStyleCnt="4" custLinFactNeighborX="-363" custLinFactNeighborY="1226">
        <dgm:presLayoutVars>
          <dgm:bulletEnabled val="1"/>
        </dgm:presLayoutVars>
      </dgm:prSet>
      <dgm:spPr/>
      <dgm:t>
        <a:bodyPr/>
        <a:lstStyle/>
        <a:p>
          <a:endParaRPr lang="en-US"/>
        </a:p>
      </dgm:t>
    </dgm:pt>
    <dgm:pt modelId="{CA347CF9-82FE-4896-A9EF-C41C3D6F58BA}" type="pres">
      <dgm:prSet presAssocID="{7408AA4B-5B1E-45B3-93AD-0A6710E7F3E0}" presName="accent_3" presStyleCnt="0"/>
      <dgm:spPr/>
    </dgm:pt>
    <dgm:pt modelId="{9024FB5D-A4F8-46AD-941C-5193785C3299}" type="pres">
      <dgm:prSet presAssocID="{7408AA4B-5B1E-45B3-93AD-0A6710E7F3E0}" presName="accentRepeatNode" presStyleLbl="solidFgAcc1" presStyleIdx="2" presStyleCnt="4"/>
      <dgm:spPr/>
    </dgm:pt>
    <dgm:pt modelId="{771E7449-B649-425F-9A86-8DFBF8F83FBF}" type="pres">
      <dgm:prSet presAssocID="{B0D2A43F-876C-44B5-B3E5-81FCAAF9F0DF}" presName="text_4" presStyleLbl="node1" presStyleIdx="3" presStyleCnt="4">
        <dgm:presLayoutVars>
          <dgm:bulletEnabled val="1"/>
        </dgm:presLayoutVars>
      </dgm:prSet>
      <dgm:spPr/>
      <dgm:t>
        <a:bodyPr/>
        <a:lstStyle/>
        <a:p>
          <a:endParaRPr lang="en-US"/>
        </a:p>
      </dgm:t>
    </dgm:pt>
    <dgm:pt modelId="{A6F61F1C-E876-4452-B3DB-354084858673}" type="pres">
      <dgm:prSet presAssocID="{B0D2A43F-876C-44B5-B3E5-81FCAAF9F0DF}" presName="accent_4" presStyleCnt="0"/>
      <dgm:spPr/>
    </dgm:pt>
    <dgm:pt modelId="{C00EC91B-8B64-411F-B4CF-4D9BD6CDEDA7}" type="pres">
      <dgm:prSet presAssocID="{B0D2A43F-876C-44B5-B3E5-81FCAAF9F0DF}" presName="accentRepeatNode" presStyleLbl="solidFgAcc1" presStyleIdx="3" presStyleCnt="4"/>
      <dgm:spPr/>
    </dgm:pt>
  </dgm:ptLst>
  <dgm:cxnLst>
    <dgm:cxn modelId="{56FCCB2D-DAFC-4E1A-A178-07FC64082B12}" srcId="{D2FA9B12-B72E-4DBE-BE0F-55CC27468513}" destId="{C423C794-BF8D-489F-8053-1873D6D513EB}" srcOrd="0" destOrd="0" parTransId="{81FDD91A-9C8B-41F9-8216-E2467A160256}" sibTransId="{AFEA146F-2EA0-429D-B41A-02CD6A672258}"/>
    <dgm:cxn modelId="{691FBC6B-A50E-4B4C-AC20-BC806D0BB72F}" type="presOf" srcId="{B79B5671-AF9D-4118-B5C6-7D15401BAF18}" destId="{27B19080-3329-4F0C-AAC9-D470F1D8D33F}" srcOrd="0" destOrd="0" presId="urn:microsoft.com/office/officeart/2008/layout/VerticalCurvedList"/>
    <dgm:cxn modelId="{CFDAA8B8-7DB9-42E3-B803-FEB5D914D082}" type="presOf" srcId="{AFEA146F-2EA0-429D-B41A-02CD6A672258}" destId="{57A29DD1-7261-4475-81A8-664C5DE48648}" srcOrd="0" destOrd="0" presId="urn:microsoft.com/office/officeart/2008/layout/VerticalCurvedList"/>
    <dgm:cxn modelId="{0638D026-E969-4629-8C4F-D0FA001FB344}" srcId="{D2FA9B12-B72E-4DBE-BE0F-55CC27468513}" destId="{7408AA4B-5B1E-45B3-93AD-0A6710E7F3E0}" srcOrd="2" destOrd="0" parTransId="{85C4E775-66C3-4206-9F3F-B9D2A315F55D}" sibTransId="{C36A43E7-128E-4ABE-A76E-A5D2D26FFBCA}"/>
    <dgm:cxn modelId="{2E8B5FBB-49D4-43C2-A674-7F648A137E08}" type="presOf" srcId="{C423C794-BF8D-489F-8053-1873D6D513EB}" destId="{18069DE6-198F-4BCC-8331-BFFA142BE93E}" srcOrd="0" destOrd="0" presId="urn:microsoft.com/office/officeart/2008/layout/VerticalCurvedList"/>
    <dgm:cxn modelId="{9E0CAE1E-75B5-4972-97D6-487CC71FF11F}" type="presOf" srcId="{7408AA4B-5B1E-45B3-93AD-0A6710E7F3E0}" destId="{1B2ADE42-2A36-4111-9194-075E033D563A}" srcOrd="0" destOrd="0" presId="urn:microsoft.com/office/officeart/2008/layout/VerticalCurvedList"/>
    <dgm:cxn modelId="{0BE52855-48D8-44CA-AD51-C80E8794A6A0}" type="presOf" srcId="{D2FA9B12-B72E-4DBE-BE0F-55CC27468513}" destId="{DA60C27F-0080-40F2-9FAE-E69F2D76ED95}" srcOrd="0" destOrd="0" presId="urn:microsoft.com/office/officeart/2008/layout/VerticalCurvedList"/>
    <dgm:cxn modelId="{8A7E54B9-6CC5-4363-A5FA-DFDC04D7D1EA}" srcId="{D2FA9B12-B72E-4DBE-BE0F-55CC27468513}" destId="{B0D2A43F-876C-44B5-B3E5-81FCAAF9F0DF}" srcOrd="3" destOrd="0" parTransId="{37D4083B-CF24-4751-B84F-CB3E9A863969}" sibTransId="{8328511F-16B9-4A8E-BAAF-EAB82960041E}"/>
    <dgm:cxn modelId="{ADBFA13C-6F64-43F0-B4B2-CE7DC7C6566E}" srcId="{D2FA9B12-B72E-4DBE-BE0F-55CC27468513}" destId="{B79B5671-AF9D-4118-B5C6-7D15401BAF18}" srcOrd="1" destOrd="0" parTransId="{21325F9B-2BF2-494D-9E57-2C78B8AA16DD}" sibTransId="{BEC107E0-25BA-4CAE-ADD4-8A43DBDB0746}"/>
    <dgm:cxn modelId="{5D059D4F-BFDC-48AB-98CB-3245E557A2D9}" type="presOf" srcId="{B0D2A43F-876C-44B5-B3E5-81FCAAF9F0DF}" destId="{771E7449-B649-425F-9A86-8DFBF8F83FBF}" srcOrd="0" destOrd="0" presId="urn:microsoft.com/office/officeart/2008/layout/VerticalCurvedList"/>
    <dgm:cxn modelId="{760C7DA7-D068-40F2-8302-4DE2C7B4AFB2}" type="presParOf" srcId="{DA60C27F-0080-40F2-9FAE-E69F2D76ED95}" destId="{3563B26A-BA10-46F4-9135-CC434AEF07E8}" srcOrd="0" destOrd="0" presId="urn:microsoft.com/office/officeart/2008/layout/VerticalCurvedList"/>
    <dgm:cxn modelId="{E468A3AA-186A-4E93-829F-00CFCC554D56}" type="presParOf" srcId="{3563B26A-BA10-46F4-9135-CC434AEF07E8}" destId="{C9E4197C-F4D8-4112-AE9A-21A000BA9315}" srcOrd="0" destOrd="0" presId="urn:microsoft.com/office/officeart/2008/layout/VerticalCurvedList"/>
    <dgm:cxn modelId="{DB744C75-89B5-4765-ADB7-6DE4788EC231}" type="presParOf" srcId="{C9E4197C-F4D8-4112-AE9A-21A000BA9315}" destId="{F2E975BA-E33C-414B-9F8E-51EB55BA0720}" srcOrd="0" destOrd="0" presId="urn:microsoft.com/office/officeart/2008/layout/VerticalCurvedList"/>
    <dgm:cxn modelId="{F9952509-D7C9-4FF2-9427-7400F3A21BCC}" type="presParOf" srcId="{C9E4197C-F4D8-4112-AE9A-21A000BA9315}" destId="{57A29DD1-7261-4475-81A8-664C5DE48648}" srcOrd="1" destOrd="0" presId="urn:microsoft.com/office/officeart/2008/layout/VerticalCurvedList"/>
    <dgm:cxn modelId="{CA506E6E-1623-4DBC-9D71-C39A341C567B}" type="presParOf" srcId="{C9E4197C-F4D8-4112-AE9A-21A000BA9315}" destId="{8FA5DDAB-5C3E-48DF-A019-D63512416C2A}" srcOrd="2" destOrd="0" presId="urn:microsoft.com/office/officeart/2008/layout/VerticalCurvedList"/>
    <dgm:cxn modelId="{2B854E32-411E-4943-9229-86738DC24321}" type="presParOf" srcId="{C9E4197C-F4D8-4112-AE9A-21A000BA9315}" destId="{A7A2909B-395E-45B4-ADC5-EF79020151D0}" srcOrd="3" destOrd="0" presId="urn:microsoft.com/office/officeart/2008/layout/VerticalCurvedList"/>
    <dgm:cxn modelId="{054EAA48-6D1A-4A21-8A2F-7A2F81B1526C}" type="presParOf" srcId="{3563B26A-BA10-46F4-9135-CC434AEF07E8}" destId="{18069DE6-198F-4BCC-8331-BFFA142BE93E}" srcOrd="1" destOrd="0" presId="urn:microsoft.com/office/officeart/2008/layout/VerticalCurvedList"/>
    <dgm:cxn modelId="{E304BD17-F521-4FE4-BE6F-E948A65DA667}" type="presParOf" srcId="{3563B26A-BA10-46F4-9135-CC434AEF07E8}" destId="{C2971674-F8C3-4535-8E8B-F94D167056E9}" srcOrd="2" destOrd="0" presId="urn:microsoft.com/office/officeart/2008/layout/VerticalCurvedList"/>
    <dgm:cxn modelId="{5AF6044F-25CA-467B-8254-DED54E220333}" type="presParOf" srcId="{C2971674-F8C3-4535-8E8B-F94D167056E9}" destId="{610B4FC0-E2C0-4774-B1F3-B78BE1B46B77}" srcOrd="0" destOrd="0" presId="urn:microsoft.com/office/officeart/2008/layout/VerticalCurvedList"/>
    <dgm:cxn modelId="{2D5B5445-E18B-424E-9170-F51DFA1AAABA}" type="presParOf" srcId="{3563B26A-BA10-46F4-9135-CC434AEF07E8}" destId="{27B19080-3329-4F0C-AAC9-D470F1D8D33F}" srcOrd="3" destOrd="0" presId="urn:microsoft.com/office/officeart/2008/layout/VerticalCurvedList"/>
    <dgm:cxn modelId="{9DB1AD43-92E6-490D-B9F0-7EE5BA0B40D5}" type="presParOf" srcId="{3563B26A-BA10-46F4-9135-CC434AEF07E8}" destId="{CE646BC3-7EAA-4B98-B6A5-CB1E78478222}" srcOrd="4" destOrd="0" presId="urn:microsoft.com/office/officeart/2008/layout/VerticalCurvedList"/>
    <dgm:cxn modelId="{85863281-3DB0-4278-8257-9767739D2387}" type="presParOf" srcId="{CE646BC3-7EAA-4B98-B6A5-CB1E78478222}" destId="{3D95318C-261B-4240-8F16-150A21D028AE}" srcOrd="0" destOrd="0" presId="urn:microsoft.com/office/officeart/2008/layout/VerticalCurvedList"/>
    <dgm:cxn modelId="{B48D4C27-5B14-4E91-A6BE-E294EB17B404}" type="presParOf" srcId="{3563B26A-BA10-46F4-9135-CC434AEF07E8}" destId="{1B2ADE42-2A36-4111-9194-075E033D563A}" srcOrd="5" destOrd="0" presId="urn:microsoft.com/office/officeart/2008/layout/VerticalCurvedList"/>
    <dgm:cxn modelId="{5017CA12-0874-4509-86B8-2FD5C63E0FCD}" type="presParOf" srcId="{3563B26A-BA10-46F4-9135-CC434AEF07E8}" destId="{CA347CF9-82FE-4896-A9EF-C41C3D6F58BA}" srcOrd="6" destOrd="0" presId="urn:microsoft.com/office/officeart/2008/layout/VerticalCurvedList"/>
    <dgm:cxn modelId="{43FDA145-0546-466A-9FA2-5D4CFFF9E9A8}" type="presParOf" srcId="{CA347CF9-82FE-4896-A9EF-C41C3D6F58BA}" destId="{9024FB5D-A4F8-46AD-941C-5193785C3299}" srcOrd="0" destOrd="0" presId="urn:microsoft.com/office/officeart/2008/layout/VerticalCurvedList"/>
    <dgm:cxn modelId="{0BD112AE-8F47-45E4-B515-395190C9B716}" type="presParOf" srcId="{3563B26A-BA10-46F4-9135-CC434AEF07E8}" destId="{771E7449-B649-425F-9A86-8DFBF8F83FBF}" srcOrd="7" destOrd="0" presId="urn:microsoft.com/office/officeart/2008/layout/VerticalCurvedList"/>
    <dgm:cxn modelId="{1B073660-65AA-43E5-9BFE-EE8F08B4B1AC}" type="presParOf" srcId="{3563B26A-BA10-46F4-9135-CC434AEF07E8}" destId="{A6F61F1C-E876-4452-B3DB-354084858673}" srcOrd="8" destOrd="0" presId="urn:microsoft.com/office/officeart/2008/layout/VerticalCurvedList"/>
    <dgm:cxn modelId="{B4612342-0357-4EBD-8D42-EEE969315C9B}" type="presParOf" srcId="{A6F61F1C-E876-4452-B3DB-354084858673}" destId="{C00EC91B-8B64-411F-B4CF-4D9BD6CDEDA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73715-4C64-48E0-95FE-B9A3985F32EB}">
      <dsp:nvSpPr>
        <dsp:cNvPr id="0" name=""/>
        <dsp:cNvSpPr/>
      </dsp:nvSpPr>
      <dsp:spPr>
        <a:xfrm>
          <a:off x="0" y="0"/>
          <a:ext cx="6163200" cy="1121907"/>
        </a:xfrm>
        <a:prstGeom prst="roundRect">
          <a:avLst>
            <a:gd name="adj" fmla="val 10000"/>
          </a:avLst>
        </a:prstGeom>
        <a:solidFill>
          <a:schemeClr val="bg1">
            <a:lumMod val="9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Effectuer une analyse des besoins appropriée du contexte de votre pays en établissant un lien avec un ou plusieurs résultats indiqués dans l’appel à propositions Cadre de résultats du Fonds commun du mouvement SUN</a:t>
          </a:r>
          <a:r>
            <a:rPr lang="en-US" sz="1400" kern="1200" dirty="0" smtClean="0">
              <a:solidFill>
                <a:schemeClr val="tx1"/>
              </a:solidFill>
            </a:rPr>
            <a:t>.</a:t>
          </a:r>
          <a:endParaRPr lang="en-US" sz="1400" kern="1200" dirty="0">
            <a:solidFill>
              <a:schemeClr val="tx1"/>
            </a:solidFill>
          </a:endParaRPr>
        </a:p>
      </dsp:txBody>
      <dsp:txXfrm>
        <a:off x="32860" y="32860"/>
        <a:ext cx="4857772" cy="1056187"/>
      </dsp:txXfrm>
    </dsp:sp>
    <dsp:sp modelId="{36D7A106-8A62-4338-8EB6-800AED7C72B6}">
      <dsp:nvSpPr>
        <dsp:cNvPr id="0" name=""/>
        <dsp:cNvSpPr/>
      </dsp:nvSpPr>
      <dsp:spPr>
        <a:xfrm>
          <a:off x="516167" y="1325890"/>
          <a:ext cx="6163200" cy="1121907"/>
        </a:xfrm>
        <a:prstGeom prst="roundRect">
          <a:avLst>
            <a:gd name="adj" fmla="val 10000"/>
          </a:avLst>
        </a:prstGeom>
        <a:solidFill>
          <a:schemeClr val="bg1">
            <a:lumMod val="9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Identifiez-vous les problèmes où le Fonds commun peut faire une différence significative (s'il vous plaît, concentrez-vous sur le besoin de faire - plutôt que de faire plaisir!)</a:t>
          </a:r>
          <a:endParaRPr lang="en-US" sz="1400" kern="1200" dirty="0">
            <a:solidFill>
              <a:schemeClr val="tx1"/>
            </a:solidFill>
          </a:endParaRPr>
        </a:p>
      </dsp:txBody>
      <dsp:txXfrm>
        <a:off x="549027" y="1358750"/>
        <a:ext cx="4852072" cy="1056187"/>
      </dsp:txXfrm>
    </dsp:sp>
    <dsp:sp modelId="{EB928156-8A40-4AA7-B013-A5478D80D906}">
      <dsp:nvSpPr>
        <dsp:cNvPr id="0" name=""/>
        <dsp:cNvSpPr/>
      </dsp:nvSpPr>
      <dsp:spPr>
        <a:xfrm>
          <a:off x="1024632" y="2651780"/>
          <a:ext cx="6163200" cy="1121907"/>
        </a:xfrm>
        <a:prstGeom prst="roundRect">
          <a:avLst>
            <a:gd name="adj" fmla="val 10000"/>
          </a:avLst>
        </a:prstGeom>
        <a:solidFill>
          <a:schemeClr val="bg1">
            <a:lumMod val="9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Élaborez-vous une «Théorie du changement» claire et concise expliquant comment les problèmes seront traités avec les soutiens du Fonds commun.</a:t>
          </a:r>
          <a:endParaRPr lang="en-US" sz="1400" kern="1200" dirty="0">
            <a:solidFill>
              <a:schemeClr val="tx1"/>
            </a:solidFill>
          </a:endParaRPr>
        </a:p>
      </dsp:txBody>
      <dsp:txXfrm>
        <a:off x="1057492" y="2684640"/>
        <a:ext cx="4859776" cy="1056187"/>
      </dsp:txXfrm>
    </dsp:sp>
    <dsp:sp modelId="{C748CD69-AA02-4227-B2B2-D2E038198F73}">
      <dsp:nvSpPr>
        <dsp:cNvPr id="0" name=""/>
        <dsp:cNvSpPr/>
      </dsp:nvSpPr>
      <dsp:spPr>
        <a:xfrm>
          <a:off x="1540799" y="3977670"/>
          <a:ext cx="6163200" cy="1121907"/>
        </a:xfrm>
        <a:prstGeom prst="roundRect">
          <a:avLst>
            <a:gd name="adj" fmla="val 10000"/>
          </a:avLst>
        </a:prstGeom>
        <a:solidFill>
          <a:schemeClr val="bg1">
            <a:lumMod val="9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fr-FR" sz="1400" kern="1200" dirty="0" smtClean="0">
              <a:solidFill>
                <a:schemeClr val="tx1"/>
              </a:solidFill>
            </a:rPr>
            <a:t>Rédigez votre plan de travail de projet qui répond à la manière dont les activités du projet transforment les problèmes et mènent aux résultats futurs.  Utilisez les phrases spécifique, mesurable, réalisable, pertinent, et opportun.</a:t>
          </a:r>
          <a:endParaRPr lang="en-US" sz="1400" kern="1200" dirty="0">
            <a:solidFill>
              <a:schemeClr val="tx1"/>
            </a:solidFill>
          </a:endParaRPr>
        </a:p>
      </dsp:txBody>
      <dsp:txXfrm>
        <a:off x="1573659" y="4010530"/>
        <a:ext cx="4852072" cy="1056187"/>
      </dsp:txXfrm>
    </dsp:sp>
    <dsp:sp modelId="{86BBBED8-A67D-4827-A520-5C934EF74A15}">
      <dsp:nvSpPr>
        <dsp:cNvPr id="0" name=""/>
        <dsp:cNvSpPr/>
      </dsp:nvSpPr>
      <dsp:spPr>
        <a:xfrm>
          <a:off x="5433960" y="859278"/>
          <a:ext cx="729239" cy="729239"/>
        </a:xfrm>
        <a:prstGeom prst="downArrow">
          <a:avLst>
            <a:gd name="adj1" fmla="val 55000"/>
            <a:gd name="adj2" fmla="val 45000"/>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n-US" sz="3400" kern="1200"/>
        </a:p>
      </dsp:txBody>
      <dsp:txXfrm>
        <a:off x="5598039" y="859278"/>
        <a:ext cx="401081" cy="548752"/>
      </dsp:txXfrm>
    </dsp:sp>
    <dsp:sp modelId="{CBBCBA92-20BC-4B8D-95A5-F11E13EF6E20}">
      <dsp:nvSpPr>
        <dsp:cNvPr id="0" name=""/>
        <dsp:cNvSpPr/>
      </dsp:nvSpPr>
      <dsp:spPr>
        <a:xfrm>
          <a:off x="5950128" y="2185169"/>
          <a:ext cx="729239" cy="729239"/>
        </a:xfrm>
        <a:prstGeom prst="downArrow">
          <a:avLst>
            <a:gd name="adj1" fmla="val 55000"/>
            <a:gd name="adj2" fmla="val 45000"/>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n-US" sz="3400" kern="1200"/>
        </a:p>
      </dsp:txBody>
      <dsp:txXfrm>
        <a:off x="6114207" y="2185169"/>
        <a:ext cx="401081" cy="548752"/>
      </dsp:txXfrm>
    </dsp:sp>
    <dsp:sp modelId="{9A166F25-373D-45AB-9E59-D9F388EAB389}">
      <dsp:nvSpPr>
        <dsp:cNvPr id="0" name=""/>
        <dsp:cNvSpPr/>
      </dsp:nvSpPr>
      <dsp:spPr>
        <a:xfrm>
          <a:off x="6458592" y="3511059"/>
          <a:ext cx="729239" cy="729239"/>
        </a:xfrm>
        <a:prstGeom prst="downArrow">
          <a:avLst>
            <a:gd name="adj1" fmla="val 55000"/>
            <a:gd name="adj2" fmla="val 45000"/>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n-US" sz="3400" kern="1200"/>
        </a:p>
      </dsp:txBody>
      <dsp:txXfrm>
        <a:off x="6622671" y="3511059"/>
        <a:ext cx="401081" cy="5487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1B0566-677A-428D-9DD5-E6DD89B68670}">
      <dsp:nvSpPr>
        <dsp:cNvPr id="0" name=""/>
        <dsp:cNvSpPr/>
      </dsp:nvSpPr>
      <dsp:spPr>
        <a:xfrm>
          <a:off x="936085" y="128109"/>
          <a:ext cx="2542490" cy="882973"/>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9861E9-267B-4B4F-A88A-E9B3E87964B9}">
      <dsp:nvSpPr>
        <dsp:cNvPr id="0" name=""/>
        <dsp:cNvSpPr/>
      </dsp:nvSpPr>
      <dsp:spPr>
        <a:xfrm>
          <a:off x="2038348" y="2277177"/>
          <a:ext cx="345847" cy="284276"/>
        </a:xfrm>
        <a:prstGeom prst="downArrow">
          <a:avLst/>
        </a:prstGeom>
        <a:solidFill>
          <a:schemeClr val="accent4">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7E0F4A-0484-4783-B05D-E78444821E17}">
      <dsp:nvSpPr>
        <dsp:cNvPr id="0" name=""/>
        <dsp:cNvSpPr/>
      </dsp:nvSpPr>
      <dsp:spPr>
        <a:xfrm>
          <a:off x="1028718" y="2542490"/>
          <a:ext cx="2365107" cy="591276"/>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fr-FR" sz="1400" b="1" kern="1200" dirty="0" smtClean="0">
              <a:solidFill>
                <a:schemeClr val="tx1"/>
              </a:solidFill>
            </a:rPr>
            <a:t>Production tangible menant au résultat</a:t>
          </a:r>
          <a:endParaRPr lang="en-US" sz="1400" b="1" kern="1200" dirty="0">
            <a:solidFill>
              <a:schemeClr val="tx1"/>
            </a:solidFill>
          </a:endParaRPr>
        </a:p>
      </dsp:txBody>
      <dsp:txXfrm>
        <a:off x="1028718" y="2542490"/>
        <a:ext cx="2365107" cy="591276"/>
      </dsp:txXfrm>
    </dsp:sp>
    <dsp:sp modelId="{BB768833-C628-47C7-8697-F9E18D67D8E9}">
      <dsp:nvSpPr>
        <dsp:cNvPr id="0" name=""/>
        <dsp:cNvSpPr/>
      </dsp:nvSpPr>
      <dsp:spPr>
        <a:xfrm>
          <a:off x="1860447" y="1079277"/>
          <a:ext cx="886915" cy="886915"/>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err="1" smtClean="0"/>
            <a:t>Activité</a:t>
          </a:r>
          <a:r>
            <a:rPr lang="en-US" sz="1400" kern="1200" dirty="0" smtClean="0"/>
            <a:t> 3</a:t>
          </a:r>
          <a:endParaRPr lang="en-US" sz="1400" kern="1200" dirty="0"/>
        </a:p>
      </dsp:txBody>
      <dsp:txXfrm>
        <a:off x="1990333" y="1209163"/>
        <a:ext cx="627143" cy="627143"/>
      </dsp:txXfrm>
    </dsp:sp>
    <dsp:sp modelId="{927BEAD5-2273-4FB9-80EE-4A248929BB5A}">
      <dsp:nvSpPr>
        <dsp:cNvPr id="0" name=""/>
        <dsp:cNvSpPr/>
      </dsp:nvSpPr>
      <dsp:spPr>
        <a:xfrm>
          <a:off x="1225810" y="413893"/>
          <a:ext cx="886915" cy="886915"/>
        </a:xfrm>
        <a:prstGeom prst="ellipse">
          <a:avLst/>
        </a:prstGeom>
        <a:solidFill>
          <a:schemeClr val="accent4">
            <a:hueOff val="5345226"/>
            <a:satOff val="0"/>
            <a:lumOff val="-13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err="1" smtClean="0"/>
            <a:t>Activité</a:t>
          </a:r>
          <a:r>
            <a:rPr lang="en-US" sz="1400" kern="1200" dirty="0" smtClean="0"/>
            <a:t> 1</a:t>
          </a:r>
          <a:endParaRPr lang="en-US" sz="1400" kern="1200" dirty="0"/>
        </a:p>
      </dsp:txBody>
      <dsp:txXfrm>
        <a:off x="1355696" y="543779"/>
        <a:ext cx="627143" cy="627143"/>
      </dsp:txXfrm>
    </dsp:sp>
    <dsp:sp modelId="{D3BA5B08-7424-4137-A9AA-90605618BF18}">
      <dsp:nvSpPr>
        <dsp:cNvPr id="0" name=""/>
        <dsp:cNvSpPr/>
      </dsp:nvSpPr>
      <dsp:spPr>
        <a:xfrm>
          <a:off x="2132435" y="199457"/>
          <a:ext cx="886915" cy="886915"/>
        </a:xfrm>
        <a:prstGeom prst="ellipse">
          <a:avLst/>
        </a:prstGeom>
        <a:solidFill>
          <a:schemeClr val="accent4">
            <a:hueOff val="10690453"/>
            <a:satOff val="0"/>
            <a:lumOff val="-268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err="1" smtClean="0"/>
            <a:t>Activité</a:t>
          </a:r>
          <a:r>
            <a:rPr lang="en-US" sz="1400" kern="1200" dirty="0" smtClean="0"/>
            <a:t> 2</a:t>
          </a:r>
          <a:endParaRPr lang="en-US" sz="1400" kern="1200" dirty="0"/>
        </a:p>
      </dsp:txBody>
      <dsp:txXfrm>
        <a:off x="2262321" y="329343"/>
        <a:ext cx="627143" cy="627143"/>
      </dsp:txXfrm>
    </dsp:sp>
    <dsp:sp modelId="{B871A86D-6356-461C-9756-B3E56B3BBB88}">
      <dsp:nvSpPr>
        <dsp:cNvPr id="0" name=""/>
        <dsp:cNvSpPr/>
      </dsp:nvSpPr>
      <dsp:spPr>
        <a:xfrm>
          <a:off x="822382" y="47412"/>
          <a:ext cx="2759291" cy="2207433"/>
        </a:xfrm>
        <a:prstGeom prst="funnel">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A29DD1-7261-4475-81A8-664C5DE48648}">
      <dsp:nvSpPr>
        <dsp:cNvPr id="0" name=""/>
        <dsp:cNvSpPr/>
      </dsp:nvSpPr>
      <dsp:spPr>
        <a:xfrm>
          <a:off x="-5535475" y="-847486"/>
          <a:ext cx="6590822" cy="6590822"/>
        </a:xfrm>
        <a:prstGeom prst="blockArc">
          <a:avLst>
            <a:gd name="adj1" fmla="val 18900000"/>
            <a:gd name="adj2" fmla="val 2700000"/>
            <a:gd name="adj3" fmla="val 328"/>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069DE6-198F-4BCC-8331-BFFA142BE93E}">
      <dsp:nvSpPr>
        <dsp:cNvPr id="0" name=""/>
        <dsp:cNvSpPr/>
      </dsp:nvSpPr>
      <dsp:spPr>
        <a:xfrm>
          <a:off x="552469" y="376392"/>
          <a:ext cx="8070933" cy="753177"/>
        </a:xfrm>
        <a:prstGeom prst="rect">
          <a:avLst/>
        </a:prstGeom>
        <a:solidFill>
          <a:schemeClr val="bg1">
            <a:lumMod val="9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835" tIns="58420" rIns="58420" bIns="58420" numCol="1" spcCol="1270" anchor="ctr" anchorCtr="0">
          <a:noAutofit/>
        </a:bodyPr>
        <a:lstStyle/>
        <a:p>
          <a:pPr lvl="0" algn="l" defTabSz="1022350">
            <a:lnSpc>
              <a:spcPct val="90000"/>
            </a:lnSpc>
            <a:spcBef>
              <a:spcPct val="0"/>
            </a:spcBef>
            <a:spcAft>
              <a:spcPct val="35000"/>
            </a:spcAft>
          </a:pPr>
          <a:r>
            <a:rPr lang="en-US" sz="2300" kern="1200" dirty="0" smtClean="0"/>
            <a:t>Le but </a:t>
          </a:r>
          <a:r>
            <a:rPr lang="en-US" sz="2300" kern="1200" dirty="0" err="1" smtClean="0"/>
            <a:t>est</a:t>
          </a:r>
          <a:r>
            <a:rPr lang="en-US" sz="2300" kern="1200" dirty="0" smtClean="0"/>
            <a:t> de </a:t>
          </a:r>
          <a:r>
            <a:rPr lang="en-US" sz="2300" kern="1200" dirty="0" err="1" smtClean="0"/>
            <a:t>réduire</a:t>
          </a:r>
          <a:r>
            <a:rPr lang="en-US" sz="2300" kern="1200" dirty="0" smtClean="0"/>
            <a:t> la charge des rapports.</a:t>
          </a:r>
          <a:endParaRPr lang="en-US" sz="2300" kern="1200" dirty="0"/>
        </a:p>
      </dsp:txBody>
      <dsp:txXfrm>
        <a:off x="552469" y="376392"/>
        <a:ext cx="8070933" cy="753177"/>
      </dsp:txXfrm>
    </dsp:sp>
    <dsp:sp modelId="{610B4FC0-E2C0-4774-B1F3-B78BE1B46B77}">
      <dsp:nvSpPr>
        <dsp:cNvPr id="0" name=""/>
        <dsp:cNvSpPr/>
      </dsp:nvSpPr>
      <dsp:spPr>
        <a:xfrm>
          <a:off x="81733" y="282245"/>
          <a:ext cx="941471" cy="94147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27B19080-3329-4F0C-AAC9-D470F1D8D33F}">
      <dsp:nvSpPr>
        <dsp:cNvPr id="0" name=""/>
        <dsp:cNvSpPr/>
      </dsp:nvSpPr>
      <dsp:spPr>
        <a:xfrm>
          <a:off x="984282" y="1506355"/>
          <a:ext cx="7639119" cy="753177"/>
        </a:xfrm>
        <a:prstGeom prst="rect">
          <a:avLst/>
        </a:prstGeom>
        <a:solidFill>
          <a:schemeClr val="bg1">
            <a:lumMod val="9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835" tIns="58420" rIns="58420" bIns="58420" numCol="1" spcCol="1270" anchor="ctr" anchorCtr="0">
          <a:noAutofit/>
        </a:bodyPr>
        <a:lstStyle/>
        <a:p>
          <a:pPr lvl="0" algn="l" defTabSz="1022350">
            <a:lnSpc>
              <a:spcPct val="90000"/>
            </a:lnSpc>
            <a:spcBef>
              <a:spcPct val="0"/>
            </a:spcBef>
            <a:spcAft>
              <a:spcPct val="35000"/>
            </a:spcAft>
          </a:pPr>
          <a:r>
            <a:rPr lang="fr-FR" sz="2300" b="1" kern="1200" noProof="0" dirty="0" smtClean="0"/>
            <a:t>Mensuel</a:t>
          </a:r>
          <a:r>
            <a:rPr lang="fr-FR" sz="2300" b="0" kern="1200" noProof="0" dirty="0" smtClean="0"/>
            <a:t>:</a:t>
          </a:r>
          <a:r>
            <a:rPr lang="fr-FR" sz="2300" b="1" kern="1200" noProof="0" dirty="0" smtClean="0"/>
            <a:t>  </a:t>
          </a:r>
          <a:r>
            <a:rPr lang="fr-FR" sz="2300" b="0" kern="1200" noProof="0" dirty="0" smtClean="0"/>
            <a:t>nouvelles d’une page</a:t>
          </a:r>
          <a:r>
            <a:rPr lang="fr-FR" sz="2300" kern="1200" noProof="0" dirty="0" smtClean="0"/>
            <a:t> (~</a:t>
          </a:r>
          <a:r>
            <a:rPr lang="fr-FR" sz="2300" i="1" kern="1200" noProof="0" dirty="0" smtClean="0"/>
            <a:t>30 min</a:t>
          </a:r>
          <a:r>
            <a:rPr lang="fr-FR" sz="2300" kern="1200" noProof="0" dirty="0" smtClean="0"/>
            <a:t>) qui seront suivi par les coups de téléphone bimensuels.  </a:t>
          </a:r>
          <a:endParaRPr lang="fr-FR" sz="2300" kern="1200" noProof="0" dirty="0"/>
        </a:p>
      </dsp:txBody>
      <dsp:txXfrm>
        <a:off x="984282" y="1506355"/>
        <a:ext cx="7639119" cy="753177"/>
      </dsp:txXfrm>
    </dsp:sp>
    <dsp:sp modelId="{3D95318C-261B-4240-8F16-150A21D028AE}">
      <dsp:nvSpPr>
        <dsp:cNvPr id="0" name=""/>
        <dsp:cNvSpPr/>
      </dsp:nvSpPr>
      <dsp:spPr>
        <a:xfrm>
          <a:off x="513547" y="1412207"/>
          <a:ext cx="941471" cy="94147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1B2ADE42-2A36-4111-9194-075E033D563A}">
      <dsp:nvSpPr>
        <dsp:cNvPr id="0" name=""/>
        <dsp:cNvSpPr/>
      </dsp:nvSpPr>
      <dsp:spPr>
        <a:xfrm>
          <a:off x="956552" y="2645551"/>
          <a:ext cx="7639119" cy="753177"/>
        </a:xfrm>
        <a:prstGeom prst="rect">
          <a:avLst/>
        </a:prstGeom>
        <a:solidFill>
          <a:schemeClr val="bg1">
            <a:lumMod val="9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835" tIns="58420" rIns="58420" bIns="58420" numCol="1" spcCol="1270" anchor="ctr" anchorCtr="0">
          <a:noAutofit/>
        </a:bodyPr>
        <a:lstStyle/>
        <a:p>
          <a:pPr lvl="0" algn="l" defTabSz="1022350">
            <a:lnSpc>
              <a:spcPct val="90000"/>
            </a:lnSpc>
            <a:spcBef>
              <a:spcPct val="0"/>
            </a:spcBef>
            <a:spcAft>
              <a:spcPct val="35000"/>
            </a:spcAft>
          </a:pPr>
          <a:r>
            <a:rPr lang="fr-FR" sz="2300" b="1" kern="1200" noProof="0" dirty="0" smtClean="0"/>
            <a:t>Rapports intérimaires</a:t>
          </a:r>
          <a:r>
            <a:rPr lang="fr-FR" sz="2300" kern="1200" noProof="0" dirty="0" smtClean="0"/>
            <a:t>: 5 pages qui exprime les résultats, les défis, et les leçons. </a:t>
          </a:r>
          <a:endParaRPr lang="fr-FR" sz="2300" kern="1200" noProof="0" dirty="0"/>
        </a:p>
      </dsp:txBody>
      <dsp:txXfrm>
        <a:off x="956552" y="2645551"/>
        <a:ext cx="7639119" cy="753177"/>
      </dsp:txXfrm>
    </dsp:sp>
    <dsp:sp modelId="{9024FB5D-A4F8-46AD-941C-5193785C3299}">
      <dsp:nvSpPr>
        <dsp:cNvPr id="0" name=""/>
        <dsp:cNvSpPr/>
      </dsp:nvSpPr>
      <dsp:spPr>
        <a:xfrm>
          <a:off x="513547" y="2542170"/>
          <a:ext cx="941471" cy="94147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771E7449-B649-425F-9A86-8DFBF8F83FBF}">
      <dsp:nvSpPr>
        <dsp:cNvPr id="0" name=""/>
        <dsp:cNvSpPr/>
      </dsp:nvSpPr>
      <dsp:spPr>
        <a:xfrm>
          <a:off x="552469" y="3766279"/>
          <a:ext cx="8070933" cy="753177"/>
        </a:xfrm>
        <a:prstGeom prst="rect">
          <a:avLst/>
        </a:prstGeom>
        <a:solidFill>
          <a:schemeClr val="bg1">
            <a:lumMod val="9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835" tIns="58420" rIns="58420" bIns="58420" numCol="1" spcCol="1270" anchor="ctr" anchorCtr="0">
          <a:noAutofit/>
        </a:bodyPr>
        <a:lstStyle/>
        <a:p>
          <a:pPr lvl="0" algn="l" defTabSz="1022350">
            <a:lnSpc>
              <a:spcPct val="90000"/>
            </a:lnSpc>
            <a:spcBef>
              <a:spcPct val="0"/>
            </a:spcBef>
            <a:spcAft>
              <a:spcPct val="35000"/>
            </a:spcAft>
          </a:pPr>
          <a:r>
            <a:rPr lang="en-US" sz="2300" b="1" kern="1200" dirty="0" smtClean="0"/>
            <a:t>Rapports </a:t>
          </a:r>
          <a:r>
            <a:rPr lang="en-US" sz="2300" b="1" kern="1200" dirty="0" err="1" smtClean="0"/>
            <a:t>finaux</a:t>
          </a:r>
          <a:r>
            <a:rPr lang="en-US" sz="2300" kern="1200" dirty="0" smtClean="0"/>
            <a:t>: 10 pages </a:t>
          </a:r>
          <a:r>
            <a:rPr lang="fr-FR" sz="2300" kern="1200" noProof="0" dirty="0" smtClean="0"/>
            <a:t>qui exprime les résultats, les défis, et les leçons.</a:t>
          </a:r>
          <a:endParaRPr lang="en-US" sz="2300" kern="1200" dirty="0"/>
        </a:p>
      </dsp:txBody>
      <dsp:txXfrm>
        <a:off x="552469" y="3766279"/>
        <a:ext cx="8070933" cy="753177"/>
      </dsp:txXfrm>
    </dsp:sp>
    <dsp:sp modelId="{C00EC91B-8B64-411F-B4CF-4D9BD6CDEDA7}">
      <dsp:nvSpPr>
        <dsp:cNvPr id="0" name=""/>
        <dsp:cNvSpPr/>
      </dsp:nvSpPr>
      <dsp:spPr>
        <a:xfrm>
          <a:off x="81733" y="3672132"/>
          <a:ext cx="941471" cy="94147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6C8914-5490-4703-A0E8-B01807ECB26D}" type="datetimeFigureOut">
              <a:rPr lang="en-GB" smtClean="0"/>
              <a:t>15/05/2018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459D9B-F626-49D4-AD1B-CF1B60F2BB43}" type="slidenum">
              <a:rPr lang="en-GB" smtClean="0"/>
              <a:t>‹#›</a:t>
            </a:fld>
            <a:endParaRPr lang="en-GB"/>
          </a:p>
        </p:txBody>
      </p:sp>
    </p:spTree>
    <p:extLst>
      <p:ext uri="{BB962C8B-B14F-4D97-AF65-F5344CB8AC3E}">
        <p14:creationId xmlns:p14="http://schemas.microsoft.com/office/powerpoint/2010/main" val="15732726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4B33FA-899A-47DA-838B-410A2FF4DEF0}" type="datetimeFigureOut">
              <a:rPr lang="en-GB" smtClean="0"/>
              <a:t>15/05/2018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0C3395-26D5-48BB-AB78-86BF2967E728}" type="slidenum">
              <a:rPr lang="en-GB" smtClean="0"/>
              <a:t>‹#›</a:t>
            </a:fld>
            <a:endParaRPr lang="en-GB"/>
          </a:p>
        </p:txBody>
      </p:sp>
    </p:spTree>
    <p:extLst>
      <p:ext uri="{BB962C8B-B14F-4D97-AF65-F5344CB8AC3E}">
        <p14:creationId xmlns:p14="http://schemas.microsoft.com/office/powerpoint/2010/main" val="1038055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E0C3395-26D5-48BB-AB78-86BF2967E728}" type="slidenum">
              <a:rPr lang="en-GB" smtClean="0"/>
              <a:t>6</a:t>
            </a:fld>
            <a:endParaRPr lang="en-GB"/>
          </a:p>
        </p:txBody>
      </p:sp>
    </p:spTree>
    <p:extLst>
      <p:ext uri="{BB962C8B-B14F-4D97-AF65-F5344CB8AC3E}">
        <p14:creationId xmlns:p14="http://schemas.microsoft.com/office/powerpoint/2010/main" val="42138826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_without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ctrTitle"/>
          </p:nvPr>
        </p:nvSpPr>
        <p:spPr>
          <a:xfrm>
            <a:off x="721841" y="1387718"/>
            <a:ext cx="5040000" cy="2242469"/>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9" name="Subtitle 2"/>
          <p:cNvSpPr>
            <a:spLocks noGrp="1"/>
          </p:cNvSpPr>
          <p:nvPr>
            <p:ph type="subTitle" idx="1" hasCustomPrompt="1"/>
          </p:nvPr>
        </p:nvSpPr>
        <p:spPr>
          <a:xfrm>
            <a:off x="721843" y="3768664"/>
            <a:ext cx="5040000" cy="981456"/>
          </a:xfrm>
        </p:spPr>
        <p:txBody>
          <a:bodyPr>
            <a:noAutofit/>
          </a:bodyPr>
          <a:lstStyle>
            <a:lvl1pPr marL="0" indent="0" algn="l">
              <a:lnSpc>
                <a:spcPct val="13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308154837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_ES&amp;F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86347" y="2388066"/>
            <a:ext cx="1789180" cy="1789180"/>
          </a:xfrm>
          <a:prstGeom prst="rect">
            <a:avLst/>
          </a:prstGeom>
        </p:spPr>
      </p:pic>
      <p:sp>
        <p:nvSpPr>
          <p:cNvPr id="6" name="Text Placeholder 3"/>
          <p:cNvSpPr>
            <a:spLocks noGrp="1"/>
          </p:cNvSpPr>
          <p:nvPr>
            <p:ph type="body" sz="quarter" idx="15" hasCustomPrompt="1"/>
          </p:nvPr>
        </p:nvSpPr>
        <p:spPr>
          <a:xfrm>
            <a:off x="3569625" y="4292858"/>
            <a:ext cx="4860000" cy="838800"/>
          </a:xfrm>
        </p:spPr>
        <p:txBody>
          <a:bodyPr>
            <a:noAutofit/>
          </a:bodyPr>
          <a:lstStyle>
            <a:lvl1pPr marL="0" indent="0">
              <a:lnSpc>
                <a:spcPct val="120000"/>
              </a:lnSpc>
              <a:buNone/>
              <a:defRPr sz="1800" b="0" baseline="0">
                <a:solidFill>
                  <a:schemeClr val="tx2"/>
                </a:solidFill>
              </a:defRPr>
            </a:lvl1pPr>
          </a:lstStyle>
          <a:p>
            <a:pPr lvl="0"/>
            <a:r>
              <a:rPr lang="en-GB" dirty="0" smtClean="0"/>
              <a:t>Click to add name, title, organization</a:t>
            </a:r>
            <a:endParaRPr lang="en-GB" dirty="0"/>
          </a:p>
        </p:txBody>
      </p:sp>
      <p:sp>
        <p:nvSpPr>
          <p:cNvPr id="7" name="Text Placeholder 9"/>
          <p:cNvSpPr>
            <a:spLocks noGrp="1"/>
          </p:cNvSpPr>
          <p:nvPr>
            <p:ph type="body" sz="quarter" idx="16" hasCustomPrompt="1"/>
          </p:nvPr>
        </p:nvSpPr>
        <p:spPr>
          <a:xfrm>
            <a:off x="3569625" y="1599646"/>
            <a:ext cx="4860000" cy="2577600"/>
          </a:xfrm>
        </p:spPr>
        <p:txBody>
          <a:bodyPr anchor="b" anchorCtr="0">
            <a:noAutofit/>
          </a:bodyPr>
          <a:lstStyle>
            <a:lvl1pPr marL="0" indent="0">
              <a:lnSpc>
                <a:spcPct val="120000"/>
              </a:lnSpc>
              <a:buNone/>
              <a:defRPr sz="2400" b="1" baseline="0"/>
            </a:lvl1pPr>
          </a:lstStyle>
          <a:p>
            <a:pPr lvl="0"/>
            <a:r>
              <a:rPr lang="en-GB" dirty="0" smtClean="0"/>
              <a:t>Click to add quotation</a:t>
            </a:r>
            <a:endParaRPr lang="en-GB" dirty="0"/>
          </a:p>
        </p:txBody>
      </p:sp>
      <p:sp>
        <p:nvSpPr>
          <p:cNvPr id="8"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92979177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76825" y="3009900"/>
            <a:ext cx="3348000" cy="2177562"/>
          </a:xfrm>
        </p:spPr>
        <p:txBody>
          <a:bodyPr anchor="t" anchorCtr="0"/>
          <a:lstStyle>
            <a:lvl1pPr>
              <a:lnSpc>
                <a:spcPct val="120000"/>
              </a:lnSpc>
              <a:defRPr sz="2800" cap="none" baseline="0">
                <a:solidFill>
                  <a:schemeClr val="tx1"/>
                </a:solidFill>
              </a:defRPr>
            </a:lvl1pPr>
          </a:lstStyle>
          <a:p>
            <a:r>
              <a:rPr lang="en-US" dirty="0" smtClean="0"/>
              <a:t>Click to add section title</a:t>
            </a:r>
            <a:endParaRPr lang="en-GB" dirty="0"/>
          </a:p>
        </p:txBody>
      </p:sp>
      <p:sp>
        <p:nvSpPr>
          <p:cNvPr id="7" name="Text Placeholder 6"/>
          <p:cNvSpPr>
            <a:spLocks noGrp="1"/>
          </p:cNvSpPr>
          <p:nvPr>
            <p:ph type="body" sz="quarter" idx="10" hasCustomPrompt="1"/>
          </p:nvPr>
        </p:nvSpPr>
        <p:spPr>
          <a:xfrm>
            <a:off x="5076825" y="1723292"/>
            <a:ext cx="3348000" cy="1153258"/>
          </a:xfrm>
        </p:spPr>
        <p:txBody>
          <a:bodyPr anchor="b" anchorCtr="0">
            <a:noAutofit/>
          </a:bodyPr>
          <a:lstStyle>
            <a:lvl1pPr marL="0" indent="0">
              <a:lnSpc>
                <a:spcPct val="120000"/>
              </a:lnSpc>
              <a:buNone/>
              <a:defRPr sz="2400" baseline="0">
                <a:solidFill>
                  <a:srgbClr val="009EDE"/>
                </a:solidFill>
              </a:defRPr>
            </a:lvl1pPr>
            <a:lvl2pPr marL="268287" indent="0">
              <a:buNone/>
              <a:defRPr/>
            </a:lvl2pPr>
            <a:lvl3pPr marL="577850" indent="0">
              <a:buNone/>
              <a:defRPr/>
            </a:lvl3pPr>
            <a:lvl4pPr marL="1371600" indent="0">
              <a:buFont typeface="Arial" panose="020B0604020202020204" pitchFamily="34" charset="0"/>
              <a:buNone/>
              <a:defRPr/>
            </a:lvl4pPr>
            <a:lvl5pPr marL="1828800" indent="0">
              <a:buFont typeface="Arial" panose="020B0604020202020204" pitchFamily="34" charset="0"/>
              <a:buNone/>
              <a:defRPr/>
            </a:lvl5pPr>
          </a:lstStyle>
          <a:p>
            <a:pPr lvl="0"/>
            <a:r>
              <a:rPr lang="en-US" dirty="0" smtClean="0"/>
              <a:t>Click to add section number</a:t>
            </a:r>
          </a:p>
        </p:txBody>
      </p:sp>
    </p:spTree>
    <p:extLst>
      <p:ext uri="{BB962C8B-B14F-4D97-AF65-F5344CB8AC3E}">
        <p14:creationId xmlns:p14="http://schemas.microsoft.com/office/powerpoint/2010/main" val="1493388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to slide_1">
    <p:spTree>
      <p:nvGrpSpPr>
        <p:cNvPr id="1" name=""/>
        <p:cNvGrpSpPr/>
        <p:nvPr/>
      </p:nvGrpSpPr>
      <p:grpSpPr>
        <a:xfrm>
          <a:off x="0" y="0"/>
          <a:ext cx="0" cy="0"/>
          <a:chOff x="0" y="0"/>
          <a:chExt cx="0" cy="0"/>
        </a:xfrm>
      </p:grpSpPr>
      <p:sp>
        <p:nvSpPr>
          <p:cNvPr id="27" name="Picture Placeholder 26"/>
          <p:cNvSpPr>
            <a:spLocks noGrp="1"/>
          </p:cNvSpPr>
          <p:nvPr>
            <p:ph type="pic" sz="quarter" idx="17" hasCustomPrompt="1"/>
          </p:nvPr>
        </p:nvSpPr>
        <p:spPr>
          <a:xfrm>
            <a:off x="720724" y="1266825"/>
            <a:ext cx="2995200" cy="2877488"/>
          </a:xfrm>
          <a:custGeom>
            <a:avLst/>
            <a:gdLst>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874660 w 2998800"/>
              <a:gd name="connsiteY10" fmla="*/ 3223800 h 2865600"/>
              <a:gd name="connsiteX11" fmla="*/ 499800 w 2998800"/>
              <a:gd name="connsiteY11" fmla="*/ 286560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3223800"/>
              <a:gd name="connsiteX1" fmla="*/ 499800 w 2998800"/>
              <a:gd name="connsiteY1" fmla="*/ 0 h 3223800"/>
              <a:gd name="connsiteX2" fmla="*/ 499800 w 2998800"/>
              <a:gd name="connsiteY2" fmla="*/ 0 h 3223800"/>
              <a:gd name="connsiteX3" fmla="*/ 1249500 w 2998800"/>
              <a:gd name="connsiteY3" fmla="*/ 0 h 3223800"/>
              <a:gd name="connsiteX4" fmla="*/ 2998800 w 2998800"/>
              <a:gd name="connsiteY4" fmla="*/ 0 h 3223800"/>
              <a:gd name="connsiteX5" fmla="*/ 2998800 w 2998800"/>
              <a:gd name="connsiteY5" fmla="*/ 1671600 h 3223800"/>
              <a:gd name="connsiteX6" fmla="*/ 2998800 w 2998800"/>
              <a:gd name="connsiteY6" fmla="*/ 1671600 h 3223800"/>
              <a:gd name="connsiteX7" fmla="*/ 2998800 w 2998800"/>
              <a:gd name="connsiteY7" fmla="*/ 2388000 h 3223800"/>
              <a:gd name="connsiteX8" fmla="*/ 2998800 w 2998800"/>
              <a:gd name="connsiteY8" fmla="*/ 2865600 h 3223800"/>
              <a:gd name="connsiteX9" fmla="*/ 1249500 w 2998800"/>
              <a:gd name="connsiteY9" fmla="*/ 2865600 h 3223800"/>
              <a:gd name="connsiteX10" fmla="*/ 874660 w 2998800"/>
              <a:gd name="connsiteY10" fmla="*/ 3223800 h 3223800"/>
              <a:gd name="connsiteX11" fmla="*/ 122610 w 2998800"/>
              <a:gd name="connsiteY11" fmla="*/ 2743680 h 3223800"/>
              <a:gd name="connsiteX12" fmla="*/ 0 w 2998800"/>
              <a:gd name="connsiteY12" fmla="*/ 2865600 h 3223800"/>
              <a:gd name="connsiteX13" fmla="*/ 0 w 2998800"/>
              <a:gd name="connsiteY13" fmla="*/ 2388000 h 3223800"/>
              <a:gd name="connsiteX14" fmla="*/ 0 w 2998800"/>
              <a:gd name="connsiteY14" fmla="*/ 1671600 h 3223800"/>
              <a:gd name="connsiteX15" fmla="*/ 0 w 2998800"/>
              <a:gd name="connsiteY15" fmla="*/ 1671600 h 3223800"/>
              <a:gd name="connsiteX16" fmla="*/ 0 w 2998800"/>
              <a:gd name="connsiteY16" fmla="*/ 0 h 32238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51662 w 2998800"/>
              <a:gd name="connsiteY10" fmla="*/ 2864572 h 2865600"/>
              <a:gd name="connsiteX11" fmla="*/ 122610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51662 w 2998800"/>
              <a:gd name="connsiteY10" fmla="*/ 2864572 h 2865600"/>
              <a:gd name="connsiteX11" fmla="*/ 130147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77132"/>
              <a:gd name="connsiteX1" fmla="*/ 499800 w 2998800"/>
              <a:gd name="connsiteY1" fmla="*/ 0 h 2877132"/>
              <a:gd name="connsiteX2" fmla="*/ 499800 w 2998800"/>
              <a:gd name="connsiteY2" fmla="*/ 0 h 2877132"/>
              <a:gd name="connsiteX3" fmla="*/ 1249500 w 2998800"/>
              <a:gd name="connsiteY3" fmla="*/ 0 h 2877132"/>
              <a:gd name="connsiteX4" fmla="*/ 2998800 w 2998800"/>
              <a:gd name="connsiteY4" fmla="*/ 0 h 2877132"/>
              <a:gd name="connsiteX5" fmla="*/ 2998800 w 2998800"/>
              <a:gd name="connsiteY5" fmla="*/ 1671600 h 2877132"/>
              <a:gd name="connsiteX6" fmla="*/ 2998800 w 2998800"/>
              <a:gd name="connsiteY6" fmla="*/ 1671600 h 2877132"/>
              <a:gd name="connsiteX7" fmla="*/ 2998800 w 2998800"/>
              <a:gd name="connsiteY7" fmla="*/ 2388000 h 2877132"/>
              <a:gd name="connsiteX8" fmla="*/ 2998800 w 2998800"/>
              <a:gd name="connsiteY8" fmla="*/ 2865600 h 2877132"/>
              <a:gd name="connsiteX9" fmla="*/ 1249500 w 2998800"/>
              <a:gd name="connsiteY9" fmla="*/ 2865600 h 2877132"/>
              <a:gd name="connsiteX10" fmla="*/ 251662 w 2998800"/>
              <a:gd name="connsiteY10" fmla="*/ 2877132 h 2877132"/>
              <a:gd name="connsiteX11" fmla="*/ 130147 w 2998800"/>
              <a:gd name="connsiteY11" fmla="*/ 2743680 h 2877132"/>
              <a:gd name="connsiteX12" fmla="*/ 0 w 2998800"/>
              <a:gd name="connsiteY12" fmla="*/ 2865600 h 2877132"/>
              <a:gd name="connsiteX13" fmla="*/ 0 w 2998800"/>
              <a:gd name="connsiteY13" fmla="*/ 2388000 h 2877132"/>
              <a:gd name="connsiteX14" fmla="*/ 0 w 2998800"/>
              <a:gd name="connsiteY14" fmla="*/ 1671600 h 2877132"/>
              <a:gd name="connsiteX15" fmla="*/ 0 w 2998800"/>
              <a:gd name="connsiteY15" fmla="*/ 1671600 h 2877132"/>
              <a:gd name="connsiteX16" fmla="*/ 0 w 2998800"/>
              <a:gd name="connsiteY16" fmla="*/ 0 h 2877132"/>
              <a:gd name="connsiteX0" fmla="*/ 0 w 2998800"/>
              <a:gd name="connsiteY0" fmla="*/ 0 h 2869596"/>
              <a:gd name="connsiteX1" fmla="*/ 499800 w 2998800"/>
              <a:gd name="connsiteY1" fmla="*/ 0 h 2869596"/>
              <a:gd name="connsiteX2" fmla="*/ 499800 w 2998800"/>
              <a:gd name="connsiteY2" fmla="*/ 0 h 2869596"/>
              <a:gd name="connsiteX3" fmla="*/ 1249500 w 2998800"/>
              <a:gd name="connsiteY3" fmla="*/ 0 h 2869596"/>
              <a:gd name="connsiteX4" fmla="*/ 2998800 w 2998800"/>
              <a:gd name="connsiteY4" fmla="*/ 0 h 2869596"/>
              <a:gd name="connsiteX5" fmla="*/ 2998800 w 2998800"/>
              <a:gd name="connsiteY5" fmla="*/ 1671600 h 2869596"/>
              <a:gd name="connsiteX6" fmla="*/ 2998800 w 2998800"/>
              <a:gd name="connsiteY6" fmla="*/ 1671600 h 2869596"/>
              <a:gd name="connsiteX7" fmla="*/ 2998800 w 2998800"/>
              <a:gd name="connsiteY7" fmla="*/ 2388000 h 2869596"/>
              <a:gd name="connsiteX8" fmla="*/ 2998800 w 2998800"/>
              <a:gd name="connsiteY8" fmla="*/ 2865600 h 2869596"/>
              <a:gd name="connsiteX9" fmla="*/ 1249500 w 2998800"/>
              <a:gd name="connsiteY9" fmla="*/ 2865600 h 2869596"/>
              <a:gd name="connsiteX10" fmla="*/ 254174 w 2998800"/>
              <a:gd name="connsiteY10" fmla="*/ 2869596 h 2869596"/>
              <a:gd name="connsiteX11" fmla="*/ 130147 w 2998800"/>
              <a:gd name="connsiteY11" fmla="*/ 2743680 h 2869596"/>
              <a:gd name="connsiteX12" fmla="*/ 0 w 2998800"/>
              <a:gd name="connsiteY12" fmla="*/ 2865600 h 2869596"/>
              <a:gd name="connsiteX13" fmla="*/ 0 w 2998800"/>
              <a:gd name="connsiteY13" fmla="*/ 2388000 h 2869596"/>
              <a:gd name="connsiteX14" fmla="*/ 0 w 2998800"/>
              <a:gd name="connsiteY14" fmla="*/ 1671600 h 2869596"/>
              <a:gd name="connsiteX15" fmla="*/ 0 w 2998800"/>
              <a:gd name="connsiteY15" fmla="*/ 1671600 h 2869596"/>
              <a:gd name="connsiteX16" fmla="*/ 0 w 2998800"/>
              <a:gd name="connsiteY16" fmla="*/ 0 h 2869596"/>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61710 w 2998800"/>
              <a:gd name="connsiteY10" fmla="*/ 2864590 h 2865600"/>
              <a:gd name="connsiteX11" fmla="*/ 130147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61710 w 2998800"/>
              <a:gd name="connsiteY10" fmla="*/ 2864590 h 2865600"/>
              <a:gd name="connsiteX11" fmla="*/ 130147 w 2998800"/>
              <a:gd name="connsiteY11" fmla="*/ 2733667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7093"/>
              <a:gd name="connsiteX1" fmla="*/ 499800 w 2998800"/>
              <a:gd name="connsiteY1" fmla="*/ 0 h 2867093"/>
              <a:gd name="connsiteX2" fmla="*/ 499800 w 2998800"/>
              <a:gd name="connsiteY2" fmla="*/ 0 h 2867093"/>
              <a:gd name="connsiteX3" fmla="*/ 1249500 w 2998800"/>
              <a:gd name="connsiteY3" fmla="*/ 0 h 2867093"/>
              <a:gd name="connsiteX4" fmla="*/ 2998800 w 2998800"/>
              <a:gd name="connsiteY4" fmla="*/ 0 h 2867093"/>
              <a:gd name="connsiteX5" fmla="*/ 2998800 w 2998800"/>
              <a:gd name="connsiteY5" fmla="*/ 1671600 h 2867093"/>
              <a:gd name="connsiteX6" fmla="*/ 2998800 w 2998800"/>
              <a:gd name="connsiteY6" fmla="*/ 1671600 h 2867093"/>
              <a:gd name="connsiteX7" fmla="*/ 2998800 w 2998800"/>
              <a:gd name="connsiteY7" fmla="*/ 2388000 h 2867093"/>
              <a:gd name="connsiteX8" fmla="*/ 2998800 w 2998800"/>
              <a:gd name="connsiteY8" fmla="*/ 2865600 h 2867093"/>
              <a:gd name="connsiteX9" fmla="*/ 1249500 w 2998800"/>
              <a:gd name="connsiteY9" fmla="*/ 2865600 h 2867093"/>
              <a:gd name="connsiteX10" fmla="*/ 261710 w 2998800"/>
              <a:gd name="connsiteY10" fmla="*/ 2867093 h 2867093"/>
              <a:gd name="connsiteX11" fmla="*/ 130147 w 2998800"/>
              <a:gd name="connsiteY11" fmla="*/ 2733667 h 2867093"/>
              <a:gd name="connsiteX12" fmla="*/ 0 w 2998800"/>
              <a:gd name="connsiteY12" fmla="*/ 2865600 h 2867093"/>
              <a:gd name="connsiteX13" fmla="*/ 0 w 2998800"/>
              <a:gd name="connsiteY13" fmla="*/ 2388000 h 2867093"/>
              <a:gd name="connsiteX14" fmla="*/ 0 w 2998800"/>
              <a:gd name="connsiteY14" fmla="*/ 1671600 h 2867093"/>
              <a:gd name="connsiteX15" fmla="*/ 0 w 2998800"/>
              <a:gd name="connsiteY15" fmla="*/ 1671600 h 2867093"/>
              <a:gd name="connsiteX16" fmla="*/ 0 w 2998800"/>
              <a:gd name="connsiteY16" fmla="*/ 0 h 2867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98800" h="2867093">
                <a:moveTo>
                  <a:pt x="0" y="0"/>
                </a:moveTo>
                <a:lnTo>
                  <a:pt x="499800" y="0"/>
                </a:lnTo>
                <a:lnTo>
                  <a:pt x="499800" y="0"/>
                </a:lnTo>
                <a:lnTo>
                  <a:pt x="1249500" y="0"/>
                </a:lnTo>
                <a:lnTo>
                  <a:pt x="2998800" y="0"/>
                </a:lnTo>
                <a:lnTo>
                  <a:pt x="2998800" y="1671600"/>
                </a:lnTo>
                <a:lnTo>
                  <a:pt x="2998800" y="1671600"/>
                </a:lnTo>
                <a:lnTo>
                  <a:pt x="2998800" y="2388000"/>
                </a:lnTo>
                <a:lnTo>
                  <a:pt x="2998800" y="2865600"/>
                </a:lnTo>
                <a:lnTo>
                  <a:pt x="1249500" y="2865600"/>
                </a:lnTo>
                <a:lnTo>
                  <a:pt x="261710" y="2867093"/>
                </a:lnTo>
                <a:lnTo>
                  <a:pt x="130147" y="2733667"/>
                </a:lnTo>
                <a:lnTo>
                  <a:pt x="0" y="2865600"/>
                </a:lnTo>
                <a:lnTo>
                  <a:pt x="0" y="2388000"/>
                </a:lnTo>
                <a:lnTo>
                  <a:pt x="0" y="1671600"/>
                </a:lnTo>
                <a:lnTo>
                  <a:pt x="0" y="1671600"/>
                </a:lnTo>
                <a:lnTo>
                  <a:pt x="0" y="0"/>
                </a:lnTo>
                <a:close/>
              </a:path>
            </a:pathLst>
          </a:custGeo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25" name="Picture Placeholder 24"/>
          <p:cNvSpPr>
            <a:spLocks noGrp="1"/>
          </p:cNvSpPr>
          <p:nvPr>
            <p:ph type="pic" sz="quarter" idx="16" hasCustomPrompt="1"/>
          </p:nvPr>
        </p:nvSpPr>
        <p:spPr>
          <a:xfrm>
            <a:off x="3707999" y="1266823"/>
            <a:ext cx="4716000" cy="4968000"/>
          </a:xfrm>
          <a:custGeom>
            <a:avLst/>
            <a:gdLst>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375516 w 4716000"/>
              <a:gd name="connsiteY10" fmla="*/ 5670000 h 5040000"/>
              <a:gd name="connsiteX11" fmla="*/ 786000 w 4716000"/>
              <a:gd name="connsiteY11" fmla="*/ 5040000 h 5040000"/>
              <a:gd name="connsiteX12" fmla="*/ 0 w 4716000"/>
              <a:gd name="connsiteY12" fmla="*/ 50400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670000"/>
              <a:gd name="connsiteX1" fmla="*/ 786000 w 4716000"/>
              <a:gd name="connsiteY1" fmla="*/ 0 h 5670000"/>
              <a:gd name="connsiteX2" fmla="*/ 786000 w 4716000"/>
              <a:gd name="connsiteY2" fmla="*/ 0 h 5670000"/>
              <a:gd name="connsiteX3" fmla="*/ 1965000 w 4716000"/>
              <a:gd name="connsiteY3" fmla="*/ 0 h 5670000"/>
              <a:gd name="connsiteX4" fmla="*/ 4716000 w 4716000"/>
              <a:gd name="connsiteY4" fmla="*/ 0 h 5670000"/>
              <a:gd name="connsiteX5" fmla="*/ 4716000 w 4716000"/>
              <a:gd name="connsiteY5" fmla="*/ 2940000 h 5670000"/>
              <a:gd name="connsiteX6" fmla="*/ 4716000 w 4716000"/>
              <a:gd name="connsiteY6" fmla="*/ 2940000 h 5670000"/>
              <a:gd name="connsiteX7" fmla="*/ 4716000 w 4716000"/>
              <a:gd name="connsiteY7" fmla="*/ 4200000 h 5670000"/>
              <a:gd name="connsiteX8" fmla="*/ 4716000 w 4716000"/>
              <a:gd name="connsiteY8" fmla="*/ 5040000 h 5670000"/>
              <a:gd name="connsiteX9" fmla="*/ 1965000 w 4716000"/>
              <a:gd name="connsiteY9" fmla="*/ 5040000 h 5670000"/>
              <a:gd name="connsiteX10" fmla="*/ 1375516 w 4716000"/>
              <a:gd name="connsiteY10" fmla="*/ 5670000 h 5670000"/>
              <a:gd name="connsiteX11" fmla="*/ 786000 w 4716000"/>
              <a:gd name="connsiteY11" fmla="*/ 5040000 h 5670000"/>
              <a:gd name="connsiteX12" fmla="*/ 0 w 4716000"/>
              <a:gd name="connsiteY12" fmla="*/ 4767894 h 5670000"/>
              <a:gd name="connsiteX13" fmla="*/ 0 w 4716000"/>
              <a:gd name="connsiteY13" fmla="*/ 4200000 h 5670000"/>
              <a:gd name="connsiteX14" fmla="*/ 0 w 4716000"/>
              <a:gd name="connsiteY14" fmla="*/ 2940000 h 5670000"/>
              <a:gd name="connsiteX15" fmla="*/ 0 w 4716000"/>
              <a:gd name="connsiteY15" fmla="*/ 2940000 h 5670000"/>
              <a:gd name="connsiteX16" fmla="*/ 0 w 4716000"/>
              <a:gd name="connsiteY16" fmla="*/ 0 h 5670000"/>
              <a:gd name="connsiteX0" fmla="*/ 0 w 4716000"/>
              <a:gd name="connsiteY0" fmla="*/ 0 h 5670000"/>
              <a:gd name="connsiteX1" fmla="*/ 786000 w 4716000"/>
              <a:gd name="connsiteY1" fmla="*/ 0 h 5670000"/>
              <a:gd name="connsiteX2" fmla="*/ 786000 w 4716000"/>
              <a:gd name="connsiteY2" fmla="*/ 0 h 5670000"/>
              <a:gd name="connsiteX3" fmla="*/ 1965000 w 4716000"/>
              <a:gd name="connsiteY3" fmla="*/ 0 h 5670000"/>
              <a:gd name="connsiteX4" fmla="*/ 4716000 w 4716000"/>
              <a:gd name="connsiteY4" fmla="*/ 0 h 5670000"/>
              <a:gd name="connsiteX5" fmla="*/ 4716000 w 4716000"/>
              <a:gd name="connsiteY5" fmla="*/ 2940000 h 5670000"/>
              <a:gd name="connsiteX6" fmla="*/ 4716000 w 4716000"/>
              <a:gd name="connsiteY6" fmla="*/ 2940000 h 5670000"/>
              <a:gd name="connsiteX7" fmla="*/ 4716000 w 4716000"/>
              <a:gd name="connsiteY7" fmla="*/ 4200000 h 5670000"/>
              <a:gd name="connsiteX8" fmla="*/ 4716000 w 4716000"/>
              <a:gd name="connsiteY8" fmla="*/ 5040000 h 5670000"/>
              <a:gd name="connsiteX9" fmla="*/ 1965000 w 4716000"/>
              <a:gd name="connsiteY9" fmla="*/ 5040000 h 5670000"/>
              <a:gd name="connsiteX10" fmla="*/ 1375516 w 4716000"/>
              <a:gd name="connsiteY10" fmla="*/ 5670000 h 5670000"/>
              <a:gd name="connsiteX11" fmla="*/ 134213 w 4716000"/>
              <a:gd name="connsiteY11" fmla="*/ 4907111 h 5670000"/>
              <a:gd name="connsiteX12" fmla="*/ 0 w 4716000"/>
              <a:gd name="connsiteY12" fmla="*/ 4767894 h 5670000"/>
              <a:gd name="connsiteX13" fmla="*/ 0 w 4716000"/>
              <a:gd name="connsiteY13" fmla="*/ 4200000 h 5670000"/>
              <a:gd name="connsiteX14" fmla="*/ 0 w 4716000"/>
              <a:gd name="connsiteY14" fmla="*/ 2940000 h 5670000"/>
              <a:gd name="connsiteX15" fmla="*/ 0 w 4716000"/>
              <a:gd name="connsiteY15" fmla="*/ 2940000 h 5670000"/>
              <a:gd name="connsiteX16" fmla="*/ 0 w 4716000"/>
              <a:gd name="connsiteY16" fmla="*/ 0 h 567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4990 w 4716000"/>
              <a:gd name="connsiteY10" fmla="*/ 5034034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14317 w 4730317"/>
              <a:gd name="connsiteY0" fmla="*/ 0 h 5040000"/>
              <a:gd name="connsiteX1" fmla="*/ 800317 w 4730317"/>
              <a:gd name="connsiteY1" fmla="*/ 0 h 5040000"/>
              <a:gd name="connsiteX2" fmla="*/ 800317 w 4730317"/>
              <a:gd name="connsiteY2" fmla="*/ 0 h 5040000"/>
              <a:gd name="connsiteX3" fmla="*/ 1979317 w 4730317"/>
              <a:gd name="connsiteY3" fmla="*/ 0 h 5040000"/>
              <a:gd name="connsiteX4" fmla="*/ 4730317 w 4730317"/>
              <a:gd name="connsiteY4" fmla="*/ 0 h 5040000"/>
              <a:gd name="connsiteX5" fmla="*/ 4730317 w 4730317"/>
              <a:gd name="connsiteY5" fmla="*/ 2940000 h 5040000"/>
              <a:gd name="connsiteX6" fmla="*/ 4730317 w 4730317"/>
              <a:gd name="connsiteY6" fmla="*/ 2940000 h 5040000"/>
              <a:gd name="connsiteX7" fmla="*/ 4730317 w 4730317"/>
              <a:gd name="connsiteY7" fmla="*/ 4200000 h 5040000"/>
              <a:gd name="connsiteX8" fmla="*/ 4730317 w 4730317"/>
              <a:gd name="connsiteY8" fmla="*/ 5040000 h 5040000"/>
              <a:gd name="connsiteX9" fmla="*/ 1979317 w 4730317"/>
              <a:gd name="connsiteY9" fmla="*/ 5040000 h 5040000"/>
              <a:gd name="connsiteX10" fmla="*/ 0 w 4730317"/>
              <a:gd name="connsiteY10" fmla="*/ 5034034 h 5040000"/>
              <a:gd name="connsiteX11" fmla="*/ 148530 w 4730317"/>
              <a:gd name="connsiteY11" fmla="*/ 4907111 h 5040000"/>
              <a:gd name="connsiteX12" fmla="*/ 14317 w 4730317"/>
              <a:gd name="connsiteY12" fmla="*/ 4767894 h 5040000"/>
              <a:gd name="connsiteX13" fmla="*/ 14317 w 4730317"/>
              <a:gd name="connsiteY13" fmla="*/ 4200000 h 5040000"/>
              <a:gd name="connsiteX14" fmla="*/ 14317 w 4730317"/>
              <a:gd name="connsiteY14" fmla="*/ 2940000 h 5040000"/>
              <a:gd name="connsiteX15" fmla="*/ 14317 w 4730317"/>
              <a:gd name="connsiteY15" fmla="*/ 2940000 h 5040000"/>
              <a:gd name="connsiteX16" fmla="*/ 14317 w 473031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9129 w 4716000"/>
              <a:gd name="connsiteY10" fmla="*/ 5039896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234665 w 4716000"/>
              <a:gd name="connsiteY10" fmla="*/ 5015381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1581 w 4716000"/>
              <a:gd name="connsiteY10" fmla="*/ 5032541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6678 w 4716000"/>
              <a:gd name="connsiteY10" fmla="*/ 5037444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6678 w 4716000"/>
              <a:gd name="connsiteY10" fmla="*/ 5039896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34890 w 4716677"/>
              <a:gd name="connsiteY11" fmla="*/ 4907111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42244 w 4716677"/>
              <a:gd name="connsiteY11" fmla="*/ 4909563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34889 w 4716677"/>
              <a:gd name="connsiteY11" fmla="*/ 4914466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9896 h 5040000"/>
              <a:gd name="connsiteX11" fmla="*/ 134212 w 4716000"/>
              <a:gd name="connsiteY11" fmla="*/ 4914466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9896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5580 w 4721580"/>
              <a:gd name="connsiteY0" fmla="*/ 0 h 5040000"/>
              <a:gd name="connsiteX1" fmla="*/ 791580 w 4721580"/>
              <a:gd name="connsiteY1" fmla="*/ 0 h 5040000"/>
              <a:gd name="connsiteX2" fmla="*/ 791580 w 4721580"/>
              <a:gd name="connsiteY2" fmla="*/ 0 h 5040000"/>
              <a:gd name="connsiteX3" fmla="*/ 1970580 w 4721580"/>
              <a:gd name="connsiteY3" fmla="*/ 0 h 5040000"/>
              <a:gd name="connsiteX4" fmla="*/ 4721580 w 4721580"/>
              <a:gd name="connsiteY4" fmla="*/ 0 h 5040000"/>
              <a:gd name="connsiteX5" fmla="*/ 4721580 w 4721580"/>
              <a:gd name="connsiteY5" fmla="*/ 2940000 h 5040000"/>
              <a:gd name="connsiteX6" fmla="*/ 4721580 w 4721580"/>
              <a:gd name="connsiteY6" fmla="*/ 2940000 h 5040000"/>
              <a:gd name="connsiteX7" fmla="*/ 4721580 w 4721580"/>
              <a:gd name="connsiteY7" fmla="*/ 4200000 h 5040000"/>
              <a:gd name="connsiteX8" fmla="*/ 4721580 w 4721580"/>
              <a:gd name="connsiteY8" fmla="*/ 5040000 h 5040000"/>
              <a:gd name="connsiteX9" fmla="*/ 1970580 w 4721580"/>
              <a:gd name="connsiteY9" fmla="*/ 5040000 h 5040000"/>
              <a:gd name="connsiteX10" fmla="*/ 0 w 4721580"/>
              <a:gd name="connsiteY10" fmla="*/ 5039896 h 5040000"/>
              <a:gd name="connsiteX11" fmla="*/ 139792 w 4721580"/>
              <a:gd name="connsiteY11" fmla="*/ 4914466 h 5040000"/>
              <a:gd name="connsiteX12" fmla="*/ 5580 w 4721580"/>
              <a:gd name="connsiteY12" fmla="*/ 4777700 h 5040000"/>
              <a:gd name="connsiteX13" fmla="*/ 5580 w 4721580"/>
              <a:gd name="connsiteY13" fmla="*/ 4200000 h 5040000"/>
              <a:gd name="connsiteX14" fmla="*/ 5580 w 4721580"/>
              <a:gd name="connsiteY14" fmla="*/ 2940000 h 5040000"/>
              <a:gd name="connsiteX15" fmla="*/ 5580 w 4721580"/>
              <a:gd name="connsiteY15" fmla="*/ 2940000 h 5040000"/>
              <a:gd name="connsiteX16" fmla="*/ 5580 w 4721580"/>
              <a:gd name="connsiteY16" fmla="*/ 0 h 5040000"/>
              <a:gd name="connsiteX0" fmla="*/ 5580 w 4721580"/>
              <a:gd name="connsiteY0" fmla="*/ 0 h 5040000"/>
              <a:gd name="connsiteX1" fmla="*/ 791580 w 4721580"/>
              <a:gd name="connsiteY1" fmla="*/ 0 h 5040000"/>
              <a:gd name="connsiteX2" fmla="*/ 791580 w 4721580"/>
              <a:gd name="connsiteY2" fmla="*/ 0 h 5040000"/>
              <a:gd name="connsiteX3" fmla="*/ 1970580 w 4721580"/>
              <a:gd name="connsiteY3" fmla="*/ 0 h 5040000"/>
              <a:gd name="connsiteX4" fmla="*/ 4721580 w 4721580"/>
              <a:gd name="connsiteY4" fmla="*/ 0 h 5040000"/>
              <a:gd name="connsiteX5" fmla="*/ 4721580 w 4721580"/>
              <a:gd name="connsiteY5" fmla="*/ 2940000 h 5040000"/>
              <a:gd name="connsiteX6" fmla="*/ 4721580 w 4721580"/>
              <a:gd name="connsiteY6" fmla="*/ 2940000 h 5040000"/>
              <a:gd name="connsiteX7" fmla="*/ 4721580 w 4721580"/>
              <a:gd name="connsiteY7" fmla="*/ 4200000 h 5040000"/>
              <a:gd name="connsiteX8" fmla="*/ 4721580 w 4721580"/>
              <a:gd name="connsiteY8" fmla="*/ 5040000 h 5040000"/>
              <a:gd name="connsiteX9" fmla="*/ 1970580 w 4721580"/>
              <a:gd name="connsiteY9" fmla="*/ 5040000 h 5040000"/>
              <a:gd name="connsiteX10" fmla="*/ 0 w 4721580"/>
              <a:gd name="connsiteY10" fmla="*/ 5008027 h 5040000"/>
              <a:gd name="connsiteX11" fmla="*/ 139792 w 4721580"/>
              <a:gd name="connsiteY11" fmla="*/ 4914466 h 5040000"/>
              <a:gd name="connsiteX12" fmla="*/ 5580 w 4721580"/>
              <a:gd name="connsiteY12" fmla="*/ 4777700 h 5040000"/>
              <a:gd name="connsiteX13" fmla="*/ 5580 w 4721580"/>
              <a:gd name="connsiteY13" fmla="*/ 4200000 h 5040000"/>
              <a:gd name="connsiteX14" fmla="*/ 5580 w 4721580"/>
              <a:gd name="connsiteY14" fmla="*/ 2940000 h 5040000"/>
              <a:gd name="connsiteX15" fmla="*/ 5580 w 4721580"/>
              <a:gd name="connsiteY15" fmla="*/ 2940000 h 5040000"/>
              <a:gd name="connsiteX16" fmla="*/ 5580 w 472158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5 w 4716000"/>
              <a:gd name="connsiteY10" fmla="*/ 5034993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774 w 4716000"/>
              <a:gd name="connsiteY10" fmla="*/ 5034993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9129 w 4716000"/>
              <a:gd name="connsiteY10" fmla="*/ 5039895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5 h 5040000"/>
              <a:gd name="connsiteX11" fmla="*/ 134889 w 4716677"/>
              <a:gd name="connsiteY11" fmla="*/ 4914466 h 5040000"/>
              <a:gd name="connsiteX12" fmla="*/ 677 w 4716677"/>
              <a:gd name="connsiteY12" fmla="*/ 4777700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4992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5 h 5040000"/>
              <a:gd name="connsiteX11" fmla="*/ 134889 w 4716677"/>
              <a:gd name="connsiteY11" fmla="*/ 4914466 h 5040000"/>
              <a:gd name="connsiteX12" fmla="*/ 677 w 4716677"/>
              <a:gd name="connsiteY12" fmla="*/ 4777700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48302 w 4764302"/>
              <a:gd name="connsiteY0" fmla="*/ 0 h 5040000"/>
              <a:gd name="connsiteX1" fmla="*/ 834302 w 4764302"/>
              <a:gd name="connsiteY1" fmla="*/ 0 h 5040000"/>
              <a:gd name="connsiteX2" fmla="*/ 834302 w 4764302"/>
              <a:gd name="connsiteY2" fmla="*/ 0 h 5040000"/>
              <a:gd name="connsiteX3" fmla="*/ 2013302 w 4764302"/>
              <a:gd name="connsiteY3" fmla="*/ 0 h 5040000"/>
              <a:gd name="connsiteX4" fmla="*/ 4764302 w 4764302"/>
              <a:gd name="connsiteY4" fmla="*/ 0 h 5040000"/>
              <a:gd name="connsiteX5" fmla="*/ 4764302 w 4764302"/>
              <a:gd name="connsiteY5" fmla="*/ 2940000 h 5040000"/>
              <a:gd name="connsiteX6" fmla="*/ 4764302 w 4764302"/>
              <a:gd name="connsiteY6" fmla="*/ 2940000 h 5040000"/>
              <a:gd name="connsiteX7" fmla="*/ 4764302 w 4764302"/>
              <a:gd name="connsiteY7" fmla="*/ 4200000 h 5040000"/>
              <a:gd name="connsiteX8" fmla="*/ 4764302 w 4764302"/>
              <a:gd name="connsiteY8" fmla="*/ 5040000 h 5040000"/>
              <a:gd name="connsiteX9" fmla="*/ 2013302 w 4764302"/>
              <a:gd name="connsiteY9" fmla="*/ 5040000 h 5040000"/>
              <a:gd name="connsiteX10" fmla="*/ 0 w 4764302"/>
              <a:gd name="connsiteY10" fmla="*/ 5001795 h 5040000"/>
              <a:gd name="connsiteX11" fmla="*/ 182514 w 4764302"/>
              <a:gd name="connsiteY11" fmla="*/ 4914466 h 5040000"/>
              <a:gd name="connsiteX12" fmla="*/ 48302 w 4764302"/>
              <a:gd name="connsiteY12" fmla="*/ 4777700 h 5040000"/>
              <a:gd name="connsiteX13" fmla="*/ 48302 w 4764302"/>
              <a:gd name="connsiteY13" fmla="*/ 4200000 h 5040000"/>
              <a:gd name="connsiteX14" fmla="*/ 48302 w 4764302"/>
              <a:gd name="connsiteY14" fmla="*/ 2940000 h 5040000"/>
              <a:gd name="connsiteX15" fmla="*/ 48302 w 4764302"/>
              <a:gd name="connsiteY15" fmla="*/ 2940000 h 5040000"/>
              <a:gd name="connsiteX16" fmla="*/ 48302 w 4764302"/>
              <a:gd name="connsiteY16" fmla="*/ 0 h 5040000"/>
              <a:gd name="connsiteX0" fmla="*/ 10202 w 4726202"/>
              <a:gd name="connsiteY0" fmla="*/ 0 h 5040000"/>
              <a:gd name="connsiteX1" fmla="*/ 796202 w 4726202"/>
              <a:gd name="connsiteY1" fmla="*/ 0 h 5040000"/>
              <a:gd name="connsiteX2" fmla="*/ 796202 w 4726202"/>
              <a:gd name="connsiteY2" fmla="*/ 0 h 5040000"/>
              <a:gd name="connsiteX3" fmla="*/ 1975202 w 4726202"/>
              <a:gd name="connsiteY3" fmla="*/ 0 h 5040000"/>
              <a:gd name="connsiteX4" fmla="*/ 4726202 w 4726202"/>
              <a:gd name="connsiteY4" fmla="*/ 0 h 5040000"/>
              <a:gd name="connsiteX5" fmla="*/ 4726202 w 4726202"/>
              <a:gd name="connsiteY5" fmla="*/ 2940000 h 5040000"/>
              <a:gd name="connsiteX6" fmla="*/ 4726202 w 4726202"/>
              <a:gd name="connsiteY6" fmla="*/ 2940000 h 5040000"/>
              <a:gd name="connsiteX7" fmla="*/ 4726202 w 4726202"/>
              <a:gd name="connsiteY7" fmla="*/ 4200000 h 5040000"/>
              <a:gd name="connsiteX8" fmla="*/ 4726202 w 4726202"/>
              <a:gd name="connsiteY8" fmla="*/ 5040000 h 5040000"/>
              <a:gd name="connsiteX9" fmla="*/ 1975202 w 4726202"/>
              <a:gd name="connsiteY9" fmla="*/ 5040000 h 5040000"/>
              <a:gd name="connsiteX10" fmla="*/ 0 w 4726202"/>
              <a:gd name="connsiteY10" fmla="*/ 5037990 h 5040000"/>
              <a:gd name="connsiteX11" fmla="*/ 144414 w 4726202"/>
              <a:gd name="connsiteY11" fmla="*/ 4914466 h 5040000"/>
              <a:gd name="connsiteX12" fmla="*/ 10202 w 4726202"/>
              <a:gd name="connsiteY12" fmla="*/ 4777700 h 5040000"/>
              <a:gd name="connsiteX13" fmla="*/ 10202 w 4726202"/>
              <a:gd name="connsiteY13" fmla="*/ 4200000 h 5040000"/>
              <a:gd name="connsiteX14" fmla="*/ 10202 w 4726202"/>
              <a:gd name="connsiteY14" fmla="*/ 2940000 h 5040000"/>
              <a:gd name="connsiteX15" fmla="*/ 10202 w 4726202"/>
              <a:gd name="connsiteY15" fmla="*/ 2940000 h 5040000"/>
              <a:gd name="connsiteX16" fmla="*/ 10202 w 4726202"/>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5038 w 4716000"/>
              <a:gd name="connsiteY10" fmla="*/ 5036085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5038 w 4716000"/>
              <a:gd name="connsiteY10" fmla="*/ 5036085 h 5040000"/>
              <a:gd name="connsiteX11" fmla="*/ 134212 w 4716000"/>
              <a:gd name="connsiteY11" fmla="*/ 490684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4716000 w 4716000"/>
              <a:gd name="connsiteY3" fmla="*/ 0 h 5040000"/>
              <a:gd name="connsiteX4" fmla="*/ 4716000 w 4716000"/>
              <a:gd name="connsiteY4" fmla="*/ 2940000 h 5040000"/>
              <a:gd name="connsiteX5" fmla="*/ 4716000 w 4716000"/>
              <a:gd name="connsiteY5" fmla="*/ 2940000 h 5040000"/>
              <a:gd name="connsiteX6" fmla="*/ 4716000 w 4716000"/>
              <a:gd name="connsiteY6" fmla="*/ 4200000 h 5040000"/>
              <a:gd name="connsiteX7" fmla="*/ 4716000 w 4716000"/>
              <a:gd name="connsiteY7" fmla="*/ 5040000 h 5040000"/>
              <a:gd name="connsiteX8" fmla="*/ 1965000 w 4716000"/>
              <a:gd name="connsiteY8" fmla="*/ 5040000 h 5040000"/>
              <a:gd name="connsiteX9" fmla="*/ 5038 w 4716000"/>
              <a:gd name="connsiteY9" fmla="*/ 5036085 h 5040000"/>
              <a:gd name="connsiteX10" fmla="*/ 134212 w 4716000"/>
              <a:gd name="connsiteY10" fmla="*/ 4906846 h 5040000"/>
              <a:gd name="connsiteX11" fmla="*/ 0 w 4716000"/>
              <a:gd name="connsiteY11" fmla="*/ 4777700 h 5040000"/>
              <a:gd name="connsiteX12" fmla="*/ 0 w 4716000"/>
              <a:gd name="connsiteY12" fmla="*/ 4200000 h 5040000"/>
              <a:gd name="connsiteX13" fmla="*/ 0 w 4716000"/>
              <a:gd name="connsiteY13" fmla="*/ 2940000 h 5040000"/>
              <a:gd name="connsiteX14" fmla="*/ 0 w 4716000"/>
              <a:gd name="connsiteY14" fmla="*/ 2940000 h 5040000"/>
              <a:gd name="connsiteX15" fmla="*/ 0 w 4716000"/>
              <a:gd name="connsiteY15" fmla="*/ 0 h 5040000"/>
              <a:gd name="connsiteX0" fmla="*/ 0 w 4716000"/>
              <a:gd name="connsiteY0" fmla="*/ 0 h 5040000"/>
              <a:gd name="connsiteX1" fmla="*/ 786000 w 4716000"/>
              <a:gd name="connsiteY1" fmla="*/ 0 h 5040000"/>
              <a:gd name="connsiteX2" fmla="*/ 4716000 w 4716000"/>
              <a:gd name="connsiteY2" fmla="*/ 0 h 5040000"/>
              <a:gd name="connsiteX3" fmla="*/ 4716000 w 4716000"/>
              <a:gd name="connsiteY3" fmla="*/ 2940000 h 5040000"/>
              <a:gd name="connsiteX4" fmla="*/ 4716000 w 4716000"/>
              <a:gd name="connsiteY4" fmla="*/ 2940000 h 5040000"/>
              <a:gd name="connsiteX5" fmla="*/ 4716000 w 4716000"/>
              <a:gd name="connsiteY5" fmla="*/ 4200000 h 5040000"/>
              <a:gd name="connsiteX6" fmla="*/ 4716000 w 4716000"/>
              <a:gd name="connsiteY6" fmla="*/ 5040000 h 5040000"/>
              <a:gd name="connsiteX7" fmla="*/ 1965000 w 4716000"/>
              <a:gd name="connsiteY7" fmla="*/ 5040000 h 5040000"/>
              <a:gd name="connsiteX8" fmla="*/ 5038 w 4716000"/>
              <a:gd name="connsiteY8" fmla="*/ 5036085 h 5040000"/>
              <a:gd name="connsiteX9" fmla="*/ 134212 w 4716000"/>
              <a:gd name="connsiteY9" fmla="*/ 4906846 h 5040000"/>
              <a:gd name="connsiteX10" fmla="*/ 0 w 4716000"/>
              <a:gd name="connsiteY10" fmla="*/ 4777700 h 5040000"/>
              <a:gd name="connsiteX11" fmla="*/ 0 w 4716000"/>
              <a:gd name="connsiteY11" fmla="*/ 4200000 h 5040000"/>
              <a:gd name="connsiteX12" fmla="*/ 0 w 4716000"/>
              <a:gd name="connsiteY12" fmla="*/ 2940000 h 5040000"/>
              <a:gd name="connsiteX13" fmla="*/ 0 w 4716000"/>
              <a:gd name="connsiteY13" fmla="*/ 2940000 h 5040000"/>
              <a:gd name="connsiteX14" fmla="*/ 0 w 4716000"/>
              <a:gd name="connsiteY14" fmla="*/ 0 h 5040000"/>
              <a:gd name="connsiteX0" fmla="*/ 0 w 4716000"/>
              <a:gd name="connsiteY0" fmla="*/ 0 h 5040000"/>
              <a:gd name="connsiteX1" fmla="*/ 4716000 w 4716000"/>
              <a:gd name="connsiteY1" fmla="*/ 0 h 5040000"/>
              <a:gd name="connsiteX2" fmla="*/ 4716000 w 4716000"/>
              <a:gd name="connsiteY2" fmla="*/ 2940000 h 5040000"/>
              <a:gd name="connsiteX3" fmla="*/ 4716000 w 4716000"/>
              <a:gd name="connsiteY3" fmla="*/ 2940000 h 5040000"/>
              <a:gd name="connsiteX4" fmla="*/ 4716000 w 4716000"/>
              <a:gd name="connsiteY4" fmla="*/ 4200000 h 5040000"/>
              <a:gd name="connsiteX5" fmla="*/ 4716000 w 4716000"/>
              <a:gd name="connsiteY5" fmla="*/ 5040000 h 5040000"/>
              <a:gd name="connsiteX6" fmla="*/ 1965000 w 4716000"/>
              <a:gd name="connsiteY6" fmla="*/ 5040000 h 5040000"/>
              <a:gd name="connsiteX7" fmla="*/ 5038 w 4716000"/>
              <a:gd name="connsiteY7" fmla="*/ 5036085 h 5040000"/>
              <a:gd name="connsiteX8" fmla="*/ 134212 w 4716000"/>
              <a:gd name="connsiteY8" fmla="*/ 4906846 h 5040000"/>
              <a:gd name="connsiteX9" fmla="*/ 0 w 4716000"/>
              <a:gd name="connsiteY9" fmla="*/ 4777700 h 5040000"/>
              <a:gd name="connsiteX10" fmla="*/ 0 w 4716000"/>
              <a:gd name="connsiteY10" fmla="*/ 4200000 h 5040000"/>
              <a:gd name="connsiteX11" fmla="*/ 0 w 4716000"/>
              <a:gd name="connsiteY11" fmla="*/ 2940000 h 5040000"/>
              <a:gd name="connsiteX12" fmla="*/ 0 w 4716000"/>
              <a:gd name="connsiteY12" fmla="*/ 2940000 h 5040000"/>
              <a:gd name="connsiteX13" fmla="*/ 0 w 4716000"/>
              <a:gd name="connsiteY13" fmla="*/ 0 h 50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16000" h="5040000">
                <a:moveTo>
                  <a:pt x="0" y="0"/>
                </a:moveTo>
                <a:lnTo>
                  <a:pt x="4716000" y="0"/>
                </a:lnTo>
                <a:lnTo>
                  <a:pt x="4716000" y="2940000"/>
                </a:lnTo>
                <a:lnTo>
                  <a:pt x="4716000" y="2940000"/>
                </a:lnTo>
                <a:lnTo>
                  <a:pt x="4716000" y="4200000"/>
                </a:lnTo>
                <a:lnTo>
                  <a:pt x="4716000" y="5040000"/>
                </a:lnTo>
                <a:lnTo>
                  <a:pt x="1965000" y="5040000"/>
                </a:lnTo>
                <a:lnTo>
                  <a:pt x="5038" y="5036085"/>
                </a:lnTo>
                <a:lnTo>
                  <a:pt x="134212" y="4906846"/>
                </a:lnTo>
                <a:lnTo>
                  <a:pt x="0" y="4777700"/>
                </a:lnTo>
                <a:lnTo>
                  <a:pt x="0" y="4200000"/>
                </a:lnTo>
                <a:lnTo>
                  <a:pt x="0" y="2940000"/>
                </a:lnTo>
                <a:lnTo>
                  <a:pt x="0" y="2940000"/>
                </a:lnTo>
                <a:lnTo>
                  <a:pt x="0" y="0"/>
                </a:lnTo>
                <a:close/>
              </a:path>
            </a:pathLst>
          </a:custGeo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0001" y="3933582"/>
            <a:ext cx="3127251" cy="2301243"/>
          </a:xfrm>
          <a:prstGeom prst="rect">
            <a:avLst/>
          </a:prstGeom>
        </p:spPr>
      </p:pic>
      <p:sp>
        <p:nvSpPr>
          <p:cNvPr id="8" name="Text Placeholder 10"/>
          <p:cNvSpPr>
            <a:spLocks noGrp="1"/>
          </p:cNvSpPr>
          <p:nvPr>
            <p:ph type="body" sz="quarter" idx="13" hasCustomPrompt="1"/>
          </p:nvPr>
        </p:nvSpPr>
        <p:spPr>
          <a:xfrm>
            <a:off x="934653" y="4231461"/>
            <a:ext cx="2583648" cy="752792"/>
          </a:xfrm>
        </p:spPr>
        <p:txBody>
          <a:bodyPr anchor="ctr" anchorCtr="0">
            <a:noAutofit/>
          </a:bodyPr>
          <a:lstStyle>
            <a:lvl1pPr marL="0" indent="0">
              <a:lnSpc>
                <a:spcPct val="120000"/>
              </a:lnSpc>
              <a:buNone/>
              <a:defRPr sz="1400" baseline="0">
                <a:solidFill>
                  <a:schemeClr val="bg1"/>
                </a:solidFill>
              </a:defRPr>
            </a:lvl1pPr>
          </a:lstStyle>
          <a:p>
            <a:pPr lvl="0"/>
            <a:r>
              <a:rPr lang="en-GB" sz="1400" dirty="0" smtClean="0"/>
              <a:t>Click to add text</a:t>
            </a:r>
            <a:endParaRPr lang="en-GB" dirty="0"/>
          </a:p>
        </p:txBody>
      </p:sp>
      <p:sp>
        <p:nvSpPr>
          <p:cNvPr id="9" name="Text Placeholder 10"/>
          <p:cNvSpPr>
            <a:spLocks noGrp="1"/>
          </p:cNvSpPr>
          <p:nvPr>
            <p:ph type="body" sz="quarter" idx="14" hasCustomPrompt="1"/>
          </p:nvPr>
        </p:nvSpPr>
        <p:spPr>
          <a:xfrm>
            <a:off x="934653" y="5338638"/>
            <a:ext cx="2583648" cy="717069"/>
          </a:xfrm>
        </p:spPr>
        <p:txBody>
          <a:bodyPr anchor="ctr" anchorCtr="0">
            <a:noAutofit/>
          </a:bodyPr>
          <a:lstStyle>
            <a:lvl1pPr marL="0" indent="0">
              <a:lnSpc>
                <a:spcPct val="120000"/>
              </a:lnSpc>
              <a:buNone/>
              <a:defRPr lang="en-GB" sz="1400" dirty="0" smtClean="0">
                <a:solidFill>
                  <a:schemeClr val="bg1"/>
                </a:solidFill>
              </a:defRPr>
            </a:lvl1pPr>
          </a:lstStyle>
          <a:p>
            <a:pPr lvl="0"/>
            <a:r>
              <a:rPr lang="en-GB" sz="1400" dirty="0" smtClean="0"/>
              <a:t>Click to add text</a:t>
            </a:r>
            <a:endParaRPr lang="en-GB" dirty="0"/>
          </a:p>
        </p:txBody>
      </p:sp>
      <p:sp>
        <p:nvSpPr>
          <p:cNvPr id="10" name="Text Placeholder 7"/>
          <p:cNvSpPr>
            <a:spLocks noGrp="1"/>
          </p:cNvSpPr>
          <p:nvPr>
            <p:ph type="body" sz="quarter" idx="18"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3223921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hoto slide_2">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3780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a:xfrm>
            <a:off x="2411999" y="6514618"/>
            <a:ext cx="2088000" cy="180000"/>
          </a:xfrm>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Picture Placeholder 4"/>
          <p:cNvSpPr>
            <a:spLocks noGrp="1"/>
          </p:cNvSpPr>
          <p:nvPr>
            <p:ph type="pic" sz="quarter" idx="15" hasCustomPrompt="1"/>
          </p:nvPr>
        </p:nvSpPr>
        <p:spPr>
          <a:xfrm>
            <a:off x="4805680" y="0"/>
            <a:ext cx="3618320" cy="6858000"/>
          </a:xfrm>
        </p:spPr>
        <p:txBody>
          <a:bodyPr/>
          <a:lstStyle>
            <a:lvl1pPr marL="0" marR="0" indent="0" algn="l" defTabSz="914400" rtl="0" eaLnBrk="1" fontAlgn="auto" latinLnBrk="0" hangingPunct="1">
              <a:lnSpc>
                <a:spcPct val="100000"/>
              </a:lnSpc>
              <a:spcBef>
                <a:spcPct val="2000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8" name="Text Placeholder 15"/>
          <p:cNvSpPr>
            <a:spLocks noGrp="1"/>
          </p:cNvSpPr>
          <p:nvPr>
            <p:ph type="body" sz="quarter" idx="20"/>
          </p:nvPr>
        </p:nvSpPr>
        <p:spPr>
          <a:xfrm>
            <a:off x="720000" y="1266825"/>
            <a:ext cx="3780000" cy="4968000"/>
          </a:xfrm>
        </p:spPr>
        <p:txBody>
          <a:bodyPr/>
          <a:lstStyle/>
          <a:p>
            <a:pPr lvl="0"/>
            <a:r>
              <a:rPr lang="en-US" smtClean="0"/>
              <a:t>Edit Master text styles</a:t>
            </a:r>
          </a:p>
          <a:p>
            <a:pPr lvl="1"/>
            <a:r>
              <a:rPr lang="en-US" smtClean="0"/>
              <a:t>Second level</a:t>
            </a:r>
          </a:p>
          <a:p>
            <a:pPr lvl="2"/>
            <a:r>
              <a:rPr lang="en-US" smtClean="0"/>
              <a:t>Third level</a:t>
            </a:r>
          </a:p>
        </p:txBody>
      </p:sp>
      <p:sp>
        <p:nvSpPr>
          <p:cNvPr id="7" name="Text Placeholder 7"/>
          <p:cNvSpPr>
            <a:spLocks noGrp="1"/>
          </p:cNvSpPr>
          <p:nvPr>
            <p:ph type="body" sz="quarter" idx="13" hasCustomPrompt="1"/>
          </p:nvPr>
        </p:nvSpPr>
        <p:spPr>
          <a:xfrm>
            <a:off x="722313" y="85725"/>
            <a:ext cx="3780000"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344500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oto slide_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Picture Placeholder 5"/>
          <p:cNvSpPr>
            <a:spLocks noGrp="1"/>
          </p:cNvSpPr>
          <p:nvPr>
            <p:ph type="pic" sz="quarter" idx="19" hasCustomPrompt="1"/>
          </p:nvPr>
        </p:nvSpPr>
        <p:spPr>
          <a:xfrm>
            <a:off x="720000" y="1266825"/>
            <a:ext cx="1926000" cy="2484000"/>
          </a:xfrm>
          <a:solidFill>
            <a:schemeClr val="tx2"/>
          </a:solidFill>
        </p:spPr>
        <p:txBody>
          <a:bodyPr>
            <a:normAutofit/>
          </a:bodyPr>
          <a:lstStyle>
            <a:lvl1pPr marL="171450" indent="-171450" algn="l">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endParaRPr lang="en-GB" dirty="0"/>
          </a:p>
        </p:txBody>
      </p:sp>
      <p:sp>
        <p:nvSpPr>
          <p:cNvPr id="6" name="Picture Placeholder 5"/>
          <p:cNvSpPr>
            <a:spLocks noGrp="1"/>
          </p:cNvSpPr>
          <p:nvPr>
            <p:ph type="pic" sz="quarter" idx="21" hasCustomPrompt="1"/>
          </p:nvPr>
        </p:nvSpPr>
        <p:spPr>
          <a:xfrm>
            <a:off x="2646000" y="1266825"/>
            <a:ext cx="1926000" cy="2484000"/>
          </a:xfrm>
          <a:solidFill>
            <a:srgbClr val="006699"/>
          </a:solidFill>
        </p:spPr>
        <p:txBody>
          <a:bodyPr>
            <a:normAutofit/>
          </a:bodyPr>
          <a:lstStyle>
            <a:lvl1pPr marL="171450" indent="-171450">
              <a:lnSpc>
                <a:spcPct val="120000"/>
              </a:lnSpc>
              <a:buClr>
                <a:schemeClr val="tx1"/>
              </a:buClr>
              <a:buFont typeface="Arial" panose="020B0604020202020204" pitchFamily="34" charset="0"/>
              <a:buChar char="•"/>
              <a:defRPr sz="1200" baseline="0"/>
            </a:lvl1pPr>
          </a:lstStyle>
          <a:p>
            <a:r>
              <a:rPr lang="en-GB" dirty="0" smtClean="0"/>
              <a:t>Click the icon to insert a picture. If you want to delete photo, remember to send the photo frame to back</a:t>
            </a:r>
          </a:p>
        </p:txBody>
      </p:sp>
      <p:sp>
        <p:nvSpPr>
          <p:cNvPr id="7" name="Picture Placeholder 5"/>
          <p:cNvSpPr>
            <a:spLocks noGrp="1"/>
          </p:cNvSpPr>
          <p:nvPr>
            <p:ph type="pic" sz="quarter" idx="23" hasCustomPrompt="1"/>
          </p:nvPr>
        </p:nvSpPr>
        <p:spPr>
          <a:xfrm>
            <a:off x="4572000" y="1266825"/>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8" name="Picture Placeholder 5"/>
          <p:cNvSpPr>
            <a:spLocks noGrp="1"/>
          </p:cNvSpPr>
          <p:nvPr>
            <p:ph type="pic" sz="quarter" idx="24" hasCustomPrompt="1"/>
          </p:nvPr>
        </p:nvSpPr>
        <p:spPr>
          <a:xfrm>
            <a:off x="6498000" y="1266825"/>
            <a:ext cx="1926000" cy="2484000"/>
          </a:xfrm>
          <a:solidFill>
            <a:srgbClr val="006699"/>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9" name="Picture Placeholder 5"/>
          <p:cNvSpPr>
            <a:spLocks noGrp="1"/>
          </p:cNvSpPr>
          <p:nvPr>
            <p:ph type="pic" sz="quarter" idx="27" hasCustomPrompt="1"/>
          </p:nvPr>
        </p:nvSpPr>
        <p:spPr>
          <a:xfrm>
            <a:off x="6498000" y="3748033"/>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0" name="Picture Placeholder 5"/>
          <p:cNvSpPr>
            <a:spLocks noGrp="1"/>
          </p:cNvSpPr>
          <p:nvPr>
            <p:ph type="pic" sz="quarter" idx="28" hasCustomPrompt="1"/>
          </p:nvPr>
        </p:nvSpPr>
        <p:spPr>
          <a:xfrm>
            <a:off x="2646000" y="3748033"/>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1" name="Picture Placeholder 5"/>
          <p:cNvSpPr>
            <a:spLocks noGrp="1"/>
          </p:cNvSpPr>
          <p:nvPr>
            <p:ph type="pic" sz="quarter" idx="29" hasCustomPrompt="1"/>
          </p:nvPr>
        </p:nvSpPr>
        <p:spPr>
          <a:xfrm>
            <a:off x="4572000" y="3748033"/>
            <a:ext cx="1926000" cy="2484000"/>
          </a:xfrm>
          <a:solidFill>
            <a:srgbClr val="006699"/>
          </a:solidFill>
        </p:spPr>
        <p:txBody>
          <a:bodyPr>
            <a:normAutofit/>
          </a:bodyPr>
          <a:lstStyle>
            <a:lvl1pPr marL="171450" indent="-171450">
              <a:lnSpc>
                <a:spcPct val="120000"/>
              </a:lnSpc>
              <a:buClr>
                <a:schemeClr val="tx1"/>
              </a:buClr>
              <a:buFont typeface="Arial" panose="020B0604020202020204" pitchFamily="34" charset="0"/>
              <a:buChar char="•"/>
              <a:defRPr sz="1200" baseline="0"/>
            </a:lvl1pPr>
          </a:lstStyle>
          <a:p>
            <a:r>
              <a:rPr lang="en-GB" dirty="0" smtClean="0"/>
              <a:t>Click the icon to insert a picture. If you want to delete photo, remember to send the photo frame to back</a:t>
            </a:r>
          </a:p>
        </p:txBody>
      </p:sp>
      <p:sp>
        <p:nvSpPr>
          <p:cNvPr id="12" name="Picture Placeholder 5"/>
          <p:cNvSpPr>
            <a:spLocks noGrp="1"/>
          </p:cNvSpPr>
          <p:nvPr>
            <p:ph type="pic" sz="quarter" idx="30" hasCustomPrompt="1"/>
          </p:nvPr>
        </p:nvSpPr>
        <p:spPr>
          <a:xfrm>
            <a:off x="720000" y="3748033"/>
            <a:ext cx="1926000" cy="2484000"/>
          </a:xfrm>
          <a:solidFill>
            <a:srgbClr val="006699"/>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3" name="Text Placeholder 7"/>
          <p:cNvSpPr>
            <a:spLocks noGrp="1"/>
          </p:cNvSpPr>
          <p:nvPr>
            <p:ph type="body" sz="quarter" idx="34" hasCustomPrompt="1"/>
          </p:nvPr>
        </p:nvSpPr>
        <p:spPr>
          <a:xfrm>
            <a:off x="927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4" name="Text Placeholder 7"/>
          <p:cNvSpPr>
            <a:spLocks noGrp="1"/>
          </p:cNvSpPr>
          <p:nvPr>
            <p:ph type="body" sz="quarter" idx="35" hasCustomPrompt="1"/>
          </p:nvPr>
        </p:nvSpPr>
        <p:spPr>
          <a:xfrm>
            <a:off x="2853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5" name="Text Placeholder 7"/>
          <p:cNvSpPr>
            <a:spLocks noGrp="1"/>
          </p:cNvSpPr>
          <p:nvPr>
            <p:ph type="body" sz="quarter" idx="36" hasCustomPrompt="1"/>
          </p:nvPr>
        </p:nvSpPr>
        <p:spPr>
          <a:xfrm>
            <a:off x="4779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6" name="Text Placeholder 7"/>
          <p:cNvSpPr>
            <a:spLocks noGrp="1"/>
          </p:cNvSpPr>
          <p:nvPr>
            <p:ph type="body" sz="quarter" idx="37" hasCustomPrompt="1"/>
          </p:nvPr>
        </p:nvSpPr>
        <p:spPr>
          <a:xfrm>
            <a:off x="6705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7" name="Text Placeholder 7"/>
          <p:cNvSpPr>
            <a:spLocks noGrp="1"/>
          </p:cNvSpPr>
          <p:nvPr>
            <p:ph type="body" sz="quarter" idx="20" hasCustomPrompt="1"/>
          </p:nvPr>
        </p:nvSpPr>
        <p:spPr>
          <a:xfrm>
            <a:off x="927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18" name="Text Placeholder 7"/>
          <p:cNvSpPr>
            <a:spLocks noGrp="1"/>
          </p:cNvSpPr>
          <p:nvPr>
            <p:ph type="body" sz="quarter" idx="38" hasCustomPrompt="1"/>
          </p:nvPr>
        </p:nvSpPr>
        <p:spPr>
          <a:xfrm>
            <a:off x="2853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19" name="Text Placeholder 7"/>
          <p:cNvSpPr>
            <a:spLocks noGrp="1"/>
          </p:cNvSpPr>
          <p:nvPr>
            <p:ph type="body" sz="quarter" idx="39" hasCustomPrompt="1"/>
          </p:nvPr>
        </p:nvSpPr>
        <p:spPr>
          <a:xfrm>
            <a:off x="4779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20" name="Text Placeholder 7"/>
          <p:cNvSpPr>
            <a:spLocks noGrp="1"/>
          </p:cNvSpPr>
          <p:nvPr>
            <p:ph type="body" sz="quarter" idx="40" hasCustomPrompt="1"/>
          </p:nvPr>
        </p:nvSpPr>
        <p:spPr>
          <a:xfrm>
            <a:off x="6705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21"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401345238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slide">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Text Placeholder 7"/>
          <p:cNvSpPr>
            <a:spLocks noGrp="1"/>
          </p:cNvSpPr>
          <p:nvPr>
            <p:ph type="body" sz="quarter" idx="14" hasCustomPrompt="1"/>
          </p:nvPr>
        </p:nvSpPr>
        <p:spPr>
          <a:xfrm>
            <a:off x="720000" y="1266825"/>
            <a:ext cx="2340000" cy="4968000"/>
          </a:xfrm>
        </p:spPr>
        <p:txBody>
          <a:bodyPr tIns="0" anchor="ctr" anchorCtr="0"/>
          <a:lstStyle>
            <a:lvl1pPr marL="0" indent="0">
              <a:buNone/>
              <a:defRPr baseline="0"/>
            </a:lvl1pPr>
          </a:lstStyle>
          <a:p>
            <a:pPr lvl="0"/>
            <a:r>
              <a:rPr lang="en-GB" dirty="0" smtClean="0"/>
              <a:t>Click to add texts</a:t>
            </a:r>
            <a:endParaRPr lang="en-GB" dirty="0"/>
          </a:p>
        </p:txBody>
      </p:sp>
      <p:sp>
        <p:nvSpPr>
          <p:cNvPr id="6" name="Chart Placeholder 6"/>
          <p:cNvSpPr>
            <a:spLocks noGrp="1"/>
          </p:cNvSpPr>
          <p:nvPr>
            <p:ph type="chart" sz="quarter" idx="15" hasCustomPrompt="1"/>
          </p:nvPr>
        </p:nvSpPr>
        <p:spPr>
          <a:xfrm>
            <a:off x="3384000" y="1266825"/>
            <a:ext cx="5040000" cy="4968000"/>
          </a:xfrm>
        </p:spPr>
        <p:txBody>
          <a:bodyPr/>
          <a:lstStyle>
            <a:lvl1pPr marL="0" indent="0">
              <a:buNone/>
              <a:defRPr baseline="0"/>
            </a:lvl1pPr>
          </a:lstStyle>
          <a:p>
            <a:r>
              <a:rPr lang="en-GB" dirty="0" smtClean="0"/>
              <a:t>Click to insert a chart</a:t>
            </a:r>
            <a:endParaRPr lang="en-GB" dirty="0"/>
          </a:p>
        </p:txBody>
      </p:sp>
      <p:sp>
        <p:nvSpPr>
          <p:cNvPr id="7"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60183728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Table Placeholder 5"/>
          <p:cNvSpPr>
            <a:spLocks noGrp="1"/>
          </p:cNvSpPr>
          <p:nvPr>
            <p:ph type="tbl" sz="quarter" idx="12"/>
          </p:nvPr>
        </p:nvSpPr>
        <p:spPr>
          <a:xfrm>
            <a:off x="720000" y="1266825"/>
            <a:ext cx="7704000" cy="4968000"/>
          </a:xfrm>
        </p:spPr>
        <p:txBody>
          <a:bodyPr/>
          <a:lstStyle/>
          <a:p>
            <a:r>
              <a:rPr lang="en-US" smtClean="0"/>
              <a:t>Click icon to add table</a:t>
            </a:r>
            <a:endParaRPr lang="en-GB" dirty="0"/>
          </a:p>
        </p:txBody>
      </p:sp>
      <p:sp>
        <p:nvSpPr>
          <p:cNvPr id="6"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50826534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ersonal contact info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6" name="Picture Placeholder 5"/>
          <p:cNvSpPr>
            <a:spLocks noGrp="1"/>
          </p:cNvSpPr>
          <p:nvPr>
            <p:ph type="pic" sz="quarter" idx="12" hasCustomPrompt="1"/>
          </p:nvPr>
        </p:nvSpPr>
        <p:spPr>
          <a:xfrm>
            <a:off x="1682627" y="1994873"/>
            <a:ext cx="2160000" cy="2160000"/>
          </a:xfr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8" name="Text Placeholder 7"/>
          <p:cNvSpPr>
            <a:spLocks noGrp="1"/>
          </p:cNvSpPr>
          <p:nvPr>
            <p:ph type="body" sz="quarter" idx="13" hasCustomPrompt="1"/>
          </p:nvPr>
        </p:nvSpPr>
        <p:spPr>
          <a:xfrm>
            <a:off x="4119563" y="1924537"/>
            <a:ext cx="4310062" cy="360000"/>
          </a:xfrm>
        </p:spPr>
        <p:txBody>
          <a:bodyPr anchor="b" anchorCtr="0"/>
          <a:lstStyle>
            <a:lvl1pPr marL="0" indent="0">
              <a:buNone/>
              <a:defRPr sz="2400" b="1" baseline="0">
                <a:solidFill>
                  <a:schemeClr val="tx2"/>
                </a:solidFill>
              </a:defRPr>
            </a:lvl1pPr>
          </a:lstStyle>
          <a:p>
            <a:pPr lvl="0"/>
            <a:r>
              <a:rPr lang="en-GB" dirty="0" smtClean="0"/>
              <a:t>Click to add the name here</a:t>
            </a:r>
            <a:endParaRPr lang="en-GB" dirty="0"/>
          </a:p>
        </p:txBody>
      </p:sp>
      <p:sp>
        <p:nvSpPr>
          <p:cNvPr id="10" name="Text Placeholder 9"/>
          <p:cNvSpPr>
            <a:spLocks noGrp="1"/>
          </p:cNvSpPr>
          <p:nvPr>
            <p:ph type="body" sz="quarter" idx="14" hasCustomPrompt="1"/>
          </p:nvPr>
        </p:nvSpPr>
        <p:spPr>
          <a:xfrm>
            <a:off x="4119563" y="2328361"/>
            <a:ext cx="4310062" cy="648000"/>
          </a:xfrm>
        </p:spPr>
        <p:txBody>
          <a:bodyPr wrap="square"/>
          <a:lstStyle>
            <a:lvl1pPr marL="0" indent="0">
              <a:buNone/>
              <a:defRPr baseline="0">
                <a:solidFill>
                  <a:schemeClr val="tx2"/>
                </a:solidFill>
              </a:defRPr>
            </a:lvl1pPr>
          </a:lstStyle>
          <a:p>
            <a:pPr lvl="0"/>
            <a:r>
              <a:rPr lang="en-GB" dirty="0" smtClean="0"/>
              <a:t>Click to add the title here</a:t>
            </a:r>
            <a:endParaRPr lang="en-GB" dirty="0"/>
          </a:p>
        </p:txBody>
      </p:sp>
      <p:sp>
        <p:nvSpPr>
          <p:cNvPr id="12" name="Text Placeholder 11"/>
          <p:cNvSpPr>
            <a:spLocks noGrp="1"/>
          </p:cNvSpPr>
          <p:nvPr>
            <p:ph type="body" sz="quarter" idx="15" hasCustomPrompt="1"/>
          </p:nvPr>
        </p:nvSpPr>
        <p:spPr>
          <a:xfrm>
            <a:off x="4119563" y="3031027"/>
            <a:ext cx="4310062" cy="1260000"/>
          </a:xfrm>
        </p:spPr>
        <p:txBody>
          <a:bodyPr anchor="t" anchorCtr="0"/>
          <a:lstStyle>
            <a:lvl1pPr marL="0" indent="0">
              <a:buNone/>
              <a:defRPr baseline="0"/>
            </a:lvl1pPr>
          </a:lstStyle>
          <a:p>
            <a:pPr lvl="0"/>
            <a:r>
              <a:rPr lang="en-US" dirty="0" smtClean="0"/>
              <a:t>Click to add the contact info here</a:t>
            </a:r>
            <a:endParaRPr lang="en-GB" dirty="0"/>
          </a:p>
        </p:txBody>
      </p:sp>
    </p:spTree>
    <p:extLst>
      <p:ext uri="{BB962C8B-B14F-4D97-AF65-F5344CB8AC3E}">
        <p14:creationId xmlns:p14="http://schemas.microsoft.com/office/powerpoint/2010/main" val="363404137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Ending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75363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_1">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43390" y="2011670"/>
            <a:ext cx="4800610" cy="4846330"/>
          </a:xfrm>
          <a:prstGeom prst="rect">
            <a:avLst/>
          </a:prstGeom>
        </p:spPr>
      </p:pic>
      <p:sp>
        <p:nvSpPr>
          <p:cNvPr id="10" name="Subtitle 2"/>
          <p:cNvSpPr>
            <a:spLocks noGrp="1"/>
          </p:cNvSpPr>
          <p:nvPr>
            <p:ph type="subTitle" idx="1" hasCustomPrompt="1"/>
          </p:nvPr>
        </p:nvSpPr>
        <p:spPr>
          <a:xfrm>
            <a:off x="5787361" y="3878560"/>
            <a:ext cx="2808000" cy="936000"/>
          </a:xfrm>
        </p:spPr>
        <p:txBody>
          <a:bodyPr>
            <a:noAutofit/>
          </a:bodyPr>
          <a:lstStyle>
            <a:lvl1pPr marL="0" indent="0" algn="r">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
        <p:nvSpPr>
          <p:cNvPr id="11" name="Title 1"/>
          <p:cNvSpPr>
            <a:spLocks noGrp="1"/>
          </p:cNvSpPr>
          <p:nvPr>
            <p:ph type="ctrTitle"/>
          </p:nvPr>
        </p:nvSpPr>
        <p:spPr>
          <a:xfrm>
            <a:off x="5787361" y="2857480"/>
            <a:ext cx="2808000" cy="935355"/>
          </a:xfrm>
          <a:prstGeom prst="rect">
            <a:avLst/>
          </a:prstGeom>
        </p:spPr>
        <p:txBody>
          <a:bodyPr lIns="0" tIns="0" rIns="0" bIns="0" anchor="b" anchorCtr="0">
            <a:noAutofit/>
          </a:bodyPr>
          <a:lstStyle>
            <a:lvl1pPr algn="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_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43390" y="2011670"/>
            <a:ext cx="4800610" cy="4846330"/>
          </a:xfrm>
          <a:prstGeom prst="rect">
            <a:avLst/>
          </a:prstGeom>
        </p:spPr>
      </p:pic>
      <p:sp>
        <p:nvSpPr>
          <p:cNvPr id="10" name="Subtitle 2"/>
          <p:cNvSpPr>
            <a:spLocks noGrp="1"/>
          </p:cNvSpPr>
          <p:nvPr>
            <p:ph type="subTitle" idx="1" hasCustomPrompt="1"/>
          </p:nvPr>
        </p:nvSpPr>
        <p:spPr>
          <a:xfrm>
            <a:off x="5787361" y="3878560"/>
            <a:ext cx="2808000" cy="936000"/>
          </a:xfrm>
        </p:spPr>
        <p:txBody>
          <a:bodyPr>
            <a:noAutofit/>
          </a:bodyPr>
          <a:lstStyle>
            <a:lvl1pPr marL="0" indent="0" algn="r">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
        <p:nvSpPr>
          <p:cNvPr id="12" name="Title 1"/>
          <p:cNvSpPr>
            <a:spLocks noGrp="1"/>
          </p:cNvSpPr>
          <p:nvPr>
            <p:ph type="ctrTitle"/>
          </p:nvPr>
        </p:nvSpPr>
        <p:spPr>
          <a:xfrm>
            <a:off x="5787361" y="2857480"/>
            <a:ext cx="2808000" cy="935355"/>
          </a:xfrm>
          <a:prstGeom prst="rect">
            <a:avLst/>
          </a:prstGeom>
        </p:spPr>
        <p:txBody>
          <a:bodyPr lIns="0" tIns="0" rIns="0" bIns="0" anchor="b" anchorCtr="0">
            <a:noAutofit/>
          </a:bodyPr>
          <a:lstStyle>
            <a:lvl1pPr algn="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7515930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_3">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2011670"/>
            <a:ext cx="4800610" cy="4846330"/>
          </a:xfrm>
          <a:prstGeom prst="rect">
            <a:avLst/>
          </a:prstGeom>
        </p:spPr>
      </p:pic>
      <p:sp>
        <p:nvSpPr>
          <p:cNvPr id="2" name="Title 1"/>
          <p:cNvSpPr>
            <a:spLocks noGrp="1"/>
          </p:cNvSpPr>
          <p:nvPr>
            <p:ph type="ctrTitle"/>
          </p:nvPr>
        </p:nvSpPr>
        <p:spPr>
          <a:xfrm>
            <a:off x="603503" y="2875064"/>
            <a:ext cx="2808000" cy="852043"/>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603504" y="3817016"/>
            <a:ext cx="2808000" cy="868172"/>
          </a:xfrm>
        </p:spPr>
        <p:txBody>
          <a:bodyPr>
            <a:noAutofit/>
          </a:bodyPr>
          <a:lstStyle>
            <a:lvl1pPr marL="0" indent="0" algn="l">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26126679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_4">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2011670"/>
            <a:ext cx="4800610" cy="4846330"/>
          </a:xfrm>
          <a:prstGeom prst="rect">
            <a:avLst/>
          </a:prstGeom>
        </p:spPr>
      </p:pic>
      <p:sp>
        <p:nvSpPr>
          <p:cNvPr id="11" name="Title 1"/>
          <p:cNvSpPr>
            <a:spLocks noGrp="1"/>
          </p:cNvSpPr>
          <p:nvPr>
            <p:ph type="ctrTitle"/>
          </p:nvPr>
        </p:nvSpPr>
        <p:spPr>
          <a:xfrm>
            <a:off x="603503" y="2875064"/>
            <a:ext cx="2808000" cy="852043"/>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12" name="Subtitle 2"/>
          <p:cNvSpPr>
            <a:spLocks noGrp="1"/>
          </p:cNvSpPr>
          <p:nvPr>
            <p:ph type="subTitle" idx="1" hasCustomPrompt="1"/>
          </p:nvPr>
        </p:nvSpPr>
        <p:spPr>
          <a:xfrm>
            <a:off x="603504" y="3817016"/>
            <a:ext cx="2808000" cy="868172"/>
          </a:xfrm>
        </p:spPr>
        <p:txBody>
          <a:bodyPr>
            <a:noAutofit/>
          </a:bodyPr>
          <a:lstStyle>
            <a:lvl1pPr marL="0" indent="0" algn="l">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7781797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Content Placeholder 6"/>
          <p:cNvSpPr>
            <a:spLocks noGrp="1"/>
          </p:cNvSpPr>
          <p:nvPr>
            <p:ph sz="quarter" idx="12"/>
          </p:nvPr>
        </p:nvSpPr>
        <p:spPr>
          <a:xfrm>
            <a:off x="720000" y="1266825"/>
            <a:ext cx="7704000" cy="4968000"/>
          </a:xfrm>
        </p:spPr>
        <p:txBody>
          <a:bodyPr bIns="0"/>
          <a:lstStyle/>
          <a:p>
            <a:pPr lvl="0"/>
            <a:r>
              <a:rPr lang="en-US" smtClean="0"/>
              <a:t>Edit Master text styles</a:t>
            </a:r>
          </a:p>
          <a:p>
            <a:pPr lvl="1"/>
            <a:r>
              <a:rPr lang="en-US" smtClean="0"/>
              <a:t>Second level</a:t>
            </a:r>
          </a:p>
          <a:p>
            <a:pPr lvl="2"/>
            <a:r>
              <a:rPr lang="en-US" smtClean="0"/>
              <a:t>Third level</a:t>
            </a:r>
          </a:p>
        </p:txBody>
      </p:sp>
      <p:sp>
        <p:nvSpPr>
          <p:cNvPr id="6"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521465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with icons">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6" name="Picture Placeholder 4"/>
          <p:cNvSpPr>
            <a:spLocks noGrp="1"/>
          </p:cNvSpPr>
          <p:nvPr>
            <p:ph type="pic" sz="quarter" idx="13" hasCustomPrompt="1"/>
          </p:nvPr>
        </p:nvSpPr>
        <p:spPr>
          <a:xfrm>
            <a:off x="1332000"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7" name="Text Placeholder 7"/>
          <p:cNvSpPr>
            <a:spLocks noGrp="1"/>
          </p:cNvSpPr>
          <p:nvPr>
            <p:ph type="body" sz="quarter" idx="14" hasCustomPrompt="1"/>
          </p:nvPr>
        </p:nvSpPr>
        <p:spPr>
          <a:xfrm>
            <a:off x="720000"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8" name="Picture Placeholder 4"/>
          <p:cNvSpPr>
            <a:spLocks noGrp="1"/>
          </p:cNvSpPr>
          <p:nvPr>
            <p:ph type="pic" sz="quarter" idx="15" hasCustomPrompt="1"/>
          </p:nvPr>
        </p:nvSpPr>
        <p:spPr>
          <a:xfrm>
            <a:off x="4034122"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9" name="Text Placeholder 7"/>
          <p:cNvSpPr>
            <a:spLocks noGrp="1"/>
          </p:cNvSpPr>
          <p:nvPr>
            <p:ph type="body" sz="quarter" idx="16" hasCustomPrompt="1"/>
          </p:nvPr>
        </p:nvSpPr>
        <p:spPr>
          <a:xfrm>
            <a:off x="3422122"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10" name="Picture Placeholder 4"/>
          <p:cNvSpPr>
            <a:spLocks noGrp="1"/>
          </p:cNvSpPr>
          <p:nvPr>
            <p:ph type="pic" sz="quarter" idx="17" hasCustomPrompt="1"/>
          </p:nvPr>
        </p:nvSpPr>
        <p:spPr>
          <a:xfrm>
            <a:off x="6737625"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11" name="Text Placeholder 7"/>
          <p:cNvSpPr>
            <a:spLocks noGrp="1"/>
          </p:cNvSpPr>
          <p:nvPr>
            <p:ph type="body" sz="quarter" idx="18" hasCustomPrompt="1"/>
          </p:nvPr>
        </p:nvSpPr>
        <p:spPr>
          <a:xfrm>
            <a:off x="6125625"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17" name="Text Placeholder 15"/>
          <p:cNvSpPr>
            <a:spLocks noGrp="1"/>
          </p:cNvSpPr>
          <p:nvPr>
            <p:ph type="body" sz="quarter" idx="20"/>
          </p:nvPr>
        </p:nvSpPr>
        <p:spPr>
          <a:xfrm>
            <a:off x="720000" y="1266825"/>
            <a:ext cx="7704000" cy="2700000"/>
          </a:xfrm>
        </p:spPr>
        <p:txBody>
          <a:bodyPr/>
          <a:lstStyle/>
          <a:p>
            <a:pPr lvl="0"/>
            <a:r>
              <a:rPr lang="en-US" smtClean="0"/>
              <a:t>Edit Master text styles</a:t>
            </a:r>
          </a:p>
          <a:p>
            <a:pPr lvl="1"/>
            <a:r>
              <a:rPr lang="en-US" smtClean="0"/>
              <a:t>Second level</a:t>
            </a:r>
          </a:p>
          <a:p>
            <a:pPr lvl="2"/>
            <a:r>
              <a:rPr lang="en-US" smtClean="0"/>
              <a:t>Third level</a:t>
            </a:r>
          </a:p>
        </p:txBody>
      </p:sp>
      <p:sp>
        <p:nvSpPr>
          <p:cNvPr id="12" name="Text Placeholder 7"/>
          <p:cNvSpPr>
            <a:spLocks noGrp="1"/>
          </p:cNvSpPr>
          <p:nvPr>
            <p:ph type="body" sz="quarter" idx="21"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382750463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content slide">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Text Placeholder 15"/>
          <p:cNvSpPr>
            <a:spLocks noGrp="1"/>
          </p:cNvSpPr>
          <p:nvPr>
            <p:ph type="body" sz="quarter" idx="20"/>
          </p:nvPr>
        </p:nvSpPr>
        <p:spPr>
          <a:xfrm>
            <a:off x="720000" y="1266825"/>
            <a:ext cx="3598725" cy="4968000"/>
          </a:xfrm>
        </p:spPr>
        <p:txBody>
          <a:bodyPr/>
          <a:lstStyle/>
          <a:p>
            <a:pPr lvl="0"/>
            <a:r>
              <a:rPr lang="en-US" smtClean="0"/>
              <a:t>Edit Master text styles</a:t>
            </a:r>
          </a:p>
          <a:p>
            <a:pPr lvl="1"/>
            <a:r>
              <a:rPr lang="en-US" smtClean="0"/>
              <a:t>Second level</a:t>
            </a:r>
          </a:p>
          <a:p>
            <a:pPr lvl="2"/>
            <a:r>
              <a:rPr lang="en-US" smtClean="0"/>
              <a:t>Third level</a:t>
            </a:r>
          </a:p>
        </p:txBody>
      </p:sp>
      <p:sp>
        <p:nvSpPr>
          <p:cNvPr id="6" name="Text Placeholder 15"/>
          <p:cNvSpPr>
            <a:spLocks noGrp="1"/>
          </p:cNvSpPr>
          <p:nvPr>
            <p:ph type="body" sz="quarter" idx="21"/>
          </p:nvPr>
        </p:nvSpPr>
        <p:spPr>
          <a:xfrm>
            <a:off x="4825275" y="1266825"/>
            <a:ext cx="3598725" cy="4968000"/>
          </a:xfrm>
        </p:spPr>
        <p:txBody>
          <a:bodyPr/>
          <a:lstStyle/>
          <a:p>
            <a:pPr lvl="0"/>
            <a:r>
              <a:rPr lang="en-US" smtClean="0"/>
              <a:t>Edit Master text styles</a:t>
            </a:r>
          </a:p>
          <a:p>
            <a:pPr lvl="1"/>
            <a:r>
              <a:rPr lang="en-US" smtClean="0"/>
              <a:t>Second level</a:t>
            </a:r>
          </a:p>
          <a:p>
            <a:pPr lvl="2"/>
            <a:r>
              <a:rPr lang="en-US" smtClean="0"/>
              <a:t>Third level</a:t>
            </a:r>
          </a:p>
        </p:txBody>
      </p:sp>
      <p:sp>
        <p:nvSpPr>
          <p:cNvPr id="7"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0424496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ation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86347" y="2388066"/>
            <a:ext cx="1789180" cy="1789180"/>
          </a:xfrm>
          <a:prstGeom prst="rect">
            <a:avLst/>
          </a:prstGeom>
        </p:spPr>
      </p:pic>
      <p:sp>
        <p:nvSpPr>
          <p:cNvPr id="6" name="Text Placeholder 3"/>
          <p:cNvSpPr>
            <a:spLocks noGrp="1"/>
          </p:cNvSpPr>
          <p:nvPr>
            <p:ph type="body" sz="quarter" idx="15" hasCustomPrompt="1"/>
          </p:nvPr>
        </p:nvSpPr>
        <p:spPr>
          <a:xfrm>
            <a:off x="3569625" y="4292858"/>
            <a:ext cx="4860000" cy="838800"/>
          </a:xfrm>
        </p:spPr>
        <p:txBody>
          <a:bodyPr>
            <a:noAutofit/>
          </a:bodyPr>
          <a:lstStyle>
            <a:lvl1pPr marL="0" indent="0">
              <a:lnSpc>
                <a:spcPct val="120000"/>
              </a:lnSpc>
              <a:buNone/>
              <a:defRPr sz="1800" b="0" baseline="0">
                <a:solidFill>
                  <a:schemeClr val="tx2"/>
                </a:solidFill>
              </a:defRPr>
            </a:lvl1pPr>
          </a:lstStyle>
          <a:p>
            <a:pPr lvl="0"/>
            <a:r>
              <a:rPr lang="en-GB" dirty="0" smtClean="0"/>
              <a:t>Click to add name, title, organization</a:t>
            </a:r>
            <a:endParaRPr lang="en-GB" dirty="0"/>
          </a:p>
        </p:txBody>
      </p:sp>
      <p:sp>
        <p:nvSpPr>
          <p:cNvPr id="7" name="Text Placeholder 9"/>
          <p:cNvSpPr>
            <a:spLocks noGrp="1"/>
          </p:cNvSpPr>
          <p:nvPr>
            <p:ph type="body" sz="quarter" idx="16" hasCustomPrompt="1"/>
          </p:nvPr>
        </p:nvSpPr>
        <p:spPr>
          <a:xfrm>
            <a:off x="3569625" y="1599646"/>
            <a:ext cx="4860000" cy="2577600"/>
          </a:xfrm>
        </p:spPr>
        <p:txBody>
          <a:bodyPr anchor="b" anchorCtr="0">
            <a:noAutofit/>
          </a:bodyPr>
          <a:lstStyle>
            <a:lvl1pPr marL="0" indent="0">
              <a:lnSpc>
                <a:spcPct val="120000"/>
              </a:lnSpc>
              <a:buNone/>
              <a:defRPr sz="2400" b="1" baseline="0"/>
            </a:lvl1pPr>
          </a:lstStyle>
          <a:p>
            <a:pPr lvl="0"/>
            <a:r>
              <a:rPr lang="en-GB" dirty="0" smtClean="0"/>
              <a:t>Click to add quotation</a:t>
            </a:r>
            <a:endParaRPr lang="en-GB" dirty="0"/>
          </a:p>
        </p:txBody>
      </p:sp>
      <p:sp>
        <p:nvSpPr>
          <p:cNvPr id="8"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50161414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0" y="0"/>
            <a:ext cx="524257" cy="737618"/>
          </a:xfrm>
          <a:prstGeom prst="rect">
            <a:avLst/>
          </a:prstGeom>
        </p:spPr>
      </p:pic>
      <p:sp>
        <p:nvSpPr>
          <p:cNvPr id="2" name="Title Placeholder 1"/>
          <p:cNvSpPr>
            <a:spLocks noGrp="1"/>
          </p:cNvSpPr>
          <p:nvPr>
            <p:ph type="title"/>
          </p:nvPr>
        </p:nvSpPr>
        <p:spPr>
          <a:xfrm>
            <a:off x="720000" y="277368"/>
            <a:ext cx="7704000" cy="792000"/>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19999" y="1266825"/>
            <a:ext cx="7704000" cy="49680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Footer Placeholder 4"/>
          <p:cNvSpPr>
            <a:spLocks noGrp="1"/>
          </p:cNvSpPr>
          <p:nvPr>
            <p:ph type="ftr" sz="quarter" idx="3"/>
          </p:nvPr>
        </p:nvSpPr>
        <p:spPr>
          <a:xfrm>
            <a:off x="2411999" y="6514618"/>
            <a:ext cx="6012000" cy="180000"/>
          </a:xfrm>
          <a:prstGeom prst="rect">
            <a:avLst/>
          </a:prstGeom>
        </p:spPr>
        <p:txBody>
          <a:bodyPr vert="horz" lIns="0" tIns="0" rIns="0" bIns="0" rtlCol="0" anchor="ctr"/>
          <a:lstStyle>
            <a:lvl1pPr algn="l">
              <a:defRPr sz="1000">
                <a:solidFill>
                  <a:schemeClr val="tx2"/>
                </a:solidFill>
                <a:latin typeface="Arial" panose="020B0604020202020204" pitchFamily="34" charset="0"/>
                <a:ea typeface="Open Sans" panose="020B0606030504020204" pitchFamily="34" charset="0"/>
                <a:cs typeface="Arial" panose="020B0604020202020204" pitchFamily="34" charset="0"/>
              </a:defRPr>
            </a:lvl1pPr>
          </a:lstStyle>
          <a:p>
            <a:endParaRPr lang="en-US" dirty="0"/>
          </a:p>
        </p:txBody>
      </p:sp>
      <p:sp>
        <p:nvSpPr>
          <p:cNvPr id="10" name="Slide Number Placeholder 5"/>
          <p:cNvSpPr>
            <a:spLocks noGrp="1"/>
          </p:cNvSpPr>
          <p:nvPr>
            <p:ph type="sldNum" sz="quarter" idx="4"/>
          </p:nvPr>
        </p:nvSpPr>
        <p:spPr>
          <a:xfrm>
            <a:off x="94957" y="184636"/>
            <a:ext cx="216000" cy="180000"/>
          </a:xfrm>
          <a:prstGeom prst="rect">
            <a:avLst/>
          </a:prstGeom>
        </p:spPr>
        <p:txBody>
          <a:bodyPr lIns="0" tIns="0" rIns="0" bIns="0" anchor="ctr" anchorCtr="0"/>
          <a:lstStyle>
            <a:lvl1pPr>
              <a:defRPr sz="10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algn="r"/>
            <a:fld id="{B6F15528-21DE-4FAA-801E-634DDDAF4B2B}" type="slidenum">
              <a:rPr lang="en-US" smtClean="0"/>
              <a:pPr algn="r"/>
              <a:t>‹#›</a:t>
            </a:fld>
            <a:endParaRPr lang="en-US" dirty="0"/>
          </a:p>
        </p:txBody>
      </p:sp>
      <p:pic>
        <p:nvPicPr>
          <p:cNvPr id="7" name="Picture 6"/>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9037320" y="6318503"/>
            <a:ext cx="106680" cy="539497"/>
          </a:xfrm>
          <a:prstGeom prst="rect">
            <a:avLst/>
          </a:prstGeom>
        </p:spPr>
      </p:pic>
      <p:pic>
        <p:nvPicPr>
          <p:cNvPr id="4" name="Picture 3"/>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22313" y="6469655"/>
            <a:ext cx="1242731" cy="187200"/>
          </a:xfrm>
          <a:prstGeom prst="rect">
            <a:avLst/>
          </a:prstGeom>
        </p:spPr>
      </p:pic>
    </p:spTree>
  </p:cSld>
  <p:clrMap bg1="lt1" tx1="dk1" bg2="lt2" tx2="dk2" accent1="accent1" accent2="accent2" accent3="accent3" accent4="accent4" accent5="accent5" accent6="accent6" hlink="hlink" folHlink="folHlink"/>
  <p:sldLayoutIdLst>
    <p:sldLayoutId id="2147483694" r:id="rId1"/>
    <p:sldLayoutId id="2147483649" r:id="rId2"/>
    <p:sldLayoutId id="2147483679" r:id="rId3"/>
    <p:sldLayoutId id="2147483682" r:id="rId4"/>
    <p:sldLayoutId id="2147483683" r:id="rId5"/>
    <p:sldLayoutId id="2147483697" r:id="rId6"/>
    <p:sldLayoutId id="2147483685" r:id="rId7"/>
    <p:sldLayoutId id="2147483686" r:id="rId8"/>
    <p:sldLayoutId id="2147483687" r:id="rId9"/>
    <p:sldLayoutId id="2147483698" r:id="rId10"/>
    <p:sldLayoutId id="2147483657" r:id="rId11"/>
    <p:sldLayoutId id="2147483688" r:id="rId12"/>
    <p:sldLayoutId id="2147483689" r:id="rId13"/>
    <p:sldLayoutId id="2147483690" r:id="rId14"/>
    <p:sldLayoutId id="2147483691" r:id="rId15"/>
    <p:sldLayoutId id="2147483692" r:id="rId16"/>
    <p:sldLayoutId id="2147483693" r:id="rId17"/>
    <p:sldLayoutId id="2147483696" r:id="rId18"/>
  </p:sldLayoutIdLst>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tx2"/>
          </a:solidFill>
          <a:latin typeface="Arial" panose="020B0604020202020204" pitchFamily="34" charset="0"/>
          <a:ea typeface="Open Sans" panose="020B0606030504020204" pitchFamily="34" charset="0"/>
          <a:cs typeface="Arial" panose="020B0604020202020204" pitchFamily="34" charset="0"/>
        </a:defRPr>
      </a:lvl1pPr>
    </p:titleStyle>
    <p:body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scalingupnutrition.org/sun-supporters/sun-civil-society-network/key-documents/"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scalingupnutrition.org/fr/pays-sun/coordinateurs-des-donateurs-sun/" TargetMode="External"/><Relationship Id="rId2" Type="http://schemas.openxmlformats.org/officeDocument/2006/relationships/image" Target="../media/image26.JPG"/><Relationship Id="rId1" Type="http://schemas.openxmlformats.org/officeDocument/2006/relationships/slideLayout" Target="../slideLayouts/slideLayout6.xml"/><Relationship Id="rId5" Type="http://schemas.openxmlformats.org/officeDocument/2006/relationships/hyperlink" Target="mailto:maren.lieberum@giz.de" TargetMode="External"/><Relationship Id="rId4" Type="http://schemas.openxmlformats.org/officeDocument/2006/relationships/hyperlink" Target="http://scalingupnutrition.org/fr/promoteurs-du-mouvement-sun/sun-donor-network/"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calingupnutrition.org/fr/a-propos/questions-frequentes/" TargetMode="External"/><Relationship Id="rId2" Type="http://schemas.openxmlformats.org/officeDocument/2006/relationships/hyperlink" Target="#_Annex_A:_"/><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hyperlink" Target="#_Annex_D:_"/><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4.jfif"/><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hyperlink" Target="https://www.ungm.org/Public/Notice/70799" TargetMode="Externa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hyperlink" Target="mailto:SUNgrants@unops.org"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Appel à propositions 2018</a:t>
            </a:r>
          </a:p>
        </p:txBody>
      </p:sp>
      <p:sp>
        <p:nvSpPr>
          <p:cNvPr id="7" name="Subtitle 6"/>
          <p:cNvSpPr>
            <a:spLocks noGrp="1"/>
          </p:cNvSpPr>
          <p:nvPr>
            <p:ph type="subTitle" idx="1"/>
          </p:nvPr>
        </p:nvSpPr>
        <p:spPr/>
        <p:txBody>
          <a:bodyPr/>
          <a:lstStyle/>
          <a:p>
            <a:r>
              <a:rPr lang="en-US" dirty="0" smtClean="0"/>
              <a:t>A presentation for interested applicants.</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6294" y="5243000"/>
            <a:ext cx="2018580" cy="1511987"/>
          </a:xfrm>
          <a:prstGeom prst="rect">
            <a:avLst/>
          </a:prstGeom>
        </p:spPr>
      </p:pic>
    </p:spTree>
    <p:extLst>
      <p:ext uri="{BB962C8B-B14F-4D97-AF65-F5344CB8AC3E}">
        <p14:creationId xmlns:p14="http://schemas.microsoft.com/office/powerpoint/2010/main" val="698979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10</a:t>
            </a:fld>
            <a:endParaRPr lang="en-US"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722313" y="1024720"/>
            <a:ext cx="4427080" cy="3522046"/>
          </a:xfrm>
          <a:prstGeom prst="rect">
            <a:avLst/>
          </a:prstGeom>
          <a:ln>
            <a:noFill/>
          </a:ln>
          <a:effectLst>
            <a:outerShdw blurRad="292100" dist="139700" dir="2700000" algn="tl" rotWithShape="0">
              <a:srgbClr val="333333">
                <a:alpha val="65000"/>
              </a:srgbClr>
            </a:outerShdw>
          </a:effectLst>
        </p:spPr>
      </p:pic>
      <p:sp>
        <p:nvSpPr>
          <p:cNvPr id="6" name="Text Placeholder 5"/>
          <p:cNvSpPr>
            <a:spLocks noGrp="1"/>
          </p:cNvSpPr>
          <p:nvPr>
            <p:ph type="body" sz="quarter" idx="13"/>
          </p:nvPr>
        </p:nvSpPr>
        <p:spPr/>
        <p:txBody>
          <a:bodyPr/>
          <a:lstStyle/>
          <a:p>
            <a:endParaRPr lang="en-GB"/>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8377" y="1965089"/>
            <a:ext cx="5211621" cy="4135871"/>
          </a:xfrm>
          <a:prstGeom prst="rect">
            <a:avLst/>
          </a:prstGeom>
          <a:ln>
            <a:noFill/>
          </a:ln>
          <a:effectLst>
            <a:outerShdw blurRad="292100" dist="139700" dir="2700000" algn="tl" rotWithShape="0">
              <a:srgbClr val="333333">
                <a:alpha val="65000"/>
              </a:srgbClr>
            </a:outerShdw>
          </a:effectLst>
        </p:spPr>
      </p:pic>
      <p:sp>
        <p:nvSpPr>
          <p:cNvPr id="9" name="Right Arrow 8"/>
          <p:cNvSpPr/>
          <p:nvPr/>
        </p:nvSpPr>
        <p:spPr>
          <a:xfrm rot="19343284">
            <a:off x="2299508" y="4625446"/>
            <a:ext cx="2790825" cy="5817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Enregistrer</a:t>
            </a:r>
            <a:r>
              <a:rPr lang="en-GB" dirty="0" smtClean="0"/>
              <a:t> </a:t>
            </a:r>
            <a:endParaRPr lang="en-GB" dirty="0"/>
          </a:p>
        </p:txBody>
      </p:sp>
      <p:sp>
        <p:nvSpPr>
          <p:cNvPr id="10" name="Oval 9"/>
          <p:cNvSpPr/>
          <p:nvPr/>
        </p:nvSpPr>
        <p:spPr>
          <a:xfrm>
            <a:off x="6515100" y="2657475"/>
            <a:ext cx="828675" cy="6667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p:nvPr/>
        </p:nvCxnSpPr>
        <p:spPr>
          <a:xfrm>
            <a:off x="5705475" y="2371725"/>
            <a:ext cx="9525" cy="47976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8238926" y="2371724"/>
            <a:ext cx="9525" cy="47976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830278" y="231037"/>
            <a:ext cx="4995622" cy="1754326"/>
          </a:xfrm>
          <a:prstGeom prst="rect">
            <a:avLst/>
          </a:prstGeom>
          <a:noFill/>
        </p:spPr>
        <p:txBody>
          <a:bodyPr wrap="square" rtlCol="0">
            <a:spAutoFit/>
          </a:bodyPr>
          <a:lstStyle/>
          <a:p>
            <a:r>
              <a:rPr lang="en-GB" dirty="0" smtClean="0"/>
              <a:t>You should download a total of five documents:</a:t>
            </a:r>
          </a:p>
          <a:p>
            <a:pPr marL="1714500" lvl="3" indent="-342900">
              <a:buAutoNum type="arabicPeriod"/>
            </a:pPr>
            <a:r>
              <a:rPr lang="en-GB" dirty="0" smtClean="0"/>
              <a:t>Call for Proposal</a:t>
            </a:r>
          </a:p>
          <a:p>
            <a:pPr marL="1714500" lvl="3" indent="-342900">
              <a:buAutoNum type="arabicPeriod"/>
            </a:pPr>
            <a:r>
              <a:rPr lang="en-GB" dirty="0" smtClean="0"/>
              <a:t>Annex A:  Application Form</a:t>
            </a:r>
          </a:p>
          <a:p>
            <a:pPr marL="1714500" lvl="3" indent="-342900">
              <a:buAutoNum type="arabicPeriod"/>
            </a:pPr>
            <a:r>
              <a:rPr lang="en-GB" dirty="0" smtClean="0"/>
              <a:t>Annex B:  Budget Detail </a:t>
            </a:r>
          </a:p>
          <a:p>
            <a:pPr marL="1714500" lvl="3" indent="-342900">
              <a:buAutoNum type="arabicPeriod"/>
            </a:pPr>
            <a:r>
              <a:rPr lang="en-GB" dirty="0" smtClean="0"/>
              <a:t>Annex C:  Budget Narrative</a:t>
            </a:r>
          </a:p>
          <a:p>
            <a:pPr marL="1714500" lvl="3" indent="-342900">
              <a:buAutoNum type="arabicPeriod"/>
            </a:pPr>
            <a:r>
              <a:rPr lang="en-GB" dirty="0" smtClean="0"/>
              <a:t>Annex H:  Financial Reporting</a:t>
            </a:r>
            <a:endParaRPr lang="en-GB" dirty="0"/>
          </a:p>
        </p:txBody>
      </p:sp>
    </p:spTree>
    <p:extLst>
      <p:ext uri="{BB962C8B-B14F-4D97-AF65-F5344CB8AC3E}">
        <p14:creationId xmlns:p14="http://schemas.microsoft.com/office/powerpoint/2010/main" val="31111285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13"/>
          <p:cNvSpPr>
            <a:spLocks noGrp="1"/>
          </p:cNvSpPr>
          <p:nvPr>
            <p:ph type="subTitle" idx="1"/>
          </p:nvPr>
        </p:nvSpPr>
        <p:spPr/>
        <p:txBody>
          <a:bodyPr/>
          <a:lstStyle/>
          <a:p>
            <a:endParaRPr lang="en-GB"/>
          </a:p>
        </p:txBody>
      </p:sp>
      <p:sp>
        <p:nvSpPr>
          <p:cNvPr id="13" name="Title 12"/>
          <p:cNvSpPr>
            <a:spLocks noGrp="1"/>
          </p:cNvSpPr>
          <p:nvPr>
            <p:ph type="ctrTitle"/>
          </p:nvPr>
        </p:nvSpPr>
        <p:spPr/>
        <p:txBody>
          <a:bodyPr/>
          <a:lstStyle/>
          <a:p>
            <a:r>
              <a:rPr lang="fr-FR" dirty="0"/>
              <a:t>Critères d’admissibilité</a:t>
            </a:r>
            <a:endParaRPr lang="en-GB" dirty="0"/>
          </a:p>
        </p:txBody>
      </p:sp>
      <p:sp>
        <p:nvSpPr>
          <p:cNvPr id="4" name="Slide Number Placeholder 3"/>
          <p:cNvSpPr>
            <a:spLocks noGrp="1"/>
          </p:cNvSpPr>
          <p:nvPr>
            <p:ph type="sldNum" sz="quarter" idx="4294967295"/>
          </p:nvPr>
        </p:nvSpPr>
        <p:spPr>
          <a:xfrm>
            <a:off x="0" y="184150"/>
            <a:ext cx="215900" cy="180975"/>
          </a:xfrm>
        </p:spPr>
        <p:txBody>
          <a:bodyPr/>
          <a:lstStyle/>
          <a:p>
            <a:pPr algn="r"/>
            <a:fld id="{B6F15528-21DE-4FAA-801E-634DDDAF4B2B}" type="slidenum">
              <a:rPr lang="en-US" smtClean="0"/>
              <a:pPr algn="r"/>
              <a:t>11</a:t>
            </a:fld>
            <a:endParaRPr lang="en-US" dirty="0"/>
          </a:p>
        </p:txBody>
      </p:sp>
    </p:spTree>
    <p:extLst>
      <p:ext uri="{BB962C8B-B14F-4D97-AF65-F5344CB8AC3E}">
        <p14:creationId xmlns:p14="http://schemas.microsoft.com/office/powerpoint/2010/main" val="28753394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GB" dirty="0" err="1" smtClean="0"/>
              <a:t>l’Alliance</a:t>
            </a:r>
            <a:r>
              <a:rPr lang="en-GB" dirty="0" smtClean="0"/>
              <a:t> de la </a:t>
            </a:r>
            <a:r>
              <a:rPr lang="en-GB" dirty="0" err="1" smtClean="0"/>
              <a:t>société</a:t>
            </a:r>
            <a:r>
              <a:rPr lang="en-GB" dirty="0" smtClean="0"/>
              <a:t> </a:t>
            </a:r>
            <a:r>
              <a:rPr lang="en-GB" dirty="0" err="1" smtClean="0"/>
              <a:t>civile</a:t>
            </a:r>
            <a:r>
              <a:rPr lang="en-GB" dirty="0" smtClean="0"/>
              <a:t> SUN</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12</a:t>
            </a:fld>
            <a:endParaRPr lang="en-US" dirty="0"/>
          </a:p>
        </p:txBody>
      </p:sp>
      <p:pic>
        <p:nvPicPr>
          <p:cNvPr id="25" name="Content Placeholder 24"/>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452796" y="1266825"/>
            <a:ext cx="6238408" cy="4967288"/>
          </a:xfrm>
        </p:spPr>
      </p:pic>
      <p:sp>
        <p:nvSpPr>
          <p:cNvPr id="24" name="Text Placeholder 23"/>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5376782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Critères d’admissibilité</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13</a:t>
            </a:fld>
            <a:endParaRPr lang="en-US" dirty="0"/>
          </a:p>
        </p:txBody>
      </p:sp>
      <p:sp>
        <p:nvSpPr>
          <p:cNvPr id="5" name="Content Placeholder 4"/>
          <p:cNvSpPr>
            <a:spLocks noGrp="1"/>
          </p:cNvSpPr>
          <p:nvPr>
            <p:ph sz="quarter" idx="12"/>
          </p:nvPr>
        </p:nvSpPr>
        <p:spPr>
          <a:xfrm>
            <a:off x="720000" y="1200150"/>
            <a:ext cx="7704000" cy="4968000"/>
          </a:xfrm>
        </p:spPr>
        <p:txBody>
          <a:bodyPr/>
          <a:lstStyle/>
          <a:p>
            <a:pPr marL="342900" indent="-342900">
              <a:buFont typeface="+mj-lt"/>
              <a:buAutoNum type="arabicParenR"/>
            </a:pPr>
            <a:r>
              <a:rPr lang="fr-FR" dirty="0"/>
              <a:t>Un formulaire de demande </a:t>
            </a:r>
            <a:r>
              <a:rPr lang="fr-FR" dirty="0" smtClean="0"/>
              <a:t>rempli, </a:t>
            </a:r>
            <a:r>
              <a:rPr lang="fr-FR" dirty="0"/>
              <a:t>avec les annexes </a:t>
            </a:r>
            <a:r>
              <a:rPr lang="fr-FR" dirty="0" smtClean="0"/>
              <a:t>requises, </a:t>
            </a:r>
            <a:r>
              <a:rPr lang="fr-FR" dirty="0"/>
              <a:t>est </a:t>
            </a:r>
            <a:r>
              <a:rPr lang="fr-FR" dirty="0" smtClean="0"/>
              <a:t>soumis </a:t>
            </a:r>
            <a:r>
              <a:rPr lang="fr-FR" dirty="0"/>
              <a:t>avant la date et l’heure de clôture de la période </a:t>
            </a:r>
            <a:r>
              <a:rPr lang="fr-FR" dirty="0" smtClean="0"/>
              <a:t>d’appel </a:t>
            </a:r>
            <a:r>
              <a:rPr lang="fr-FR" dirty="0"/>
              <a:t>à propositions</a:t>
            </a:r>
            <a:r>
              <a:rPr lang="fr-FR" dirty="0" smtClean="0"/>
              <a:t>.</a:t>
            </a:r>
          </a:p>
          <a:p>
            <a:pPr marL="342900" indent="-342900">
              <a:buFont typeface="+mj-lt"/>
              <a:buAutoNum type="arabicParenR"/>
            </a:pPr>
            <a:endParaRPr lang="en-US" dirty="0" smtClean="0"/>
          </a:p>
          <a:p>
            <a:pPr marL="342900" indent="-342900">
              <a:buFont typeface="+mj-lt"/>
              <a:buAutoNum type="arabicParenR"/>
            </a:pPr>
            <a:r>
              <a:rPr lang="fr-FR" dirty="0"/>
              <a:t>La demande est soumise par une organisation à but non </a:t>
            </a:r>
            <a:r>
              <a:rPr lang="fr-FR" dirty="0" smtClean="0"/>
              <a:t>lucratif, </a:t>
            </a:r>
            <a:r>
              <a:rPr lang="fr-FR" dirty="0"/>
              <a:t>dûment </a:t>
            </a:r>
            <a:r>
              <a:rPr lang="fr-FR" dirty="0" smtClean="0"/>
              <a:t>enregistrée, </a:t>
            </a:r>
            <a:r>
              <a:rPr lang="fr-FR" dirty="0"/>
              <a:t>qui est autorisée à mener s</a:t>
            </a:r>
            <a:r>
              <a:rPr lang="fr-FR" dirty="0" smtClean="0"/>
              <a:t>es </a:t>
            </a:r>
            <a:r>
              <a:rPr lang="fr-FR" dirty="0"/>
              <a:t>opérations dans le pays où les activités proposées devront être menées </a:t>
            </a:r>
            <a:endParaRPr lang="fr-FR" dirty="0" smtClean="0"/>
          </a:p>
          <a:p>
            <a:pPr marL="342900" indent="-342900">
              <a:buFont typeface="+mj-lt"/>
              <a:buAutoNum type="arabicParenR"/>
            </a:pPr>
            <a:endParaRPr lang="en-US" dirty="0" smtClean="0"/>
          </a:p>
          <a:p>
            <a:pPr marL="342900" indent="-342900">
              <a:buFont typeface="+mj-lt"/>
              <a:buAutoNum type="arabicParenR"/>
            </a:pPr>
            <a:r>
              <a:rPr lang="fr-FR" dirty="0"/>
              <a:t>Le demandeur est une organisation de la société civile (OSC) (ou une entité équivalente) et soumet une proposition au nom de l’</a:t>
            </a:r>
            <a:r>
              <a:rPr lang="fr-FR" u="sng" dirty="0">
                <a:hlinkClick r:id="rId2"/>
              </a:rPr>
              <a:t>Alliance de la société civile SUN</a:t>
            </a:r>
            <a:endParaRPr lang="en-US" u="sng" dirty="0" smtClean="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8289942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Les pays du </a:t>
            </a:r>
            <a:r>
              <a:rPr lang="en-GB" dirty="0" err="1" smtClean="0"/>
              <a:t>Mouvement</a:t>
            </a:r>
            <a:r>
              <a:rPr lang="en-GB" dirty="0" smtClean="0"/>
              <a:t> SUN</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14</a:t>
            </a:fld>
            <a:endParaRPr lang="en-US" dirty="0"/>
          </a:p>
        </p:txBody>
      </p:sp>
      <p:sp>
        <p:nvSpPr>
          <p:cNvPr id="6" name="Text Placeholder 5"/>
          <p:cNvSpPr>
            <a:spLocks noGrp="1"/>
          </p:cNvSpPr>
          <p:nvPr>
            <p:ph type="body" sz="quarter" idx="13"/>
          </p:nvPr>
        </p:nvSpPr>
        <p:spPr/>
        <p:txBody>
          <a:bodyPr/>
          <a:lstStyle/>
          <a:p>
            <a:endParaRPr lang="en-GB"/>
          </a:p>
        </p:txBody>
      </p:sp>
      <p:pic>
        <p:nvPicPr>
          <p:cNvPr id="12" name="Content Placeholder 11"/>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489783" y="1687485"/>
            <a:ext cx="8164434" cy="3905050"/>
          </a:xfrm>
          <a:effectLst>
            <a:softEdge rad="139700"/>
          </a:effectLst>
        </p:spPr>
      </p:pic>
      <p:sp>
        <p:nvSpPr>
          <p:cNvPr id="5" name="TextBox 4"/>
          <p:cNvSpPr txBox="1"/>
          <p:nvPr/>
        </p:nvSpPr>
        <p:spPr>
          <a:xfrm>
            <a:off x="1228436" y="5564321"/>
            <a:ext cx="6927273" cy="646331"/>
          </a:xfrm>
          <a:prstGeom prst="rect">
            <a:avLst/>
          </a:prstGeom>
          <a:noFill/>
        </p:spPr>
        <p:txBody>
          <a:bodyPr wrap="square" rtlCol="0">
            <a:spAutoFit/>
          </a:bodyPr>
          <a:lstStyle/>
          <a:p>
            <a:pPr algn="ctr"/>
            <a:r>
              <a:rPr lang="en-US" u="sng" dirty="0" smtClean="0"/>
              <a:t>…</a:t>
            </a:r>
            <a:r>
              <a:rPr lang="en-US" u="sng" dirty="0" err="1" smtClean="0"/>
              <a:t>Donc</a:t>
            </a:r>
            <a:r>
              <a:rPr lang="en-US" u="sng" dirty="0" smtClean="0"/>
              <a:t>, les </a:t>
            </a:r>
            <a:r>
              <a:rPr lang="en-US" u="sng" dirty="0" err="1" smtClean="0"/>
              <a:t>activités</a:t>
            </a:r>
            <a:r>
              <a:rPr lang="en-US" u="sng" dirty="0" smtClean="0"/>
              <a:t> du </a:t>
            </a:r>
            <a:r>
              <a:rPr lang="en-US" u="sng" dirty="0" err="1" smtClean="0"/>
              <a:t>projet</a:t>
            </a:r>
            <a:r>
              <a:rPr lang="en-US" u="sng" dirty="0" smtClean="0"/>
              <a:t> </a:t>
            </a:r>
            <a:r>
              <a:rPr lang="en-US" u="sng" dirty="0" err="1" smtClean="0"/>
              <a:t>doivent</a:t>
            </a:r>
            <a:r>
              <a:rPr lang="en-US" u="sng" dirty="0" smtClean="0"/>
              <a:t> se </a:t>
            </a:r>
            <a:r>
              <a:rPr lang="en-US" u="sng" dirty="0" err="1" smtClean="0"/>
              <a:t>dérouler</a:t>
            </a:r>
            <a:r>
              <a:rPr lang="en-US" u="sng" dirty="0" smtClean="0"/>
              <a:t> </a:t>
            </a:r>
            <a:r>
              <a:rPr lang="en-US" u="sng" dirty="0" err="1" smtClean="0"/>
              <a:t>dans</a:t>
            </a:r>
            <a:r>
              <a:rPr lang="en-US" u="sng" dirty="0" smtClean="0"/>
              <a:t> un des 60+ </a:t>
            </a:r>
            <a:r>
              <a:rPr lang="en-US" u="sng" dirty="0" err="1" smtClean="0"/>
              <a:t>états</a:t>
            </a:r>
            <a:r>
              <a:rPr lang="en-US" u="sng" dirty="0" smtClean="0"/>
              <a:t> qui font </a:t>
            </a:r>
            <a:r>
              <a:rPr lang="en-US" u="sng" dirty="0" err="1" smtClean="0"/>
              <a:t>partie</a:t>
            </a:r>
            <a:r>
              <a:rPr lang="en-US" u="sng" dirty="0" smtClean="0"/>
              <a:t> du </a:t>
            </a:r>
            <a:r>
              <a:rPr lang="en-US" u="sng" dirty="0" err="1" smtClean="0"/>
              <a:t>Mouvement</a:t>
            </a:r>
            <a:r>
              <a:rPr lang="en-US" u="sng" dirty="0" smtClean="0"/>
              <a:t> SUN. </a:t>
            </a:r>
            <a:endParaRPr lang="en-GB" dirty="0">
              <a:solidFill>
                <a:srgbClr val="FF0000"/>
              </a:solidFill>
            </a:endParaRPr>
          </a:p>
        </p:txBody>
      </p:sp>
    </p:spTree>
    <p:extLst>
      <p:ext uri="{BB962C8B-B14F-4D97-AF65-F5344CB8AC3E}">
        <p14:creationId xmlns:p14="http://schemas.microsoft.com/office/powerpoint/2010/main" val="12885045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Critères d’admissibilité</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15</a:t>
            </a:fld>
            <a:endParaRPr lang="en-US" dirty="0"/>
          </a:p>
        </p:txBody>
      </p:sp>
      <p:sp>
        <p:nvSpPr>
          <p:cNvPr id="5" name="Content Placeholder 4"/>
          <p:cNvSpPr>
            <a:spLocks noGrp="1"/>
          </p:cNvSpPr>
          <p:nvPr>
            <p:ph sz="quarter" idx="12"/>
          </p:nvPr>
        </p:nvSpPr>
        <p:spPr>
          <a:xfrm>
            <a:off x="720000" y="1190624"/>
            <a:ext cx="7704000" cy="5153025"/>
          </a:xfrm>
        </p:spPr>
        <p:txBody>
          <a:bodyPr/>
          <a:lstStyle/>
          <a:p>
            <a:pPr marL="342900" indent="-342900">
              <a:buFont typeface="+mj-lt"/>
              <a:buAutoNum type="arabicParenR" startAt="4"/>
            </a:pPr>
            <a:r>
              <a:rPr lang="fr-FR" dirty="0"/>
              <a:t>Le demandeur et son équipe dirigeante </a:t>
            </a:r>
            <a:r>
              <a:rPr lang="fr-FR" dirty="0" smtClean="0"/>
              <a:t>ne sont pas soumis à des </a:t>
            </a:r>
            <a:r>
              <a:rPr lang="fr-FR" dirty="0"/>
              <a:t>sanctions sur les </a:t>
            </a:r>
            <a:r>
              <a:rPr lang="fr-FR" dirty="0" smtClean="0"/>
              <a:t>fournisseurs, sanctions </a:t>
            </a:r>
            <a:r>
              <a:rPr lang="fr-FR" dirty="0"/>
              <a:t>imposées par les Nations Unies et la Banque </a:t>
            </a:r>
            <a:r>
              <a:rPr lang="fr-FR" dirty="0" smtClean="0"/>
              <a:t>mondiale.</a:t>
            </a:r>
            <a:br>
              <a:rPr lang="fr-FR" dirty="0" smtClean="0"/>
            </a:br>
            <a:endParaRPr lang="en-US" dirty="0" smtClean="0"/>
          </a:p>
          <a:p>
            <a:pPr marL="342900" indent="-342900">
              <a:buFont typeface="+mj-lt"/>
              <a:buAutoNum type="arabicParenR" startAt="5"/>
            </a:pPr>
            <a:r>
              <a:rPr lang="fr-FR" dirty="0"/>
              <a:t>Le budget proposé ne dépasse pas 114 000 dollars US pour une période de 12 mois</a:t>
            </a:r>
            <a:r>
              <a:rPr lang="fr-FR" dirty="0" smtClean="0"/>
              <a:t>.</a:t>
            </a:r>
            <a:br>
              <a:rPr lang="fr-FR" dirty="0" smtClean="0"/>
            </a:br>
            <a:endParaRPr lang="en-US" dirty="0" smtClean="0"/>
          </a:p>
          <a:p>
            <a:pPr marL="342900" indent="-342900">
              <a:buFont typeface="+mj-lt"/>
              <a:buAutoNum type="arabicParenR" startAt="5"/>
            </a:pPr>
            <a:r>
              <a:rPr lang="fr-FR" dirty="0"/>
              <a:t>L’Alliance de la société civile du pays n’a pas reçu de financements du Fonds de plaidoyer pour la nutrition (Nutrition </a:t>
            </a:r>
            <a:r>
              <a:rPr lang="fr-FR" dirty="0" err="1"/>
              <a:t>Advocacy</a:t>
            </a:r>
            <a:r>
              <a:rPr lang="fr-FR" dirty="0"/>
              <a:t> </a:t>
            </a:r>
            <a:r>
              <a:rPr lang="fr-FR" dirty="0" err="1"/>
              <a:t>Fund</a:t>
            </a:r>
            <a:r>
              <a:rPr lang="fr-FR" dirty="0"/>
              <a:t> - NAF) en </a:t>
            </a:r>
            <a:r>
              <a:rPr lang="fr-FR" dirty="0" smtClean="0"/>
              <a:t>2018.</a:t>
            </a:r>
            <a:endParaRPr lang="en-US"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3223631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Critères d’admissibilité</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16</a:t>
            </a:fld>
            <a:endParaRPr lang="en-US"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5412509" y="1913890"/>
            <a:ext cx="3048002" cy="211056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a:p>
        </p:txBody>
      </p:sp>
      <p:sp>
        <p:nvSpPr>
          <p:cNvPr id="8" name="TextBox 7"/>
          <p:cNvSpPr txBox="1"/>
          <p:nvPr/>
        </p:nvSpPr>
        <p:spPr>
          <a:xfrm>
            <a:off x="720001" y="1261011"/>
            <a:ext cx="4692508" cy="3416320"/>
          </a:xfrm>
          <a:prstGeom prst="rect">
            <a:avLst/>
          </a:prstGeom>
          <a:noFill/>
        </p:spPr>
        <p:txBody>
          <a:bodyPr wrap="square" rtlCol="0">
            <a:spAutoFit/>
          </a:bodyPr>
          <a:lstStyle/>
          <a:p>
            <a:pPr marL="342900" indent="-342900">
              <a:buClr>
                <a:srgbClr val="008CCF"/>
              </a:buClr>
              <a:buFont typeface="+mj-lt"/>
              <a:buAutoNum type="arabicParenR" startAt="7"/>
            </a:pPr>
            <a:r>
              <a:rPr lang="fr-FR" dirty="0"/>
              <a:t>La proposition est accompagnée d’un avis écrit (un courriel suffit) du </a:t>
            </a:r>
            <a:r>
              <a:rPr lang="fr-FR" u="sng" dirty="0">
                <a:hlinkClick r:id="rId3"/>
              </a:rPr>
              <a:t>coordinateur des donateurs</a:t>
            </a:r>
            <a:r>
              <a:rPr lang="fr-FR" dirty="0"/>
              <a:t> du pays indiquant que la demande est une demande de financement de dernier recours et qu’aucune autre source de financement (y compris le NAF et des fonds bilatéraux et multilatéraux) n’est à la disposition de l’Alliance de la société civile du pays au moment de la soumission.</a:t>
            </a:r>
            <a:r>
              <a:rPr lang="en-US" dirty="0"/>
              <a:t/>
            </a:r>
            <a:br>
              <a:rPr lang="en-US" dirty="0"/>
            </a:br>
            <a:endParaRPr lang="en-GB" dirty="0"/>
          </a:p>
        </p:txBody>
      </p:sp>
      <p:sp>
        <p:nvSpPr>
          <p:cNvPr id="5" name="TextBox 4"/>
          <p:cNvSpPr txBox="1"/>
          <p:nvPr/>
        </p:nvSpPr>
        <p:spPr>
          <a:xfrm>
            <a:off x="1043711" y="4464984"/>
            <a:ext cx="7416800" cy="1754326"/>
          </a:xfrm>
          <a:prstGeom prst="rect">
            <a:avLst/>
          </a:prstGeom>
          <a:noFill/>
        </p:spPr>
        <p:txBody>
          <a:bodyPr wrap="square" rtlCol="0">
            <a:spAutoFit/>
          </a:bodyPr>
          <a:lstStyle/>
          <a:p>
            <a:r>
              <a:rPr lang="fr-FR" i="1" dirty="0" smtClean="0"/>
              <a:t>Si </a:t>
            </a:r>
            <a:r>
              <a:rPr lang="fr-FR" i="1" dirty="0"/>
              <a:t>un coordinateur des donateurs n’est pas indiqué, une lettre d’appui au projet rédigée par l’agence bilatérale ou multilatérale principale présente dans le pays ou par le </a:t>
            </a:r>
            <a:r>
              <a:rPr lang="fr-FR" i="1" u="sng" dirty="0">
                <a:hlinkClick r:id="rId4"/>
              </a:rPr>
              <a:t>réseau mondial de donateurs du Mouvement SUN</a:t>
            </a:r>
            <a:r>
              <a:rPr lang="fr-FR" i="1" dirty="0"/>
              <a:t> est obligatoire.  </a:t>
            </a:r>
          </a:p>
          <a:p>
            <a:endParaRPr lang="fr-FR" i="1" dirty="0"/>
          </a:p>
          <a:p>
            <a:r>
              <a:rPr lang="fr-FR" i="1" dirty="0"/>
              <a:t>Veuillez contacter Maren Lieberum </a:t>
            </a:r>
            <a:r>
              <a:rPr lang="fr-FR" i="1" u="sng" dirty="0" smtClean="0">
                <a:hlinkClick r:id="rId5"/>
              </a:rPr>
              <a:t>maren.lieberum@giz.de</a:t>
            </a:r>
            <a:endParaRPr lang="en-GB" dirty="0"/>
          </a:p>
        </p:txBody>
      </p:sp>
    </p:spTree>
    <p:extLst>
      <p:ext uri="{BB962C8B-B14F-4D97-AF65-F5344CB8AC3E}">
        <p14:creationId xmlns:p14="http://schemas.microsoft.com/office/powerpoint/2010/main" val="3640453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Critères d’admissibilité</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17</a:t>
            </a:fld>
            <a:endParaRPr lang="en-US" dirty="0"/>
          </a:p>
        </p:txBody>
      </p:sp>
      <p:sp>
        <p:nvSpPr>
          <p:cNvPr id="5" name="Content Placeholder 4"/>
          <p:cNvSpPr>
            <a:spLocks noGrp="1"/>
          </p:cNvSpPr>
          <p:nvPr>
            <p:ph sz="quarter" idx="12"/>
          </p:nvPr>
        </p:nvSpPr>
        <p:spPr/>
        <p:txBody>
          <a:bodyPr/>
          <a:lstStyle/>
          <a:p>
            <a:pPr marL="342900" indent="-342900">
              <a:buFont typeface="+mj-lt"/>
              <a:buAutoNum type="arabicParenR" startAt="8"/>
            </a:pPr>
            <a:r>
              <a:rPr lang="fr-FR" dirty="0"/>
              <a:t>L’organisation atteste dans la Section 8 de l’</a:t>
            </a:r>
            <a:r>
              <a:rPr lang="fr-FR" u="sng" dirty="0">
                <a:hlinkClick r:id="rId2"/>
              </a:rPr>
              <a:t>Annexe A : Formulaire de demande de subvention</a:t>
            </a:r>
            <a:r>
              <a:rPr lang="fr-FR" dirty="0"/>
              <a:t> que ses activités correspondent à la </a:t>
            </a:r>
            <a:r>
              <a:rPr lang="fr-FR" u="sng" dirty="0">
                <a:hlinkClick r:id="rId3"/>
              </a:rPr>
              <a:t>position du Mouvement SUN au sujet des substituts du lait maternel</a:t>
            </a:r>
            <a:r>
              <a:rPr lang="fr-FR" dirty="0" smtClean="0"/>
              <a:t>.</a:t>
            </a:r>
          </a:p>
          <a:p>
            <a:pPr marL="342900" indent="-342900">
              <a:buFont typeface="+mj-lt"/>
              <a:buAutoNum type="arabicParenR" startAt="8"/>
            </a:pPr>
            <a:endParaRPr lang="fr-FR" dirty="0" smtClean="0"/>
          </a:p>
          <a:p>
            <a:pPr marL="342900" indent="-342900">
              <a:buFont typeface="+mj-lt"/>
              <a:buAutoNum type="arabicParenR" startAt="8"/>
            </a:pPr>
            <a:r>
              <a:rPr lang="fr-FR" dirty="0">
                <a:ea typeface="SimHei"/>
              </a:rPr>
              <a:t>Le budget de la proposition ne devra pas comprendre les coûts liés à la construction ou à l’acquisition d’un bien immobilier.</a:t>
            </a:r>
            <a:endParaRPr lang="fr-FR" dirty="0" smtClean="0"/>
          </a:p>
          <a:p>
            <a:pPr marL="342900" indent="-342900">
              <a:buFont typeface="+mj-lt"/>
              <a:buAutoNum type="arabicParenR" startAt="8"/>
            </a:pPr>
            <a:endParaRPr lang="en-US" dirty="0"/>
          </a:p>
          <a:p>
            <a:pPr marL="0" indent="0" algn="ctr">
              <a:buNone/>
            </a:pPr>
            <a:r>
              <a:rPr lang="fr-FR" dirty="0">
                <a:solidFill>
                  <a:srgbClr val="FF0000"/>
                </a:solidFill>
              </a:rPr>
              <a:t>Toutes les propositions </a:t>
            </a:r>
            <a:r>
              <a:rPr lang="fr-FR" dirty="0" smtClean="0">
                <a:solidFill>
                  <a:srgbClr val="FF0000"/>
                </a:solidFill>
              </a:rPr>
              <a:t>ci-dessus sont les critères </a:t>
            </a:r>
            <a:r>
              <a:rPr lang="fr-FR" dirty="0">
                <a:solidFill>
                  <a:srgbClr val="FF0000"/>
                </a:solidFill>
              </a:rPr>
              <a:t>d’admissibilité </a:t>
            </a:r>
            <a:r>
              <a:rPr lang="fr-FR" dirty="0" smtClean="0">
                <a:solidFill>
                  <a:srgbClr val="FF0000"/>
                </a:solidFill>
              </a:rPr>
              <a:t>minimums.  Il faut répondre aux critères afin d’avancer à la prochaine étape.</a:t>
            </a:r>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4634033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Questions et réponses</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18</a:t>
            </a:fld>
            <a:endParaRPr lang="en-US" dirty="0"/>
          </a:p>
        </p:txBody>
      </p:sp>
      <p:sp>
        <p:nvSpPr>
          <p:cNvPr id="5" name="Content Placeholder 4"/>
          <p:cNvSpPr>
            <a:spLocks noGrp="1"/>
          </p:cNvSpPr>
          <p:nvPr>
            <p:ph sz="quarter" idx="12"/>
          </p:nvPr>
        </p:nvSpPr>
        <p:spPr/>
        <p:txBody>
          <a:bodyPr/>
          <a:lstStyle/>
          <a:p>
            <a:pPr marL="0" indent="0">
              <a:buNone/>
            </a:pPr>
            <a:r>
              <a:rPr lang="fr-FR" b="1" dirty="0" smtClean="0"/>
              <a:t>1) Question</a:t>
            </a:r>
            <a:r>
              <a:rPr lang="fr-FR" b="1" dirty="0"/>
              <a:t>: Une organisation peut-elle soumettre plusieurs demandes de subvention?</a:t>
            </a:r>
            <a:br>
              <a:rPr lang="fr-FR" b="1" dirty="0"/>
            </a:br>
            <a:r>
              <a:rPr lang="fr-FR" b="1" dirty="0"/>
              <a:t>Envoyé: 4 mai </a:t>
            </a:r>
            <a:r>
              <a:rPr lang="fr-FR" b="1" dirty="0" smtClean="0"/>
              <a:t>2018</a:t>
            </a:r>
          </a:p>
          <a:p>
            <a:pPr marL="342900" indent="-342900">
              <a:buAutoNum type="arabicParenR"/>
            </a:pPr>
            <a:endParaRPr lang="en-GB" dirty="0"/>
          </a:p>
          <a:p>
            <a:pPr marL="0" indent="0">
              <a:buNone/>
            </a:pPr>
            <a:r>
              <a:rPr lang="fr-FR" dirty="0"/>
              <a:t>Réponse: Si le candidat répond à tous les autres critères d'admissibilité définis dans la partie intitulée “Étape 1: Admissibilité”, de l'appel d’offre, il peut soumettre plus d'une demande de subvention. Cependant, il est conseillé au demandeur de faire une distinction claire entre chaque demande. Les soumissions doivent avoir des activités distinctes avec des budgets différents.</a:t>
            </a:r>
            <a:endParaRPr lang="en-GB" dirty="0"/>
          </a:p>
          <a:p>
            <a:pPr marL="0" indent="0">
              <a:buNone/>
            </a:pPr>
            <a:endParaRPr lang="en-GB" sz="1600" dirty="0"/>
          </a:p>
          <a:p>
            <a:pPr marL="0" lvl="0" indent="0">
              <a:buNone/>
            </a:pPr>
            <a:endParaRPr lang="en-GB" sz="1600"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2436875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Questions et réponses</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19</a:t>
            </a:fld>
            <a:endParaRPr lang="en-US" dirty="0"/>
          </a:p>
        </p:txBody>
      </p:sp>
      <p:sp>
        <p:nvSpPr>
          <p:cNvPr id="5" name="Content Placeholder 4"/>
          <p:cNvSpPr>
            <a:spLocks noGrp="1"/>
          </p:cNvSpPr>
          <p:nvPr>
            <p:ph sz="quarter" idx="12"/>
          </p:nvPr>
        </p:nvSpPr>
        <p:spPr/>
        <p:txBody>
          <a:bodyPr/>
          <a:lstStyle/>
          <a:p>
            <a:pPr marL="0" indent="0">
              <a:buNone/>
            </a:pPr>
            <a:r>
              <a:rPr lang="fr-FR" sz="1600" b="1" dirty="0"/>
              <a:t>2) Question: Notre Alliance de la société civile a reçu une subvention qui expirera d'ici la fin de l'année. Notre alliance de la société civile serait-elle toujours admissible aux subventions du Fonds commun?</a:t>
            </a:r>
            <a:br>
              <a:rPr lang="fr-FR" sz="1600" b="1" dirty="0"/>
            </a:br>
            <a:r>
              <a:rPr lang="fr-FR" sz="1600" b="1" dirty="0"/>
              <a:t>Envoyé: 4 mai </a:t>
            </a:r>
            <a:r>
              <a:rPr lang="fr-FR" sz="1600" b="1" dirty="0" smtClean="0"/>
              <a:t>2018</a:t>
            </a:r>
          </a:p>
          <a:p>
            <a:pPr marL="0" indent="0">
              <a:buNone/>
            </a:pPr>
            <a:endParaRPr lang="en-GB" sz="1600" dirty="0"/>
          </a:p>
          <a:p>
            <a:pPr marL="0" indent="0">
              <a:buNone/>
            </a:pPr>
            <a:r>
              <a:rPr lang="fr-FR" sz="1600" dirty="0"/>
              <a:t>Réponse: Votre Alliance de la société civile SUN serait toujours admissible si elle se conforme aux conditions suivantes:</a:t>
            </a:r>
            <a:endParaRPr lang="en-GB" sz="1600" dirty="0"/>
          </a:p>
          <a:p>
            <a:r>
              <a:rPr lang="fr-FR" sz="1400" dirty="0"/>
              <a:t>Condition 1: Votre coordinateur en charge des donateurs doit indiquer, dans la lettre d'appui du coordinateur en charge des donateurs SUN, que l'Alliance de la société civile n'aura pas de fonds garantis quand la subvention actuelle expirera.</a:t>
            </a:r>
            <a:endParaRPr lang="en-GB" sz="1400" dirty="0"/>
          </a:p>
          <a:p>
            <a:r>
              <a:rPr lang="fr-FR" sz="1400" dirty="0"/>
              <a:t>Condition 2: En outre, la demande doit inclure la proposition d’activités différentes que ce qui est financé par la subvention active.  Les activités doivent s'aligner avec le Cadre de résultats du Fonds commun du Mouvement SUN. Il ne doit pas y avoir de chevauchement entre le financement et les activités.</a:t>
            </a:r>
            <a:endParaRPr lang="en-GB" sz="1400" dirty="0"/>
          </a:p>
          <a:p>
            <a:r>
              <a:rPr lang="fr-FR" sz="1400" dirty="0"/>
              <a:t>Condition 3: Dans la demande de subvention et/ou les lettres de soutien, le demandeur doit souligner la durabilité des activités proposées et le dynamisme que le Fonds commun apporterait à l'Alliance de la société civile.</a:t>
            </a:r>
            <a:endParaRPr lang="en-GB" sz="1400" dirty="0"/>
          </a:p>
          <a:p>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755457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a:t>
            </a:fld>
            <a:endParaRPr lang="en-US" dirty="0"/>
          </a:p>
        </p:txBody>
      </p:sp>
      <p:sp>
        <p:nvSpPr>
          <p:cNvPr id="5" name="Content Placeholder 4"/>
          <p:cNvSpPr>
            <a:spLocks noGrp="1"/>
          </p:cNvSpPr>
          <p:nvPr>
            <p:ph sz="quarter" idx="12"/>
          </p:nvPr>
        </p:nvSpPr>
        <p:spPr/>
        <p:txBody>
          <a:bodyPr/>
          <a:lstStyle/>
          <a:p>
            <a:r>
              <a:rPr lang="fr-FR" dirty="0" smtClean="0"/>
              <a:t>Introduction à l'équipe</a:t>
            </a:r>
          </a:p>
          <a:p>
            <a:r>
              <a:rPr lang="fr-FR" dirty="0" smtClean="0"/>
              <a:t>Le programme de subventions « Fonds commun »</a:t>
            </a:r>
          </a:p>
          <a:p>
            <a:r>
              <a:rPr lang="fr-FR" dirty="0" smtClean="0"/>
              <a:t>Informations générales</a:t>
            </a:r>
          </a:p>
          <a:p>
            <a:r>
              <a:rPr lang="fr-FR" dirty="0" smtClean="0"/>
              <a:t>Comment </a:t>
            </a:r>
            <a:r>
              <a:rPr lang="fr-FR" dirty="0" smtClean="0"/>
              <a:t>postuler </a:t>
            </a:r>
            <a:r>
              <a:rPr lang="fr-FR" dirty="0" smtClean="0"/>
              <a:t>?</a:t>
            </a:r>
          </a:p>
          <a:p>
            <a:r>
              <a:rPr lang="fr-FR" dirty="0" smtClean="0"/>
              <a:t>Critères d’admissibilité</a:t>
            </a:r>
          </a:p>
          <a:p>
            <a:r>
              <a:rPr lang="fr-FR" dirty="0" smtClean="0"/>
              <a:t>Critères d’évaluation</a:t>
            </a:r>
          </a:p>
          <a:p>
            <a:r>
              <a:rPr lang="fr-FR" dirty="0" smtClean="0"/>
              <a:t>Remplir la demande</a:t>
            </a:r>
          </a:p>
          <a:p>
            <a:r>
              <a:rPr lang="fr-FR" dirty="0" smtClean="0"/>
              <a:t>Administration des bénéficiaires </a:t>
            </a:r>
          </a:p>
          <a:p>
            <a:r>
              <a:rPr lang="fr-FR" dirty="0" smtClean="0"/>
              <a:t>Contacts</a:t>
            </a:r>
          </a:p>
          <a:p>
            <a:r>
              <a:rPr lang="fr-FR" dirty="0" smtClean="0"/>
              <a:t>Questions et réponses</a:t>
            </a:r>
            <a:endParaRPr lang="fr-FR"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2682626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Questions et réponses</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20</a:t>
            </a:fld>
            <a:endParaRPr lang="en-US" dirty="0"/>
          </a:p>
        </p:txBody>
      </p:sp>
      <p:sp>
        <p:nvSpPr>
          <p:cNvPr id="5" name="Content Placeholder 4"/>
          <p:cNvSpPr>
            <a:spLocks noGrp="1"/>
          </p:cNvSpPr>
          <p:nvPr>
            <p:ph sz="quarter" idx="12"/>
          </p:nvPr>
        </p:nvSpPr>
        <p:spPr/>
        <p:txBody>
          <a:bodyPr/>
          <a:lstStyle/>
          <a:p>
            <a:pPr marL="0" indent="0">
              <a:buNone/>
            </a:pPr>
            <a:r>
              <a:rPr lang="fr-FR" b="1" dirty="0"/>
              <a:t>3) Question: Les agences des Nations Unies qui font parties du Réseau des Nations Unies du Mouvement SUN sont-elles éligibles pour faire une demande de fonds commun?</a:t>
            </a:r>
          </a:p>
          <a:p>
            <a:pPr marL="0" indent="0">
              <a:buNone/>
            </a:pPr>
            <a:r>
              <a:rPr lang="fr-FR" b="1" dirty="0"/>
              <a:t>Envoyé: 8 mai 2018</a:t>
            </a:r>
          </a:p>
          <a:p>
            <a:pPr marL="0" indent="0">
              <a:buNone/>
            </a:pPr>
            <a:endParaRPr lang="fr-FR" dirty="0" smtClean="0"/>
          </a:p>
          <a:p>
            <a:pPr marL="0" indent="0">
              <a:buNone/>
            </a:pPr>
            <a:r>
              <a:rPr lang="fr-FR" dirty="0" smtClean="0"/>
              <a:t>Réponse</a:t>
            </a:r>
            <a:r>
              <a:rPr lang="fr-FR" dirty="0"/>
              <a:t>: Une agence des Nations Unies n'est pas considérée comme une organisation de la société civile et ne peut donc pas postuler. Cependant, une organisation internationale non gouvernementale (OING) qui répond aux critères d'admissibilité no 2 et no 3 peut soumettre une demande au nom de l'Alliance.</a:t>
            </a:r>
          </a:p>
          <a:p>
            <a:endParaRPr lang="fr-FR" dirty="0"/>
          </a:p>
          <a:p>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2782988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Questions et réponses</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21</a:t>
            </a:fld>
            <a:endParaRPr lang="en-US" dirty="0"/>
          </a:p>
        </p:txBody>
      </p:sp>
      <p:sp>
        <p:nvSpPr>
          <p:cNvPr id="5" name="Content Placeholder 4"/>
          <p:cNvSpPr>
            <a:spLocks noGrp="1"/>
          </p:cNvSpPr>
          <p:nvPr>
            <p:ph sz="quarter" idx="12"/>
          </p:nvPr>
        </p:nvSpPr>
        <p:spPr/>
        <p:txBody>
          <a:bodyPr/>
          <a:lstStyle/>
          <a:p>
            <a:pPr marL="0" indent="0">
              <a:buNone/>
            </a:pPr>
            <a:r>
              <a:rPr lang="fr-FR" b="1" dirty="0"/>
              <a:t>4) Question: Les institutions académiques peuvent-elles postuler?</a:t>
            </a:r>
            <a:br>
              <a:rPr lang="fr-FR" b="1" dirty="0"/>
            </a:br>
            <a:r>
              <a:rPr lang="fr-FR" b="1" dirty="0"/>
              <a:t>Envoyé: 8 mai 2018</a:t>
            </a:r>
            <a:endParaRPr lang="en-GB" dirty="0"/>
          </a:p>
          <a:p>
            <a:pPr marL="0" indent="0">
              <a:buNone/>
            </a:pPr>
            <a:r>
              <a:rPr lang="fr-FR" dirty="0"/>
              <a:t>Réponse: Il est possible pour un établissement d'enseignement, un institut de recherche, ou un groupe de réflexion de postuler. Cependant, ils doivent bien respecter l’Etape 1: “Critères d'admissibilité de l'appel d’offre”, en accordant une attention particulière aux critères d'admissibilité numéros 2 et 3.</a:t>
            </a:r>
            <a:endParaRPr lang="en-GB" dirty="0"/>
          </a:p>
          <a:p>
            <a:endParaRPr lang="en-GB" dirty="0"/>
          </a:p>
          <a:p>
            <a:pPr marL="0" indent="0">
              <a:buNone/>
            </a:pPr>
            <a:r>
              <a:rPr lang="fr-FR" b="1" dirty="0"/>
              <a:t>5) Question: Notre CSA a récemment reçu une subvention du Nutrition </a:t>
            </a:r>
            <a:r>
              <a:rPr lang="fr-FR" b="1" dirty="0" err="1"/>
              <a:t>Advocacy</a:t>
            </a:r>
            <a:r>
              <a:rPr lang="fr-FR" b="1" dirty="0"/>
              <a:t> </a:t>
            </a:r>
            <a:r>
              <a:rPr lang="fr-FR" b="1" dirty="0" err="1"/>
              <a:t>Fund</a:t>
            </a:r>
            <a:r>
              <a:rPr lang="fr-FR" b="1" dirty="0"/>
              <a:t> (NAF), sommes-nous exclus de la demande?</a:t>
            </a:r>
            <a:br>
              <a:rPr lang="fr-FR" b="1" dirty="0"/>
            </a:br>
            <a:r>
              <a:rPr lang="fr-FR" b="1" dirty="0"/>
              <a:t>Envoyé: 8 mai 2018</a:t>
            </a:r>
            <a:endParaRPr lang="en-GB" dirty="0"/>
          </a:p>
          <a:p>
            <a:pPr marL="0" indent="0">
              <a:buNone/>
            </a:pPr>
            <a:r>
              <a:rPr lang="fr-FR" dirty="0"/>
              <a:t>Réponse: Oui. À l'heure actuelle, le Mouvement SUN mobilise des fonds pour soutenir les Alliances qui n'ont pas encore obtenu le financement de la NAF.</a:t>
            </a:r>
            <a:endParaRPr lang="en-GB" dirty="0"/>
          </a:p>
          <a:p>
            <a:pPr marL="0" indent="0">
              <a:buNone/>
            </a:pPr>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2631739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dirty="0"/>
              <a:t>Critères d’évaluation</a:t>
            </a:r>
            <a:endParaRPr lang="en-GB" dirty="0"/>
          </a:p>
        </p:txBody>
      </p:sp>
      <p:sp>
        <p:nvSpPr>
          <p:cNvPr id="8" name="Subtitle 7"/>
          <p:cNvSpPr>
            <a:spLocks noGrp="1"/>
          </p:cNvSpPr>
          <p:nvPr>
            <p:ph type="subTitle" idx="1"/>
          </p:nvPr>
        </p:nvSpPr>
        <p:spPr/>
        <p:txBody>
          <a:bodyPr/>
          <a:lstStyle/>
          <a:p>
            <a:endParaRPr lang="en-GB"/>
          </a:p>
        </p:txBody>
      </p:sp>
    </p:spTree>
    <p:extLst>
      <p:ext uri="{BB962C8B-B14F-4D97-AF65-F5344CB8AC3E}">
        <p14:creationId xmlns:p14="http://schemas.microsoft.com/office/powerpoint/2010/main" val="13825786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a:t>Critères d’évaluation</a:t>
            </a:r>
            <a:endParaRPr lang="en-GB" dirty="0"/>
          </a:p>
        </p:txBody>
      </p:sp>
      <p:sp>
        <p:nvSpPr>
          <p:cNvPr id="5" name="Content Placeholder 4"/>
          <p:cNvSpPr>
            <a:spLocks noGrp="1"/>
          </p:cNvSpPr>
          <p:nvPr>
            <p:ph sz="quarter" idx="12"/>
          </p:nvPr>
        </p:nvSpPr>
        <p:spPr/>
        <p:txBody>
          <a:bodyPr/>
          <a:lstStyle/>
          <a:p>
            <a:pPr marL="0" indent="0">
              <a:buNone/>
            </a:pPr>
            <a:r>
              <a:rPr lang="en-GB" b="1" dirty="0" smtClean="0"/>
              <a:t>Scoring</a:t>
            </a:r>
          </a:p>
          <a:p>
            <a:r>
              <a:rPr lang="en-GB" dirty="0" err="1" smtClean="0"/>
              <a:t>Capacité</a:t>
            </a:r>
            <a:r>
              <a:rPr lang="en-GB" dirty="0" smtClean="0"/>
              <a:t> </a:t>
            </a:r>
            <a:r>
              <a:rPr lang="en-GB" dirty="0" err="1" smtClean="0"/>
              <a:t>organisationnelle</a:t>
            </a:r>
            <a:r>
              <a:rPr lang="en-GB" dirty="0" smtClean="0"/>
              <a:t> (10 Points)</a:t>
            </a:r>
          </a:p>
          <a:p>
            <a:r>
              <a:rPr lang="en-GB" dirty="0" err="1" smtClean="0"/>
              <a:t>Étendue</a:t>
            </a:r>
            <a:r>
              <a:rPr lang="en-GB" dirty="0" smtClean="0"/>
              <a:t> du travail (30 Points)</a:t>
            </a:r>
          </a:p>
          <a:p>
            <a:r>
              <a:rPr lang="en-GB" dirty="0" err="1" smtClean="0"/>
              <a:t>Méthodologie</a:t>
            </a:r>
            <a:r>
              <a:rPr lang="en-GB" dirty="0" smtClean="0"/>
              <a:t>/</a:t>
            </a:r>
            <a:r>
              <a:rPr lang="en-GB" dirty="0" err="1" smtClean="0"/>
              <a:t>approche</a:t>
            </a:r>
            <a:r>
              <a:rPr lang="en-GB" dirty="0" smtClean="0"/>
              <a:t> technique (80 Points)</a:t>
            </a:r>
            <a:endParaRPr lang="en-US" sz="1400" i="1" dirty="0"/>
          </a:p>
          <a:p>
            <a:r>
              <a:rPr lang="en-GB" dirty="0" err="1" smtClean="0"/>
              <a:t>Seuil</a:t>
            </a:r>
            <a:r>
              <a:rPr lang="en-GB" dirty="0" smtClean="0"/>
              <a:t> pour la </a:t>
            </a:r>
            <a:r>
              <a:rPr lang="en-GB" dirty="0" err="1" smtClean="0"/>
              <a:t>conformité</a:t>
            </a:r>
            <a:r>
              <a:rPr lang="en-GB" dirty="0" smtClean="0"/>
              <a:t> </a:t>
            </a:r>
            <a:r>
              <a:rPr lang="en-GB" dirty="0" err="1" smtClean="0"/>
              <a:t>techinque</a:t>
            </a:r>
            <a:r>
              <a:rPr lang="en-GB" dirty="0" smtClean="0"/>
              <a:t>:  72/120 or 60%</a:t>
            </a:r>
          </a:p>
          <a:p>
            <a:pPr marL="0" indent="0">
              <a:buNone/>
            </a:pPr>
            <a:endParaRPr lang="en-GB" dirty="0" smtClean="0"/>
          </a:p>
          <a:p>
            <a:pPr marL="0" indent="0">
              <a:buNone/>
            </a:pPr>
            <a:r>
              <a:rPr lang="en-GB" b="1" dirty="0" smtClean="0"/>
              <a:t>Funding Outcomes</a:t>
            </a:r>
            <a:endParaRPr lang="en-GB" b="1" dirty="0"/>
          </a:p>
          <a:p>
            <a:pPr lvl="1"/>
            <a:r>
              <a:rPr lang="fr-FR" dirty="0"/>
              <a:t>Résultat 1 : Planification SMART et </a:t>
            </a:r>
            <a:r>
              <a:rPr lang="fr-FR" dirty="0" smtClean="0"/>
              <a:t>législation</a:t>
            </a:r>
          </a:p>
          <a:p>
            <a:pPr lvl="1"/>
            <a:r>
              <a:rPr lang="fr-FR" dirty="0"/>
              <a:t>Résultat 2 : Mobilisation de </a:t>
            </a:r>
            <a:r>
              <a:rPr lang="fr-FR" dirty="0" smtClean="0"/>
              <a:t>financements</a:t>
            </a:r>
          </a:p>
          <a:p>
            <a:pPr lvl="1"/>
            <a:r>
              <a:rPr lang="fr-FR" dirty="0"/>
              <a:t>Résultat 3 : Promotion de la mise en œuvre </a:t>
            </a:r>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1517586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Capacité</a:t>
            </a:r>
            <a:r>
              <a:rPr lang="en-GB" dirty="0"/>
              <a:t> </a:t>
            </a:r>
            <a:r>
              <a:rPr lang="en-GB" dirty="0" err="1"/>
              <a:t>organisationnelle</a:t>
            </a:r>
            <a:endParaRPr lang="en-GB" dirty="0"/>
          </a:p>
        </p:txBody>
      </p:sp>
      <p:sp>
        <p:nvSpPr>
          <p:cNvPr id="3" name="Text Placeholder 2"/>
          <p:cNvSpPr>
            <a:spLocks noGrp="1"/>
          </p:cNvSpPr>
          <p:nvPr>
            <p:ph type="body" sz="quarter" idx="10"/>
          </p:nvPr>
        </p:nvSpPr>
        <p:spPr/>
        <p:txBody>
          <a:bodyPr/>
          <a:lstStyle/>
          <a:p>
            <a:r>
              <a:rPr lang="fr-FR" dirty="0"/>
              <a:t>Critères d’évaluation</a:t>
            </a:r>
            <a:endParaRPr lang="en-GB" dirty="0"/>
          </a:p>
        </p:txBody>
      </p:sp>
    </p:spTree>
    <p:extLst>
      <p:ext uri="{BB962C8B-B14F-4D97-AF65-F5344CB8AC3E}">
        <p14:creationId xmlns:p14="http://schemas.microsoft.com/office/powerpoint/2010/main" val="16193825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Critères d’évaluation </a:t>
            </a:r>
            <a:r>
              <a:rPr lang="en-GB" dirty="0" smtClean="0"/>
              <a:t>:  </a:t>
            </a:r>
            <a:r>
              <a:rPr lang="en-GB" dirty="0" err="1"/>
              <a:t>Capacité</a:t>
            </a:r>
            <a:r>
              <a:rPr lang="en-GB" dirty="0"/>
              <a:t> </a:t>
            </a:r>
            <a:r>
              <a:rPr lang="en-GB" dirty="0" err="1"/>
              <a:t>organisationnelle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25</a:t>
            </a:fld>
            <a:endParaRPr lang="en-US" dirty="0"/>
          </a:p>
        </p:txBody>
      </p:sp>
      <p:sp>
        <p:nvSpPr>
          <p:cNvPr id="5" name="Content Placeholder 4"/>
          <p:cNvSpPr>
            <a:spLocks noGrp="1"/>
          </p:cNvSpPr>
          <p:nvPr>
            <p:ph sz="quarter" idx="12"/>
          </p:nvPr>
        </p:nvSpPr>
        <p:spPr/>
        <p:txBody>
          <a:bodyPr/>
          <a:lstStyle/>
          <a:p>
            <a:pPr marL="342900" indent="-342900">
              <a:buFont typeface="+mj-lt"/>
              <a:buAutoNum type="arabicPeriod"/>
            </a:pPr>
            <a:r>
              <a:rPr lang="fr-FR" dirty="0" smtClean="0"/>
              <a:t>L’organisation </a:t>
            </a:r>
            <a:r>
              <a:rPr lang="fr-FR" dirty="0"/>
              <a:t>dispose-t-elle de l’expérience nécessaire pour assurer la bonne mise en œuvre des activités de subvention </a:t>
            </a:r>
            <a:r>
              <a:rPr lang="fr-FR" dirty="0" smtClean="0"/>
              <a:t>?</a:t>
            </a:r>
            <a:endParaRPr lang="en-US" dirty="0" smtClean="0"/>
          </a:p>
          <a:p>
            <a:pPr marL="268287" lvl="1" indent="0">
              <a:buNone/>
            </a:pPr>
            <a:r>
              <a:rPr lang="en-US" dirty="0" smtClean="0"/>
              <a:t>	</a:t>
            </a:r>
            <a:r>
              <a:rPr lang="fr-FR" i="1" dirty="0" smtClean="0"/>
              <a:t>Parlez </a:t>
            </a:r>
            <a:r>
              <a:rPr lang="fr-FR" i="1" dirty="0"/>
              <a:t>de votre expérience </a:t>
            </a:r>
            <a:r>
              <a:rPr lang="fr-FR" i="1" dirty="0" smtClean="0"/>
              <a:t>ou processus </a:t>
            </a:r>
            <a:r>
              <a:rPr lang="fr-FR" i="1" dirty="0"/>
              <a:t>de gestion de projet avec </a:t>
            </a:r>
            <a:r>
              <a:rPr lang="fr-FR" i="1" dirty="0" smtClean="0"/>
              <a:t>	d'autres </a:t>
            </a:r>
            <a:r>
              <a:rPr lang="fr-FR" i="1" dirty="0"/>
              <a:t>subventions, par exemple. Si vous présentez une </a:t>
            </a:r>
            <a:r>
              <a:rPr lang="fr-FR" i="1" dirty="0" smtClean="0"/>
              <a:t>	demande </a:t>
            </a:r>
            <a:r>
              <a:rPr lang="fr-FR" i="1" dirty="0"/>
              <a:t>au nom des autres membres de </a:t>
            </a:r>
            <a:r>
              <a:rPr lang="fr-FR" i="1" dirty="0" smtClean="0"/>
              <a:t>l'Alliance </a:t>
            </a:r>
            <a:r>
              <a:rPr lang="fr-FR" i="1" dirty="0"/>
              <a:t>en tant </a:t>
            </a:r>
            <a:r>
              <a:rPr lang="fr-FR" i="1" dirty="0" smtClean="0"/>
              <a:t>que 	société </a:t>
            </a:r>
            <a:r>
              <a:rPr lang="fr-FR" i="1" dirty="0"/>
              <a:t>hôte, veuillez préciser votre </a:t>
            </a:r>
            <a:r>
              <a:rPr lang="fr-FR" i="1" dirty="0" smtClean="0"/>
              <a:t>expérience de surveillance 	financière.</a:t>
            </a:r>
            <a:endParaRPr lang="en-US" i="1" dirty="0" smtClean="0"/>
          </a:p>
          <a:p>
            <a:pPr marL="342900" indent="-342900">
              <a:buFont typeface="+mj-lt"/>
              <a:buAutoNum type="arabicPeriod"/>
            </a:pPr>
            <a:endParaRPr lang="en-US" dirty="0" smtClean="0"/>
          </a:p>
          <a:p>
            <a:pPr marL="342900" indent="-342900">
              <a:buFont typeface="+mj-lt"/>
              <a:buAutoNum type="arabicPeriod"/>
            </a:pPr>
            <a:r>
              <a:rPr lang="fr-FR" dirty="0" smtClean="0"/>
              <a:t>L’organisation </a:t>
            </a:r>
            <a:r>
              <a:rPr lang="fr-FR" dirty="0"/>
              <a:t>est-elle un chef de file dans la lutte contre la malnutrition ou, sinon, une agence compétente capable d’organiser les activités de l’Alliance de la société civile ? Est-il possible de prouver l’appui de l’ensemble de l’Alliance de la société civile par des lettres signées ?</a:t>
            </a:r>
            <a:endParaRPr lang="en-US" dirty="0"/>
          </a:p>
          <a:p>
            <a:pPr marL="538162" lvl="2" indent="0">
              <a:buNone/>
            </a:pPr>
            <a:r>
              <a:rPr lang="en-US" dirty="0" smtClean="0"/>
              <a:t>	</a:t>
            </a:r>
            <a:r>
              <a:rPr lang="en-US" i="1" dirty="0" err="1" smtClean="0"/>
              <a:t>Vouz</a:t>
            </a:r>
            <a:r>
              <a:rPr lang="en-US" i="1" dirty="0" smtClean="0"/>
              <a:t> </a:t>
            </a:r>
            <a:r>
              <a:rPr lang="en-US" i="1" dirty="0" err="1" smtClean="0"/>
              <a:t>pouvez</a:t>
            </a:r>
            <a:r>
              <a:rPr lang="en-US" i="1" dirty="0" smtClean="0"/>
              <a:t> </a:t>
            </a:r>
            <a:r>
              <a:rPr lang="en-US" i="1" dirty="0" err="1" smtClean="0"/>
              <a:t>soumettre</a:t>
            </a:r>
            <a:r>
              <a:rPr lang="en-US" i="1" dirty="0" smtClean="0"/>
              <a:t> </a:t>
            </a:r>
            <a:r>
              <a:rPr lang="en-US" i="1" dirty="0" err="1" smtClean="0"/>
              <a:t>d’autres</a:t>
            </a:r>
            <a:r>
              <a:rPr lang="en-US" i="1" dirty="0" smtClean="0"/>
              <a:t> </a:t>
            </a:r>
            <a:r>
              <a:rPr lang="en-US" i="1" dirty="0" err="1" smtClean="0"/>
              <a:t>lettres</a:t>
            </a:r>
            <a:r>
              <a:rPr lang="en-US" i="1" dirty="0" smtClean="0"/>
              <a:t> </a:t>
            </a:r>
            <a:r>
              <a:rPr lang="en-US" i="1" dirty="0" err="1" smtClean="0"/>
              <a:t>d’appui</a:t>
            </a:r>
            <a:r>
              <a:rPr lang="en-US" i="1" dirty="0" smtClean="0"/>
              <a:t>.</a:t>
            </a:r>
            <a:endParaRPr lang="en-GB" i="1"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3652960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Champ des </a:t>
            </a:r>
            <a:r>
              <a:rPr lang="en-GB" dirty="0" err="1" smtClean="0"/>
              <a:t>activités</a:t>
            </a:r>
            <a:endParaRPr lang="en-GB" dirty="0"/>
          </a:p>
        </p:txBody>
      </p:sp>
      <p:sp>
        <p:nvSpPr>
          <p:cNvPr id="3" name="Text Placeholder 2"/>
          <p:cNvSpPr>
            <a:spLocks noGrp="1"/>
          </p:cNvSpPr>
          <p:nvPr>
            <p:ph type="body" sz="quarter" idx="10"/>
          </p:nvPr>
        </p:nvSpPr>
        <p:spPr/>
        <p:txBody>
          <a:bodyPr/>
          <a:lstStyle/>
          <a:p>
            <a:r>
              <a:rPr lang="fr-FR" dirty="0"/>
              <a:t>Critères d’évaluation</a:t>
            </a:r>
            <a:endParaRPr lang="en-GB" dirty="0"/>
          </a:p>
        </p:txBody>
      </p:sp>
    </p:spTree>
    <p:extLst>
      <p:ext uri="{BB962C8B-B14F-4D97-AF65-F5344CB8AC3E}">
        <p14:creationId xmlns:p14="http://schemas.microsoft.com/office/powerpoint/2010/main" val="1940229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Critères </a:t>
            </a:r>
            <a:r>
              <a:rPr lang="fr-FR" dirty="0" smtClean="0"/>
              <a:t>d’évaluation</a:t>
            </a:r>
            <a:r>
              <a:rPr lang="en-GB" dirty="0"/>
              <a:t>: </a:t>
            </a:r>
            <a:r>
              <a:rPr lang="en-GB" dirty="0"/>
              <a:t>Champ des </a:t>
            </a:r>
            <a:r>
              <a:rPr lang="en-GB" dirty="0" err="1"/>
              <a:t>activités</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27</a:t>
            </a:fld>
            <a:endParaRPr lang="en-US" dirty="0"/>
          </a:p>
        </p:txBody>
      </p:sp>
      <p:sp>
        <p:nvSpPr>
          <p:cNvPr id="5" name="Content Placeholder 4"/>
          <p:cNvSpPr>
            <a:spLocks noGrp="1"/>
          </p:cNvSpPr>
          <p:nvPr>
            <p:ph sz="quarter" idx="12"/>
          </p:nvPr>
        </p:nvSpPr>
        <p:spPr/>
        <p:txBody>
          <a:bodyPr/>
          <a:lstStyle/>
          <a:p>
            <a:pPr marL="342900" indent="-342900">
              <a:buFont typeface="+mj-lt"/>
              <a:buAutoNum type="arabicPeriod" startAt="3"/>
            </a:pPr>
            <a:r>
              <a:rPr lang="fr-FR" dirty="0" smtClean="0"/>
              <a:t>L’Énoncé des besoins est-il spécifique et persuasif, et correspond-il aux priorités, aux politiques et aux stratégies nationales en matière de nutrition ?</a:t>
            </a:r>
          </a:p>
          <a:p>
            <a:pPr marL="268287" lvl="1" indent="0">
              <a:buNone/>
            </a:pPr>
            <a:r>
              <a:rPr lang="fr-FR" dirty="0" smtClean="0"/>
              <a:t>	</a:t>
            </a:r>
            <a:r>
              <a:rPr lang="fr-FR" i="1" dirty="0" smtClean="0"/>
              <a:t>Contactez le président ou le coordinateur de l’Alliance de la 	société civile pour savoir plus. </a:t>
            </a:r>
            <a:br>
              <a:rPr lang="fr-FR" i="1" dirty="0" smtClean="0"/>
            </a:br>
            <a:endParaRPr lang="fr-FR" dirty="0" smtClean="0"/>
          </a:p>
          <a:p>
            <a:pPr marL="342900" indent="-342900">
              <a:buFont typeface="+mj-lt"/>
              <a:buAutoNum type="arabicPeriod" startAt="3"/>
            </a:pPr>
            <a:r>
              <a:rPr lang="fr-FR" dirty="0" smtClean="0"/>
              <a:t>Le cadre de résultats de la proposition (chaîne de résultats, indicateurs, références, cibles et moyens de contrôle) </a:t>
            </a:r>
            <a:r>
              <a:rPr lang="fr-FR" dirty="0" err="1" smtClean="0"/>
              <a:t>suit-il</a:t>
            </a:r>
            <a:r>
              <a:rPr lang="fr-FR" dirty="0" smtClean="0"/>
              <a:t> les directives « SMART » (spécifique, mesurable, atteignable, réaliste et limité dans le temps) et est-il directement lié aux activités et au budget énoncés ? Les activités sont-elles à la fois suffisamment ambitieuses et réalisables ? Ou leur niveau d’ambition est-il irréaliste ?</a:t>
            </a:r>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0183149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Critères d’évaluation</a:t>
            </a:r>
            <a:r>
              <a:rPr lang="en-GB" dirty="0"/>
              <a:t>: </a:t>
            </a:r>
            <a:r>
              <a:rPr lang="en-GB" dirty="0"/>
              <a:t>Champ des </a:t>
            </a:r>
            <a:r>
              <a:rPr lang="en-GB" dirty="0" err="1"/>
              <a:t>activités</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28</a:t>
            </a:fld>
            <a:endParaRPr lang="en-US" dirty="0"/>
          </a:p>
        </p:txBody>
      </p:sp>
      <p:sp>
        <p:nvSpPr>
          <p:cNvPr id="5" name="Content Placeholder 4"/>
          <p:cNvSpPr>
            <a:spLocks noGrp="1"/>
          </p:cNvSpPr>
          <p:nvPr>
            <p:ph sz="quarter" idx="12"/>
          </p:nvPr>
        </p:nvSpPr>
        <p:spPr/>
        <p:txBody>
          <a:bodyPr/>
          <a:lstStyle/>
          <a:p>
            <a:pPr marL="342900" indent="-342900">
              <a:buFont typeface="+mj-lt"/>
              <a:buAutoNum type="arabicPeriod" startAt="5"/>
            </a:pPr>
            <a:r>
              <a:rPr lang="fr-FR" dirty="0"/>
              <a:t>Les résultats, produits et indicateurs énoncés correspondent-ils à l’</a:t>
            </a:r>
            <a:r>
              <a:rPr lang="fr-FR" u="sng" dirty="0">
                <a:hlinkClick r:id="rId2"/>
              </a:rPr>
              <a:t>Annexe D – Cadre de résultats du Fonds commun du Mouvement SUN</a:t>
            </a:r>
            <a:r>
              <a:rPr lang="fr-FR" dirty="0"/>
              <a:t> – c’est-à-dire, à un ou plusieurs résultat(s) figurant dans l’Annexe D ?</a:t>
            </a:r>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41978843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a:t>Critères </a:t>
            </a:r>
            <a:r>
              <a:rPr lang="fr-FR" dirty="0" smtClean="0"/>
              <a:t>d’évaluation</a:t>
            </a:r>
            <a:r>
              <a:rPr lang="en-GB" dirty="0" smtClean="0"/>
              <a:t>:  Pooled Fund Results </a:t>
            </a:r>
            <a:r>
              <a:rPr lang="en-GB" dirty="0" smtClean="0"/>
              <a:t>Framework – Plan de travail</a:t>
            </a:r>
            <a:endParaRPr lang="en-GB"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550608" y="2095500"/>
            <a:ext cx="7063168" cy="39909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a:p>
        </p:txBody>
      </p:sp>
      <p:sp>
        <p:nvSpPr>
          <p:cNvPr id="8" name="TextBox 7"/>
          <p:cNvSpPr txBox="1"/>
          <p:nvPr/>
        </p:nvSpPr>
        <p:spPr>
          <a:xfrm>
            <a:off x="720000" y="1169116"/>
            <a:ext cx="7785825" cy="369332"/>
          </a:xfrm>
          <a:prstGeom prst="rect">
            <a:avLst/>
          </a:prstGeom>
          <a:noFill/>
        </p:spPr>
        <p:txBody>
          <a:bodyPr wrap="square" rtlCol="0">
            <a:spAutoFit/>
          </a:bodyPr>
          <a:lstStyle/>
          <a:p>
            <a:r>
              <a:rPr lang="fr-FR" dirty="0" smtClean="0"/>
              <a:t>1. Sélectionner un résultat (ou plus) qui correspond à la situation du pays. </a:t>
            </a:r>
            <a:endParaRPr lang="fr-FR" dirty="0"/>
          </a:p>
        </p:txBody>
      </p:sp>
    </p:spTree>
    <p:extLst>
      <p:ext uri="{BB962C8B-B14F-4D97-AF65-F5344CB8AC3E}">
        <p14:creationId xmlns:p14="http://schemas.microsoft.com/office/powerpoint/2010/main" val="42616767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6981" y="85725"/>
            <a:ext cx="7704000" cy="792000"/>
          </a:xfrm>
        </p:spPr>
        <p:txBody>
          <a:bodyPr/>
          <a:lstStyle/>
          <a:p>
            <a:r>
              <a:rPr lang="en-GB" dirty="0" smtClean="0"/>
              <a:t>Introduction à </a:t>
            </a:r>
            <a:r>
              <a:rPr lang="en-GB" dirty="0" err="1" smtClean="0"/>
              <a:t>l’équipe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a:t>
            </a:fld>
            <a:endParaRPr lang="en-US" dirty="0"/>
          </a:p>
        </p:txBody>
      </p:sp>
      <p:sp>
        <p:nvSpPr>
          <p:cNvPr id="6" name="Text Placeholder 5"/>
          <p:cNvSpPr>
            <a:spLocks noGrp="1"/>
          </p:cNvSpPr>
          <p:nvPr>
            <p:ph type="body" sz="quarter" idx="14"/>
          </p:nvPr>
        </p:nvSpPr>
        <p:spPr>
          <a:xfrm>
            <a:off x="481718" y="1445318"/>
            <a:ext cx="2981469" cy="644804"/>
          </a:xfrm>
        </p:spPr>
        <p:txBody>
          <a:bodyPr/>
          <a:lstStyle/>
          <a:p>
            <a:r>
              <a:rPr lang="fr-FR" dirty="0"/>
              <a:t>Coordonnateur </a:t>
            </a:r>
            <a:r>
              <a:rPr lang="fr-FR" dirty="0" smtClean="0"/>
              <a:t>du « Fond commun » </a:t>
            </a:r>
            <a:r>
              <a:rPr lang="fr-FR" dirty="0"/>
              <a:t>du Mouvement SUN</a:t>
            </a:r>
            <a:endParaRPr lang="en-GB" dirty="0"/>
          </a:p>
        </p:txBody>
      </p:sp>
      <p:sp>
        <p:nvSpPr>
          <p:cNvPr id="8" name="Text Placeholder 7"/>
          <p:cNvSpPr>
            <a:spLocks noGrp="1"/>
          </p:cNvSpPr>
          <p:nvPr>
            <p:ph type="body" sz="quarter" idx="16"/>
          </p:nvPr>
        </p:nvSpPr>
        <p:spPr>
          <a:xfrm>
            <a:off x="3629707" y="1469148"/>
            <a:ext cx="2255468" cy="603259"/>
          </a:xfrm>
        </p:spPr>
        <p:txBody>
          <a:bodyPr/>
          <a:lstStyle/>
          <a:p>
            <a:r>
              <a:rPr lang="fr-FR" dirty="0"/>
              <a:t>Analyste des subventions de l'UNOPS</a:t>
            </a:r>
            <a:endParaRPr lang="en-GB" dirty="0"/>
          </a:p>
        </p:txBody>
      </p:sp>
      <p:sp>
        <p:nvSpPr>
          <p:cNvPr id="10" name="Text Placeholder 9"/>
          <p:cNvSpPr>
            <a:spLocks noGrp="1"/>
          </p:cNvSpPr>
          <p:nvPr>
            <p:ph type="body" sz="quarter" idx="18"/>
          </p:nvPr>
        </p:nvSpPr>
        <p:spPr>
          <a:xfrm>
            <a:off x="6051695" y="1469148"/>
            <a:ext cx="2553442" cy="572654"/>
          </a:xfrm>
        </p:spPr>
        <p:txBody>
          <a:bodyPr/>
          <a:lstStyle/>
          <a:p>
            <a:r>
              <a:rPr lang="fr-FR" dirty="0"/>
              <a:t>Secrétariat </a:t>
            </a:r>
            <a:r>
              <a:rPr lang="fr-FR" dirty="0" smtClean="0"/>
              <a:t>de </a:t>
            </a:r>
            <a:r>
              <a:rPr lang="fr-FR" dirty="0"/>
              <a:t>la société civile du </a:t>
            </a:r>
            <a:r>
              <a:rPr lang="fr-FR" dirty="0" smtClean="0"/>
              <a:t>mouvement </a:t>
            </a:r>
            <a:r>
              <a:rPr lang="fr-FR" dirty="0"/>
              <a:t>SUN</a:t>
            </a:r>
            <a:endParaRPr lang="en-GB" dirty="0"/>
          </a:p>
        </p:txBody>
      </p:sp>
      <p:sp>
        <p:nvSpPr>
          <p:cNvPr id="11" name="Text Placeholder 10"/>
          <p:cNvSpPr>
            <a:spLocks noGrp="1"/>
          </p:cNvSpPr>
          <p:nvPr>
            <p:ph type="body" sz="quarter" idx="20"/>
          </p:nvPr>
        </p:nvSpPr>
        <p:spPr>
          <a:xfrm>
            <a:off x="767146" y="2244936"/>
            <a:ext cx="2405585" cy="3470064"/>
          </a:xfrm>
        </p:spPr>
        <p:txBody>
          <a:bodyPr/>
          <a:lstStyle/>
          <a:p>
            <a:r>
              <a:rPr lang="fr-FR" sz="1000" dirty="0" smtClean="0"/>
              <a:t>Rédiger </a:t>
            </a:r>
            <a:r>
              <a:rPr lang="fr-FR" sz="1000" dirty="0"/>
              <a:t>les critères d'éligibilité pour la sélection des propositions. </a:t>
            </a:r>
            <a:endParaRPr lang="fr-FR" sz="1000" dirty="0" smtClean="0"/>
          </a:p>
          <a:p>
            <a:r>
              <a:rPr lang="fr-FR" sz="1000" dirty="0" smtClean="0"/>
              <a:t>Aider </a:t>
            </a:r>
            <a:r>
              <a:rPr lang="fr-FR" sz="1000" dirty="0"/>
              <a:t>à la révision de la </a:t>
            </a:r>
            <a:r>
              <a:rPr lang="fr-FR" sz="1000" dirty="0" smtClean="0"/>
              <a:t>proposition.</a:t>
            </a:r>
          </a:p>
          <a:p>
            <a:r>
              <a:rPr lang="fr-FR" sz="1000" dirty="0" smtClean="0"/>
              <a:t>Trianguler </a:t>
            </a:r>
            <a:r>
              <a:rPr lang="fr-FR" sz="1000" dirty="0"/>
              <a:t>les informations avec les parties prenantes du Mouvement SUN appropriées pour établir la cohérence. </a:t>
            </a:r>
            <a:endParaRPr lang="fr-FR" sz="1000" dirty="0" smtClean="0"/>
          </a:p>
          <a:p>
            <a:r>
              <a:rPr lang="fr-FR" sz="1000" dirty="0" smtClean="0"/>
              <a:t>Contribuer </a:t>
            </a:r>
            <a:r>
              <a:rPr lang="fr-FR" sz="1000" dirty="0"/>
              <a:t>à faire en sorte que les stratégies du groupe principal du Mouvement SUN soient </a:t>
            </a:r>
            <a:r>
              <a:rPr lang="fr-FR" sz="1000" dirty="0" smtClean="0"/>
              <a:t>respectées.</a:t>
            </a:r>
          </a:p>
          <a:p>
            <a:r>
              <a:rPr lang="fr-FR" sz="1000" dirty="0" smtClean="0"/>
              <a:t>Informer </a:t>
            </a:r>
            <a:r>
              <a:rPr lang="fr-FR" sz="1000" dirty="0"/>
              <a:t>et </a:t>
            </a:r>
            <a:r>
              <a:rPr lang="fr-FR" sz="1000" dirty="0" smtClean="0"/>
              <a:t>mettre </a:t>
            </a:r>
            <a:r>
              <a:rPr lang="fr-FR" sz="1000" dirty="0"/>
              <a:t>à jour le Comité exécutif du Mouvement </a:t>
            </a:r>
            <a:r>
              <a:rPr lang="fr-FR" sz="1000" dirty="0" smtClean="0"/>
              <a:t>SUN.</a:t>
            </a:r>
          </a:p>
          <a:p>
            <a:r>
              <a:rPr lang="fr-FR" sz="1000" dirty="0" smtClean="0"/>
              <a:t>Soutenir </a:t>
            </a:r>
            <a:r>
              <a:rPr lang="fr-FR" sz="1000" dirty="0"/>
              <a:t>le SUN-CSN avec la collecte de fonds et la durabilité, l'assistance technique en MEAL, la gouvernance et d'autres domaines.</a:t>
            </a:r>
            <a:endParaRPr lang="en-GB" sz="1000" dirty="0" smtClean="0"/>
          </a:p>
        </p:txBody>
      </p:sp>
      <p:sp>
        <p:nvSpPr>
          <p:cNvPr id="12" name="Text Placeholder 11"/>
          <p:cNvSpPr>
            <a:spLocks noGrp="1"/>
          </p:cNvSpPr>
          <p:nvPr>
            <p:ph type="body" sz="quarter" idx="21"/>
          </p:nvPr>
        </p:nvSpPr>
        <p:spPr/>
        <p:txBody>
          <a:bodyPr/>
          <a:lstStyle/>
          <a:p>
            <a:endParaRPr lang="en-GB"/>
          </a:p>
        </p:txBody>
      </p:sp>
      <p:sp>
        <p:nvSpPr>
          <p:cNvPr id="17" name="Text Placeholder 10"/>
          <p:cNvSpPr txBox="1">
            <a:spLocks/>
          </p:cNvSpPr>
          <p:nvPr/>
        </p:nvSpPr>
        <p:spPr>
          <a:xfrm>
            <a:off x="3446385" y="2244937"/>
            <a:ext cx="2405585" cy="3072700"/>
          </a:xfrm>
          <a:prstGeom prst="rect">
            <a:avLst/>
          </a:prstGeom>
        </p:spPr>
        <p:txBody>
          <a:bodyPr vert="horz" lIns="0" tIns="0" rIns="0" bIns="0" rtlCol="0">
            <a:noAutofit/>
          </a:bodyPr>
          <a:lst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050" dirty="0" smtClean="0"/>
              <a:t>Soutenir </a:t>
            </a:r>
            <a:r>
              <a:rPr lang="fr-FR" sz="1050" dirty="0"/>
              <a:t>à la gestion de projet et gestion </a:t>
            </a:r>
            <a:r>
              <a:rPr lang="fr-FR" sz="1050" dirty="0" smtClean="0"/>
              <a:t>quotidienne des subventions.</a:t>
            </a:r>
            <a:endParaRPr lang="fr-FR" sz="1050" dirty="0"/>
          </a:p>
          <a:p>
            <a:r>
              <a:rPr lang="fr-FR" sz="1050" dirty="0" smtClean="0"/>
              <a:t>Agent de coordination pour le </a:t>
            </a:r>
            <a:r>
              <a:rPr lang="fr-FR" sz="1050" dirty="0"/>
              <a:t>processus de proposition.</a:t>
            </a:r>
          </a:p>
          <a:p>
            <a:r>
              <a:rPr lang="fr-FR" sz="1050" dirty="0"/>
              <a:t>Responsable de la coordination et de la facilitation du travail du comité de sélection des subventions.</a:t>
            </a:r>
          </a:p>
          <a:p>
            <a:r>
              <a:rPr lang="fr-FR" sz="1050" dirty="0"/>
              <a:t>S</a:t>
            </a:r>
            <a:r>
              <a:rPr lang="fr-FR" sz="1050" dirty="0" smtClean="0"/>
              <a:t>uivi </a:t>
            </a:r>
            <a:r>
              <a:rPr lang="fr-FR" sz="1050" dirty="0"/>
              <a:t>des subventions, y compris l'anticipation proactive des retards.</a:t>
            </a:r>
          </a:p>
          <a:p>
            <a:r>
              <a:rPr lang="fr-FR" sz="1050" dirty="0"/>
              <a:t>Administrer des accords signés et </a:t>
            </a:r>
            <a:r>
              <a:rPr lang="fr-FR" sz="1050" dirty="0" smtClean="0"/>
              <a:t>délivrer les paiements.</a:t>
            </a:r>
            <a:endParaRPr lang="fr-FR" sz="1050" dirty="0"/>
          </a:p>
          <a:p>
            <a:r>
              <a:rPr lang="fr-FR" sz="1050" dirty="0"/>
              <a:t>Diriger l'élaboration d'un rapport narratif </a:t>
            </a:r>
            <a:r>
              <a:rPr lang="fr-FR" sz="1050" dirty="0" smtClean="0"/>
              <a:t>annuel.</a:t>
            </a:r>
            <a:endParaRPr lang="en-GB" sz="1050" dirty="0"/>
          </a:p>
          <a:p>
            <a:pPr marL="0" indent="0">
              <a:buNone/>
            </a:pPr>
            <a:endParaRPr lang="en-GB" sz="1050" dirty="0"/>
          </a:p>
        </p:txBody>
      </p:sp>
      <p:sp>
        <p:nvSpPr>
          <p:cNvPr id="18" name="Text Placeholder 10"/>
          <p:cNvSpPr txBox="1">
            <a:spLocks/>
          </p:cNvSpPr>
          <p:nvPr/>
        </p:nvSpPr>
        <p:spPr>
          <a:xfrm>
            <a:off x="6125624" y="2244936"/>
            <a:ext cx="2405585" cy="3097859"/>
          </a:xfrm>
          <a:prstGeom prst="rect">
            <a:avLst/>
          </a:prstGeom>
        </p:spPr>
        <p:txBody>
          <a:bodyPr vert="horz" lIns="0" tIns="0" rIns="0" bIns="0" rtlCol="0">
            <a:noAutofit/>
          </a:bodyPr>
          <a:lst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sz="1050" dirty="0"/>
          </a:p>
        </p:txBody>
      </p:sp>
      <p:sp>
        <p:nvSpPr>
          <p:cNvPr id="5" name="TextBox 4"/>
          <p:cNvSpPr txBox="1"/>
          <p:nvPr/>
        </p:nvSpPr>
        <p:spPr>
          <a:xfrm>
            <a:off x="6003636" y="2207992"/>
            <a:ext cx="2683164" cy="4293483"/>
          </a:xfrm>
          <a:prstGeom prst="rect">
            <a:avLst/>
          </a:prstGeom>
          <a:noFill/>
        </p:spPr>
        <p:txBody>
          <a:bodyPr wrap="square" rtlCol="0">
            <a:spAutoFit/>
          </a:bodyPr>
          <a:lstStyle/>
          <a:p>
            <a:pPr marL="171450" lvl="0" indent="-171450">
              <a:lnSpc>
                <a:spcPct val="130000"/>
              </a:lnSpc>
              <a:buClr>
                <a:schemeClr val="tx2"/>
              </a:buClr>
              <a:buFont typeface="Wingdings" panose="05000000000000000000" pitchFamily="2" charset="2"/>
              <a:buChar char="§"/>
            </a:pPr>
            <a:r>
              <a:rPr lang="fr-FR" sz="1050" dirty="0"/>
              <a:t>Fournir une assistance technique et une formation aux </a:t>
            </a:r>
            <a:r>
              <a:rPr lang="fr-FR" sz="1050" dirty="0" smtClean="0"/>
              <a:t>Alliances.</a:t>
            </a:r>
            <a:endParaRPr lang="fr-FR" sz="1050" dirty="0"/>
          </a:p>
          <a:p>
            <a:pPr marL="171450" lvl="0" indent="-171450">
              <a:lnSpc>
                <a:spcPct val="130000"/>
              </a:lnSpc>
              <a:buClr>
                <a:schemeClr val="tx2"/>
              </a:buClr>
              <a:buFont typeface="Wingdings" panose="05000000000000000000" pitchFamily="2" charset="2"/>
              <a:buChar char="§"/>
            </a:pPr>
            <a:r>
              <a:rPr lang="fr-FR" sz="1050" dirty="0"/>
              <a:t>Aider l'UNOPS à examiner les propositions de projet.</a:t>
            </a:r>
          </a:p>
          <a:p>
            <a:pPr marL="171450" lvl="0" indent="-171450">
              <a:lnSpc>
                <a:spcPct val="130000"/>
              </a:lnSpc>
              <a:buClr>
                <a:schemeClr val="tx2"/>
              </a:buClr>
              <a:buFont typeface="Wingdings" panose="05000000000000000000" pitchFamily="2" charset="2"/>
              <a:buChar char="§"/>
            </a:pPr>
            <a:r>
              <a:rPr lang="fr-FR" sz="1050" dirty="0"/>
              <a:t>Soutenir les </a:t>
            </a:r>
            <a:r>
              <a:rPr lang="fr-FR" sz="1050" dirty="0" smtClean="0"/>
              <a:t>Alliances </a:t>
            </a:r>
            <a:r>
              <a:rPr lang="fr-FR" sz="1050" dirty="0"/>
              <a:t>en établissant des stratégies de plaidoyer et en développant des stratégies </a:t>
            </a:r>
            <a:r>
              <a:rPr lang="fr-FR" sz="1050" dirty="0" smtClean="0"/>
              <a:t>pour collecter des </a:t>
            </a:r>
            <a:r>
              <a:rPr lang="fr-FR" sz="1050" dirty="0"/>
              <a:t>fonds.</a:t>
            </a:r>
          </a:p>
          <a:p>
            <a:pPr marL="171450" lvl="0" indent="-171450">
              <a:lnSpc>
                <a:spcPct val="130000"/>
              </a:lnSpc>
              <a:buClr>
                <a:schemeClr val="tx2"/>
              </a:buClr>
              <a:buFont typeface="Wingdings" panose="05000000000000000000" pitchFamily="2" charset="2"/>
              <a:buChar char="§"/>
            </a:pPr>
            <a:r>
              <a:rPr lang="fr-FR" sz="1050" dirty="0"/>
              <a:t>Soutenir les </a:t>
            </a:r>
            <a:r>
              <a:rPr lang="fr-FR" sz="1050" dirty="0" smtClean="0"/>
              <a:t>Alliances </a:t>
            </a:r>
            <a:r>
              <a:rPr lang="fr-FR" sz="1050" dirty="0"/>
              <a:t>dans la mise en œuvre et le suivi des stratégies, actions et engagements nutritionnels de leurs membres;</a:t>
            </a:r>
          </a:p>
          <a:p>
            <a:pPr marL="171450" lvl="0" indent="-171450">
              <a:lnSpc>
                <a:spcPct val="130000"/>
              </a:lnSpc>
              <a:buClr>
                <a:schemeClr val="tx2"/>
              </a:buClr>
              <a:buFont typeface="Wingdings" panose="05000000000000000000" pitchFamily="2" charset="2"/>
              <a:buChar char="§"/>
            </a:pPr>
            <a:r>
              <a:rPr lang="fr-FR" sz="1050" dirty="0"/>
              <a:t>Partager l'information, les ressources et les produits de connaissance avec les </a:t>
            </a:r>
            <a:r>
              <a:rPr lang="fr-FR" sz="1050" dirty="0" smtClean="0"/>
              <a:t>Alliances;</a:t>
            </a:r>
            <a:endParaRPr lang="fr-FR" sz="1050" dirty="0"/>
          </a:p>
          <a:p>
            <a:pPr marL="171450" lvl="0" indent="-171450">
              <a:lnSpc>
                <a:spcPct val="130000"/>
              </a:lnSpc>
              <a:buClr>
                <a:schemeClr val="tx2"/>
              </a:buClr>
              <a:buFont typeface="Wingdings" panose="05000000000000000000" pitchFamily="2" charset="2"/>
              <a:buChar char="§"/>
            </a:pPr>
            <a:r>
              <a:rPr lang="fr-FR" sz="1050" dirty="0"/>
              <a:t>Soutenir les </a:t>
            </a:r>
            <a:r>
              <a:rPr lang="fr-FR" sz="1050" dirty="0" smtClean="0"/>
              <a:t>Alliances </a:t>
            </a:r>
            <a:r>
              <a:rPr lang="fr-FR" sz="1050" dirty="0"/>
              <a:t>dans l'élaboration de stratégies et de plans de collecte de fonds afin de devenir durables en collaboration avec le Secrétariat du Mouvement SUN</a:t>
            </a:r>
            <a:endParaRPr lang="en-GB" sz="1050" dirty="0"/>
          </a:p>
        </p:txBody>
      </p:sp>
    </p:spTree>
    <p:extLst>
      <p:ext uri="{BB962C8B-B14F-4D97-AF65-F5344CB8AC3E}">
        <p14:creationId xmlns:p14="http://schemas.microsoft.com/office/powerpoint/2010/main" val="41748221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Critères </a:t>
            </a:r>
            <a:r>
              <a:rPr lang="fr-FR" dirty="0" smtClean="0"/>
              <a:t>d’évaluation</a:t>
            </a:r>
            <a:r>
              <a:rPr lang="en-GB" dirty="0" smtClean="0"/>
              <a:t>:  Pooled Fund Results </a:t>
            </a:r>
            <a:r>
              <a:rPr lang="en-GB" dirty="0" smtClean="0"/>
              <a:t>Framework – Plan de travail</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30</a:t>
            </a:fld>
            <a:endParaRPr lang="en-US"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2555843" y="2054812"/>
            <a:ext cx="5868156" cy="41671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a:p>
        </p:txBody>
      </p:sp>
      <p:sp>
        <p:nvSpPr>
          <p:cNvPr id="8" name="TextBox 7"/>
          <p:cNvSpPr txBox="1"/>
          <p:nvPr/>
        </p:nvSpPr>
        <p:spPr>
          <a:xfrm>
            <a:off x="725625" y="1131482"/>
            <a:ext cx="7698374" cy="923330"/>
          </a:xfrm>
          <a:prstGeom prst="rect">
            <a:avLst/>
          </a:prstGeom>
          <a:noFill/>
        </p:spPr>
        <p:txBody>
          <a:bodyPr wrap="square" rtlCol="0">
            <a:spAutoFit/>
          </a:bodyPr>
          <a:lstStyle/>
          <a:p>
            <a:r>
              <a:rPr lang="fr-FR" dirty="0" smtClean="0"/>
              <a:t>2. Sélectionner plusieurs produits, activités, ou activités opérationnelles transversales qui correspond avec ce résultat. Vous pouvez également les créer vous-mêmes (au niveau produit/activité)!  </a:t>
            </a:r>
            <a:endParaRPr lang="fr-FR" dirty="0"/>
          </a:p>
        </p:txBody>
      </p:sp>
    </p:spTree>
    <p:extLst>
      <p:ext uri="{BB962C8B-B14F-4D97-AF65-F5344CB8AC3E}">
        <p14:creationId xmlns:p14="http://schemas.microsoft.com/office/powerpoint/2010/main" val="36505994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Critères </a:t>
            </a:r>
            <a:r>
              <a:rPr lang="fr-FR" dirty="0" smtClean="0"/>
              <a:t>d’évaluation</a:t>
            </a:r>
            <a:r>
              <a:rPr lang="en-GB" dirty="0" smtClean="0"/>
              <a:t>:</a:t>
            </a:r>
            <a:br>
              <a:rPr lang="en-GB" dirty="0" smtClean="0"/>
            </a:br>
            <a:r>
              <a:rPr lang="en-GB" dirty="0" smtClean="0"/>
              <a:t>Pooled </a:t>
            </a:r>
            <a:r>
              <a:rPr lang="en-GB" dirty="0"/>
              <a:t>Fund Results </a:t>
            </a:r>
            <a:r>
              <a:rPr lang="en-GB" dirty="0" smtClean="0"/>
              <a:t>Framework – </a:t>
            </a:r>
            <a:r>
              <a:rPr lang="en-GB" dirty="0" smtClean="0"/>
              <a:t>Plan de travail</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31</a:t>
            </a:fld>
            <a:endParaRPr lang="en-US"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727075" y="2228489"/>
            <a:ext cx="7702550" cy="36268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a:p>
        </p:txBody>
      </p:sp>
      <p:sp>
        <p:nvSpPr>
          <p:cNvPr id="8" name="TextBox 7"/>
          <p:cNvSpPr txBox="1"/>
          <p:nvPr/>
        </p:nvSpPr>
        <p:spPr>
          <a:xfrm>
            <a:off x="720000" y="1143000"/>
            <a:ext cx="7703275" cy="923330"/>
          </a:xfrm>
          <a:prstGeom prst="rect">
            <a:avLst/>
          </a:prstGeom>
          <a:noFill/>
        </p:spPr>
        <p:txBody>
          <a:bodyPr wrap="square" rtlCol="0">
            <a:spAutoFit/>
          </a:bodyPr>
          <a:lstStyle/>
          <a:p>
            <a:r>
              <a:rPr lang="fr-FR" dirty="0" smtClean="0"/>
              <a:t>3. Insérer le résultat, les produits, et les activités dans le votre plan de travail du projet, situé à la fin de l’Annexe A:  Formulaire de demande de subvention.</a:t>
            </a:r>
            <a:endParaRPr lang="fr-FR" dirty="0"/>
          </a:p>
        </p:txBody>
      </p:sp>
      <p:sp>
        <p:nvSpPr>
          <p:cNvPr id="9" name="Oval 8"/>
          <p:cNvSpPr/>
          <p:nvPr/>
        </p:nvSpPr>
        <p:spPr>
          <a:xfrm>
            <a:off x="5829300" y="5162550"/>
            <a:ext cx="2790825" cy="1181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smtClean="0"/>
              <a:t>Vous pouvez ajouter/enlever les lignes si nécessaire</a:t>
            </a:r>
            <a:endParaRPr lang="fr-FR" sz="1600" dirty="0"/>
          </a:p>
        </p:txBody>
      </p:sp>
    </p:spTree>
    <p:extLst>
      <p:ext uri="{BB962C8B-B14F-4D97-AF65-F5344CB8AC3E}">
        <p14:creationId xmlns:p14="http://schemas.microsoft.com/office/powerpoint/2010/main" val="32409383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Méthodologie</a:t>
            </a:r>
            <a:r>
              <a:rPr lang="en-GB" dirty="0" smtClean="0"/>
              <a:t>/</a:t>
            </a:r>
            <a:br>
              <a:rPr lang="en-GB" dirty="0" smtClean="0"/>
            </a:br>
            <a:r>
              <a:rPr lang="en-GB" dirty="0" err="1" smtClean="0"/>
              <a:t>approche</a:t>
            </a:r>
            <a:r>
              <a:rPr lang="en-GB" dirty="0" smtClean="0"/>
              <a:t> </a:t>
            </a:r>
            <a:r>
              <a:rPr lang="en-GB" dirty="0"/>
              <a:t>technique</a:t>
            </a:r>
          </a:p>
        </p:txBody>
      </p:sp>
      <p:sp>
        <p:nvSpPr>
          <p:cNvPr id="3" name="Text Placeholder 2"/>
          <p:cNvSpPr>
            <a:spLocks noGrp="1"/>
          </p:cNvSpPr>
          <p:nvPr>
            <p:ph type="body" sz="quarter" idx="10"/>
          </p:nvPr>
        </p:nvSpPr>
        <p:spPr/>
        <p:txBody>
          <a:bodyPr/>
          <a:lstStyle/>
          <a:p>
            <a:r>
              <a:rPr lang="fr-FR" dirty="0"/>
              <a:t>Critères d’évaluation</a:t>
            </a:r>
            <a:endParaRPr lang="en-GB" dirty="0"/>
          </a:p>
        </p:txBody>
      </p:sp>
    </p:spTree>
    <p:extLst>
      <p:ext uri="{BB962C8B-B14F-4D97-AF65-F5344CB8AC3E}">
        <p14:creationId xmlns:p14="http://schemas.microsoft.com/office/powerpoint/2010/main" val="3477392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Critères </a:t>
            </a:r>
            <a:r>
              <a:rPr lang="fr-FR" dirty="0" smtClean="0"/>
              <a:t>d’évaluation</a:t>
            </a:r>
            <a:r>
              <a:rPr lang="en-GB" dirty="0"/>
              <a:t>: </a:t>
            </a:r>
            <a:r>
              <a:rPr lang="en-GB" dirty="0" err="1"/>
              <a:t>Méthodologie</a:t>
            </a:r>
            <a:r>
              <a:rPr lang="en-GB" dirty="0"/>
              <a:t>/</a:t>
            </a:r>
            <a:r>
              <a:rPr lang="en-GB" dirty="0" err="1"/>
              <a:t>approche</a:t>
            </a:r>
            <a:r>
              <a:rPr lang="en-GB" dirty="0"/>
              <a:t> technique </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33</a:t>
            </a:fld>
            <a:endParaRPr lang="en-US" dirty="0"/>
          </a:p>
        </p:txBody>
      </p:sp>
      <p:sp>
        <p:nvSpPr>
          <p:cNvPr id="5" name="Content Placeholder 4"/>
          <p:cNvSpPr>
            <a:spLocks noGrp="1"/>
          </p:cNvSpPr>
          <p:nvPr>
            <p:ph sz="quarter" idx="12"/>
          </p:nvPr>
        </p:nvSpPr>
        <p:spPr>
          <a:xfrm>
            <a:off x="720000" y="1069368"/>
            <a:ext cx="7704000" cy="5321907"/>
          </a:xfrm>
        </p:spPr>
        <p:txBody>
          <a:bodyPr/>
          <a:lstStyle/>
          <a:p>
            <a:pPr marL="342900" indent="-342900">
              <a:buFont typeface="+mj-lt"/>
              <a:buAutoNum type="arabicPeriod" startAt="6"/>
            </a:pPr>
            <a:r>
              <a:rPr lang="fr-FR" dirty="0" smtClean="0"/>
              <a:t>La proposition présente-t-elle une équipe de projet chevronnée et compétente capable d’atteindre les résultats escomptés ?          	 </a:t>
            </a:r>
            <a:r>
              <a:rPr lang="fr-FR" i="1" dirty="0" smtClean="0"/>
              <a:t>	</a:t>
            </a:r>
            <a:r>
              <a:rPr lang="fr-FR" sz="1400" i="1" dirty="0" smtClean="0"/>
              <a:t>Il est prévu que un point focal du projet et un point focal C&amp;E sont inclus dont le 	budget.  Mettez seulement les personnes qui vont réellement mettre en œuvre le 	projet! Il est fortement encouragé d’attacher les </a:t>
            </a:r>
            <a:r>
              <a:rPr lang="fr-FR" sz="1400" i="1" dirty="0" err="1" smtClean="0"/>
              <a:t>CVs</a:t>
            </a:r>
            <a:r>
              <a:rPr lang="fr-FR" sz="1400" i="1" dirty="0" smtClean="0"/>
              <a:t>. Si le point focal du projet et le 	point focal S &amp; E sont la même personne, expliquez-le clairement. Tout changement 	dans le personnel du projet doit être communiqué immédiatement à l'UNOPS.</a:t>
            </a:r>
          </a:p>
          <a:p>
            <a:pPr marL="342900" indent="-342900">
              <a:buFont typeface="+mj-lt"/>
              <a:buAutoNum type="arabicPeriod" startAt="6"/>
            </a:pPr>
            <a:r>
              <a:rPr lang="fr-FR" dirty="0" smtClean="0"/>
              <a:t>L’organisation fait-elle preuve d’un engagement politique et social à l’égard des communautés, des partenaires infranationaux et d’autres parties prenantes ? </a:t>
            </a:r>
          </a:p>
          <a:p>
            <a:pPr marL="342900" indent="-342900">
              <a:buFont typeface="+mj-lt"/>
              <a:buAutoNum type="arabicPeriod" startAt="6"/>
            </a:pPr>
            <a:r>
              <a:rPr lang="fr-FR" dirty="0" smtClean="0"/>
              <a:t>Le projet proposé se focalise-t-il en particulier sur l’autonomisation des femmes et des filles, des populations autochtones, des groupes locaux et/ou des communautés vulnérables ?</a:t>
            </a:r>
            <a:r>
              <a:rPr lang="fr-FR" sz="1400" dirty="0" smtClean="0"/>
              <a:t/>
            </a:r>
            <a:br>
              <a:rPr lang="fr-FR" sz="1400" dirty="0" smtClean="0"/>
            </a:br>
            <a:r>
              <a:rPr lang="fr-FR" sz="1400" dirty="0" smtClean="0"/>
              <a:t>	</a:t>
            </a:r>
            <a:r>
              <a:rPr lang="fr-FR" sz="1400" i="1" dirty="0" smtClean="0"/>
              <a:t>Vous pouvez utiliser la liste de contrôle du projet sur la sensibilité à la dimension du 	genre et des ressources dans l'annexe G de l'appel à propositions pour trouver des 	idées.</a:t>
            </a:r>
            <a:endParaRPr lang="fr-FR" sz="1100" i="1" dirty="0" smtClean="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7866649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295275"/>
            <a:ext cx="7704000" cy="792000"/>
          </a:xfrm>
        </p:spPr>
        <p:txBody>
          <a:bodyPr/>
          <a:lstStyle/>
          <a:p>
            <a:r>
              <a:rPr lang="fr-FR" dirty="0"/>
              <a:t>Critères </a:t>
            </a:r>
            <a:r>
              <a:rPr lang="fr-FR" dirty="0" smtClean="0"/>
              <a:t>d’évaluation</a:t>
            </a:r>
            <a:r>
              <a:rPr lang="en-GB" dirty="0"/>
              <a:t>: </a:t>
            </a:r>
            <a:r>
              <a:rPr lang="en-GB" dirty="0" err="1"/>
              <a:t>Méthodologie</a:t>
            </a:r>
            <a:r>
              <a:rPr lang="en-GB" dirty="0"/>
              <a:t>/</a:t>
            </a:r>
            <a:r>
              <a:rPr lang="en-GB" dirty="0" err="1"/>
              <a:t>approche</a:t>
            </a:r>
            <a:r>
              <a:rPr lang="en-GB" dirty="0"/>
              <a:t> technique </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34</a:t>
            </a:fld>
            <a:endParaRPr lang="en-US" dirty="0"/>
          </a:p>
        </p:txBody>
      </p:sp>
      <p:sp>
        <p:nvSpPr>
          <p:cNvPr id="5" name="Content Placeholder 4"/>
          <p:cNvSpPr>
            <a:spLocks noGrp="1"/>
          </p:cNvSpPr>
          <p:nvPr>
            <p:ph sz="quarter" idx="12"/>
          </p:nvPr>
        </p:nvSpPr>
        <p:spPr/>
        <p:txBody>
          <a:bodyPr/>
          <a:lstStyle/>
          <a:p>
            <a:pPr marL="342900" indent="-342900">
              <a:buFont typeface="+mj-lt"/>
              <a:buAutoNum type="arabicPeriod" startAt="9"/>
            </a:pPr>
            <a:r>
              <a:rPr lang="fr-FR" dirty="0" smtClean="0"/>
              <a:t>Les hypothèses qui sous-tendent l’élaboration du projet de subvention sont-elles spécifiques, précises et complètes, et </a:t>
            </a:r>
            <a:r>
              <a:rPr lang="fr-FR" dirty="0" err="1" smtClean="0"/>
              <a:t>font-elles</a:t>
            </a:r>
            <a:r>
              <a:rPr lang="fr-FR" dirty="0" smtClean="0"/>
              <a:t> l’objet d’une budgétisation réaliste ? Les facteurs de risque substantiels basés sur les conditions internes et externes qui prévalent ont-ils été pris en compte ?	</a:t>
            </a:r>
            <a:r>
              <a:rPr lang="fr-FR" i="1" dirty="0" smtClean="0"/>
              <a:t>Vérifiez votre budget pour vous assurer que chacune des activités que vous avez mentionnées bénéficie d'un financement.</a:t>
            </a:r>
            <a:br>
              <a:rPr lang="fr-FR" i="1" dirty="0" smtClean="0"/>
            </a:br>
            <a:endParaRPr lang="fr-FR" i="1" dirty="0" smtClean="0"/>
          </a:p>
          <a:p>
            <a:pPr marL="342900" indent="-342900">
              <a:buFont typeface="+mj-lt"/>
              <a:buAutoNum type="arabicPeriod" startAt="9"/>
            </a:pPr>
            <a:r>
              <a:rPr lang="fr-FR" dirty="0" smtClean="0"/>
              <a:t> Les activités du plan de travail proposé et les estimations relatives à leurs délais de mise en œuvre sont-elles solides et réalistes ?	</a:t>
            </a:r>
            <a:r>
              <a:rPr lang="fr-FR" i="1" dirty="0" smtClean="0"/>
              <a:t>Assurez que le projet peut être compléter en 12 mois.  </a:t>
            </a:r>
          </a:p>
          <a:p>
            <a:pPr marL="342900" indent="-342900">
              <a:buFont typeface="+mj-lt"/>
              <a:buAutoNum type="arabicPeriod" startAt="9"/>
            </a:pPr>
            <a:endParaRPr lang="fr-FR" dirty="0" smtClean="0"/>
          </a:p>
          <a:p>
            <a:pPr marL="342900" indent="-342900">
              <a:buFont typeface="+mj-lt"/>
              <a:buAutoNum type="arabicPeriod" startAt="9"/>
            </a:pPr>
            <a:r>
              <a:rPr lang="fr-FR" dirty="0" smtClean="0"/>
              <a:t>  La proposition décrit-elle une stratégie de mobilisation de fonds pour assurer la continuité des activités après l’expiration de la subvention ?</a:t>
            </a:r>
          </a:p>
          <a:p>
            <a:pPr marL="0" indent="0">
              <a:buNone/>
            </a:pPr>
            <a:endParaRPr lang="fr-FR"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0017825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Critères </a:t>
            </a:r>
            <a:r>
              <a:rPr lang="fr-FR" dirty="0" smtClean="0"/>
              <a:t>d’évaluation</a:t>
            </a:r>
            <a:r>
              <a:rPr lang="en-GB" dirty="0"/>
              <a:t>: </a:t>
            </a:r>
            <a:r>
              <a:rPr lang="en-GB" dirty="0" err="1"/>
              <a:t>Méthodologie</a:t>
            </a:r>
            <a:r>
              <a:rPr lang="en-GB" dirty="0"/>
              <a:t>/</a:t>
            </a:r>
            <a:r>
              <a:rPr lang="en-GB" dirty="0" err="1"/>
              <a:t>approche</a:t>
            </a:r>
            <a:r>
              <a:rPr lang="en-GB" dirty="0"/>
              <a:t> technique </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35</a:t>
            </a:fld>
            <a:endParaRPr lang="en-US" dirty="0"/>
          </a:p>
        </p:txBody>
      </p:sp>
      <p:sp>
        <p:nvSpPr>
          <p:cNvPr id="5" name="Content Placeholder 4"/>
          <p:cNvSpPr>
            <a:spLocks noGrp="1"/>
          </p:cNvSpPr>
          <p:nvPr>
            <p:ph sz="quarter" idx="12"/>
          </p:nvPr>
        </p:nvSpPr>
        <p:spPr>
          <a:xfrm>
            <a:off x="719999" y="1261011"/>
            <a:ext cx="7704000" cy="4968000"/>
          </a:xfrm>
        </p:spPr>
        <p:txBody>
          <a:bodyPr/>
          <a:lstStyle/>
          <a:p>
            <a:pPr marL="342900" indent="-342900">
              <a:buFont typeface="+mj-lt"/>
              <a:buAutoNum type="arabicPeriod" startAt="12"/>
            </a:pPr>
            <a:r>
              <a:rPr lang="fr-FR" dirty="0" smtClean="0"/>
              <a:t>Pour les Alliances de la société civile établies, la proposition s’appuie-t-elle sur des initiatives existantes ? Pour les Alliances de la société civile nouvelles ou nécessitant un renforcement, la proposition soutient-elle des activités qui sont innovantes, collaboratives et durables ? </a:t>
            </a:r>
            <a:br>
              <a:rPr lang="fr-FR" dirty="0" smtClean="0"/>
            </a:br>
            <a:endParaRPr lang="fr-FR" dirty="0" smtClean="0"/>
          </a:p>
          <a:p>
            <a:pPr marL="538162" lvl="2" indent="0">
              <a:buNone/>
            </a:pPr>
            <a:r>
              <a:rPr lang="fr-FR" u="sng" dirty="0" smtClean="0"/>
              <a:t>Sélectionner et décrire la fonctionnalité d’Alliance:</a:t>
            </a:r>
          </a:p>
          <a:p>
            <a:pPr lvl="2"/>
            <a:r>
              <a:rPr lang="fr-FR" dirty="0" smtClean="0"/>
              <a:t>Une </a:t>
            </a:r>
            <a:r>
              <a:rPr lang="fr-FR" dirty="0"/>
              <a:t>Alliance de la société civile établie qui exécute aujourd’hui des plans à l’échelle infranationale</a:t>
            </a:r>
            <a:endParaRPr lang="en-GB" sz="1100" dirty="0"/>
          </a:p>
          <a:p>
            <a:pPr lvl="2"/>
            <a:r>
              <a:rPr lang="fr-FR" dirty="0" smtClean="0"/>
              <a:t>Une </a:t>
            </a:r>
            <a:r>
              <a:rPr lang="fr-FR" dirty="0"/>
              <a:t>Alliance de la société civile qui nécessite un renforcement à l’échelle nationale</a:t>
            </a:r>
            <a:endParaRPr lang="en-GB" sz="1100" dirty="0"/>
          </a:p>
          <a:p>
            <a:pPr lvl="2"/>
            <a:r>
              <a:rPr lang="fr-FR" dirty="0" smtClean="0"/>
              <a:t>Une </a:t>
            </a:r>
            <a:r>
              <a:rPr lang="fr-FR" dirty="0"/>
              <a:t>Alliance de la société civile nouvellement établie </a:t>
            </a:r>
            <a:endParaRPr lang="en-GB" sz="1100"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3214722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2813675" y="4518419"/>
            <a:ext cx="4080377" cy="1949848"/>
          </a:xfrm>
          <a:prstGeom prst="rect">
            <a:avLst/>
          </a:prstGeom>
        </p:spPr>
      </p:pic>
      <p:sp>
        <p:nvSpPr>
          <p:cNvPr id="2" name="Title 1"/>
          <p:cNvSpPr>
            <a:spLocks noGrp="1"/>
          </p:cNvSpPr>
          <p:nvPr>
            <p:ph type="title"/>
          </p:nvPr>
        </p:nvSpPr>
        <p:spPr/>
        <p:txBody>
          <a:bodyPr/>
          <a:lstStyle/>
          <a:p>
            <a:r>
              <a:rPr lang="fr-FR" dirty="0"/>
              <a:t>Critères d’évaluation</a:t>
            </a:r>
            <a:r>
              <a:rPr lang="en-GB" dirty="0"/>
              <a:t>: </a:t>
            </a:r>
            <a:r>
              <a:rPr lang="en-GB" dirty="0" err="1"/>
              <a:t>Méthodologie</a:t>
            </a:r>
            <a:r>
              <a:rPr lang="en-GB" dirty="0"/>
              <a:t>/</a:t>
            </a:r>
            <a:r>
              <a:rPr lang="en-GB" dirty="0" err="1"/>
              <a:t>approche</a:t>
            </a:r>
            <a:r>
              <a:rPr lang="en-GB" dirty="0"/>
              <a:t> technique </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36</a:t>
            </a:fld>
            <a:endParaRPr lang="en-US" dirty="0"/>
          </a:p>
        </p:txBody>
      </p:sp>
      <p:sp>
        <p:nvSpPr>
          <p:cNvPr id="5" name="Content Placeholder 4"/>
          <p:cNvSpPr>
            <a:spLocks noGrp="1"/>
          </p:cNvSpPr>
          <p:nvPr>
            <p:ph sz="quarter" idx="12"/>
          </p:nvPr>
        </p:nvSpPr>
        <p:spPr>
          <a:xfrm>
            <a:off x="719999" y="1266825"/>
            <a:ext cx="7795927" cy="2565448"/>
          </a:xfrm>
        </p:spPr>
        <p:txBody>
          <a:bodyPr/>
          <a:lstStyle/>
          <a:p>
            <a:pPr marL="342900" indent="-342900">
              <a:buFont typeface="+mj-lt"/>
              <a:buAutoNum type="arabicPeriod" startAt="13"/>
            </a:pPr>
            <a:r>
              <a:rPr lang="fr-FR" dirty="0" smtClean="0"/>
              <a:t>La </a:t>
            </a:r>
            <a:r>
              <a:rPr lang="fr-FR" dirty="0"/>
              <a:t>proposition doit être accompagnée d’un texte d’appui (un courriel suffit) rédigé par le point focal de gouvernement SUN pour le compte de la plateforme nationale multi-acteurs SUN confirmant que la proposition correspond aux stratégies ou aux plans du pays en matière de nutrition</a:t>
            </a:r>
            <a:r>
              <a:rPr lang="fr-FR" dirty="0" smtClean="0"/>
              <a:t>.</a:t>
            </a:r>
          </a:p>
          <a:p>
            <a:pPr marL="342900" indent="-342900">
              <a:buFont typeface="+mj-lt"/>
              <a:buAutoNum type="arabicPeriod" startAt="13"/>
            </a:pPr>
            <a:endParaRPr lang="fr-FR" dirty="0"/>
          </a:p>
          <a:p>
            <a:pPr marL="268287" lvl="1" indent="0">
              <a:buNone/>
            </a:pPr>
            <a:r>
              <a:rPr lang="fr-FR" sz="1600" i="1" dirty="0"/>
              <a:t>Si un point focal SUN de gouvernement n’a pas été désigné et n’est pas actif, une lettre d’appui au projet rédigée </a:t>
            </a:r>
            <a:r>
              <a:rPr lang="fr-FR" sz="1600" i="1" dirty="0">
                <a:solidFill>
                  <a:srgbClr val="FF0000"/>
                </a:solidFill>
              </a:rPr>
              <a:t>par le président ou le coordinateur de l’Alliance de la société civile est acceptable</a:t>
            </a:r>
            <a:r>
              <a:rPr lang="fr-FR" sz="1600" i="1" dirty="0"/>
              <a:t>. La lettre doit confirmer que les activités proposées correspondent aux besoins ou aux priorités nationales.</a:t>
            </a:r>
            <a:endParaRPr lang="fr-FR" sz="1600" i="1" dirty="0" smtClean="0"/>
          </a:p>
          <a:p>
            <a:pPr marL="0" indent="0">
              <a:buNone/>
            </a:pPr>
            <a:r>
              <a:rPr lang="fr-FR" dirty="0" smtClean="0"/>
              <a:t> </a:t>
            </a:r>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2265881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6825" y="2982191"/>
            <a:ext cx="3556001" cy="2609850"/>
          </a:xfrm>
        </p:spPr>
        <p:txBody>
          <a:bodyPr/>
          <a:lstStyle/>
          <a:p>
            <a:r>
              <a:rPr lang="en-GB" dirty="0" err="1"/>
              <a:t>Méthodologie</a:t>
            </a:r>
            <a:r>
              <a:rPr lang="en-GB" dirty="0" smtClean="0"/>
              <a:t>/</a:t>
            </a:r>
            <a:br>
              <a:rPr lang="en-GB" dirty="0" smtClean="0"/>
            </a:br>
            <a:r>
              <a:rPr lang="en-GB" dirty="0" err="1" smtClean="0"/>
              <a:t>approche</a:t>
            </a:r>
            <a:r>
              <a:rPr lang="en-GB" dirty="0" smtClean="0"/>
              <a:t> </a:t>
            </a:r>
            <a:br>
              <a:rPr lang="en-GB" dirty="0" smtClean="0"/>
            </a:br>
            <a:r>
              <a:rPr lang="en-GB" dirty="0" smtClean="0"/>
              <a:t>technique</a:t>
            </a:r>
            <a:br>
              <a:rPr lang="en-GB" dirty="0" smtClean="0"/>
            </a:br>
            <a:r>
              <a:rPr lang="en-GB" dirty="0"/>
              <a:t/>
            </a:r>
            <a:br>
              <a:rPr lang="en-GB" dirty="0"/>
            </a:br>
            <a:r>
              <a:rPr lang="fr-FR" dirty="0"/>
              <a:t>Détails du budget</a:t>
            </a:r>
            <a:endParaRPr lang="en-GB" dirty="0"/>
          </a:p>
        </p:txBody>
      </p:sp>
      <p:sp>
        <p:nvSpPr>
          <p:cNvPr id="3" name="Text Placeholder 2"/>
          <p:cNvSpPr>
            <a:spLocks noGrp="1"/>
          </p:cNvSpPr>
          <p:nvPr>
            <p:ph type="body" sz="quarter" idx="10"/>
          </p:nvPr>
        </p:nvSpPr>
        <p:spPr/>
        <p:txBody>
          <a:bodyPr/>
          <a:lstStyle/>
          <a:p>
            <a:r>
              <a:rPr lang="fr-FR" dirty="0"/>
              <a:t>Critères d’évaluation</a:t>
            </a:r>
            <a:endParaRPr lang="en-GB" dirty="0"/>
          </a:p>
        </p:txBody>
      </p:sp>
    </p:spTree>
    <p:extLst>
      <p:ext uri="{BB962C8B-B14F-4D97-AF65-F5344CB8AC3E}">
        <p14:creationId xmlns:p14="http://schemas.microsoft.com/office/powerpoint/2010/main" val="42833910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Budget:  </a:t>
            </a:r>
            <a:r>
              <a:rPr lang="en-GB" dirty="0" err="1" smtClean="0"/>
              <a:t>Conseils</a:t>
            </a:r>
            <a:r>
              <a:rPr lang="en-GB" dirty="0" smtClean="0"/>
              <a:t> </a:t>
            </a:r>
            <a:r>
              <a:rPr lang="en-GB" dirty="0" err="1" smtClean="0"/>
              <a:t>pratiques</a:t>
            </a:r>
            <a:endParaRPr lang="en-GB" dirty="0"/>
          </a:p>
        </p:txBody>
      </p:sp>
      <p:sp>
        <p:nvSpPr>
          <p:cNvPr id="5" name="Content Placeholder 4"/>
          <p:cNvSpPr>
            <a:spLocks noGrp="1"/>
          </p:cNvSpPr>
          <p:nvPr>
            <p:ph sz="quarter" idx="12"/>
          </p:nvPr>
        </p:nvSpPr>
        <p:spPr>
          <a:xfrm>
            <a:off x="719999" y="1266825"/>
            <a:ext cx="7832873" cy="4968000"/>
          </a:xfrm>
        </p:spPr>
        <p:txBody>
          <a:bodyPr/>
          <a:lstStyle/>
          <a:p>
            <a:r>
              <a:rPr lang="fr-FR" sz="1600" dirty="0" smtClean="0"/>
              <a:t>Le budget doit être réaliste.  Chercher les estimations de travaux, considérer la possibilité d’inflation, et les autres services comme les audits ou couts d’implémentation. </a:t>
            </a:r>
          </a:p>
          <a:p>
            <a:r>
              <a:rPr lang="fr-FR" sz="1600" dirty="0" smtClean="0">
                <a:solidFill>
                  <a:srgbClr val="C00000"/>
                </a:solidFill>
              </a:rPr>
              <a:t>Nous ne voulons pas que </a:t>
            </a:r>
            <a:r>
              <a:rPr lang="fr-FR" sz="1600" dirty="0" smtClean="0">
                <a:solidFill>
                  <a:srgbClr val="C00000"/>
                </a:solidFill>
              </a:rPr>
              <a:t>vous</a:t>
            </a:r>
            <a:r>
              <a:rPr lang="fr-FR" sz="1600" dirty="0" smtClean="0">
                <a:solidFill>
                  <a:srgbClr val="C00000"/>
                </a:solidFill>
              </a:rPr>
              <a:t> laissiez de l’argent non </a:t>
            </a:r>
            <a:r>
              <a:rPr lang="fr-FR" sz="1600" dirty="0">
                <a:solidFill>
                  <a:srgbClr val="C00000"/>
                </a:solidFill>
              </a:rPr>
              <a:t>dépensées à la fin du projet. </a:t>
            </a:r>
            <a:endParaRPr lang="fr-FR" sz="1600" dirty="0" smtClean="0">
              <a:solidFill>
                <a:srgbClr val="C00000"/>
              </a:solidFill>
            </a:endParaRPr>
          </a:p>
          <a:p>
            <a:pPr lvl="1"/>
            <a:r>
              <a:rPr lang="fr-FR" sz="1600" dirty="0" smtClean="0">
                <a:solidFill>
                  <a:srgbClr val="C00000"/>
                </a:solidFill>
              </a:rPr>
              <a:t>Le prolongations non-financé ne seront considérer qu’individuellement avec une justification valable. La planification médiocre n’est pas une justification valable!</a:t>
            </a:r>
          </a:p>
          <a:p>
            <a:r>
              <a:rPr lang="fr-FR" sz="1600" dirty="0" smtClean="0"/>
              <a:t>Vous pouvez additionner les couts directs du projet et ajouter 10% de plus for les couts indirects/administratifs. </a:t>
            </a:r>
          </a:p>
          <a:p>
            <a:r>
              <a:rPr lang="fr-FR" sz="1600" dirty="0" smtClean="0"/>
              <a:t>Éviter les éléments </a:t>
            </a:r>
            <a:r>
              <a:rPr lang="fr-FR" sz="1600" dirty="0"/>
              <a:t>d’une valeur unitaire supérieure à 1 000 dollars </a:t>
            </a:r>
            <a:r>
              <a:rPr lang="fr-FR" sz="1600" dirty="0" smtClean="0"/>
              <a:t>US. En bref, éviter les grands matériaux.</a:t>
            </a:r>
          </a:p>
          <a:p>
            <a:r>
              <a:rPr lang="fr-FR" sz="1600" dirty="0"/>
              <a:t>Le budget ne doit pas être utilisé pour des outils de communication ou d’autres outils qui existent déjà au sein du Mouvement SUN (par exemple, site Internet, éléments de communication) et que l’on peut utiliser gratuitement pour diffuser les résultats.</a:t>
            </a:r>
            <a:endParaRPr lang="en-GB" sz="1600" dirty="0"/>
          </a:p>
          <a:p>
            <a:pPr marL="0" indent="0">
              <a:buNone/>
            </a:pPr>
            <a:r>
              <a:rPr lang="fr-FR" sz="1600" dirty="0" smtClean="0"/>
              <a:t/>
            </a:r>
            <a:br>
              <a:rPr lang="fr-FR" sz="1600" dirty="0" smtClean="0"/>
            </a:br>
            <a:endParaRPr lang="fr-FR" sz="1600" dirty="0" smtClean="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6271487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Budget</a:t>
            </a:r>
            <a:endParaRPr lang="en-GB"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182254" y="1261011"/>
            <a:ext cx="7020073" cy="4994850"/>
          </a:xfrm>
        </p:spPr>
      </p:pic>
      <p:sp>
        <p:nvSpPr>
          <p:cNvPr id="6" name="Text Placeholder 5"/>
          <p:cNvSpPr>
            <a:spLocks noGrp="1"/>
          </p:cNvSpPr>
          <p:nvPr>
            <p:ph type="body" sz="quarter" idx="13"/>
          </p:nvPr>
        </p:nvSpPr>
        <p:spPr/>
        <p:txBody>
          <a:bodyPr/>
          <a:lstStyle/>
          <a:p>
            <a:endParaRPr lang="en-GB"/>
          </a:p>
        </p:txBody>
      </p:sp>
      <p:sp>
        <p:nvSpPr>
          <p:cNvPr id="8" name="Oval 7"/>
          <p:cNvSpPr/>
          <p:nvPr/>
        </p:nvSpPr>
        <p:spPr>
          <a:xfrm>
            <a:off x="6118951" y="228120"/>
            <a:ext cx="2562224" cy="1590675"/>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Remplir et joindre au email comme un fichier d’Excel.</a:t>
            </a:r>
            <a:endParaRPr lang="fr-FR" dirty="0"/>
          </a:p>
        </p:txBody>
      </p:sp>
      <p:sp>
        <p:nvSpPr>
          <p:cNvPr id="9" name="Right Arrow 8"/>
          <p:cNvSpPr/>
          <p:nvPr/>
        </p:nvSpPr>
        <p:spPr>
          <a:xfrm rot="1944219">
            <a:off x="5304729" y="2989830"/>
            <a:ext cx="2695575" cy="15372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Ajouter des notes si nécessaire, ou expliquer plus en Annexe C: Descriptif des postes du budget.</a:t>
            </a:r>
            <a:endParaRPr lang="fr-FR" sz="1200" dirty="0"/>
          </a:p>
        </p:txBody>
      </p:sp>
    </p:spTree>
    <p:extLst>
      <p:ext uri="{BB962C8B-B14F-4D97-AF65-F5344CB8AC3E}">
        <p14:creationId xmlns:p14="http://schemas.microsoft.com/office/powerpoint/2010/main" val="19547878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L’accord</a:t>
            </a:r>
            <a:r>
              <a:rPr lang="en-GB" dirty="0" smtClean="0"/>
              <a:t> du </a:t>
            </a:r>
            <a:r>
              <a:rPr lang="en-GB" dirty="0" err="1" smtClean="0"/>
              <a:t>projet</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a:t>
            </a:fld>
            <a:endParaRPr lang="en-US" dirty="0"/>
          </a:p>
        </p:txBody>
      </p:sp>
      <p:sp>
        <p:nvSpPr>
          <p:cNvPr id="19" name="Text Placeholder 18"/>
          <p:cNvSpPr>
            <a:spLocks noGrp="1"/>
          </p:cNvSpPr>
          <p:nvPr>
            <p:ph type="body" sz="quarter" idx="20"/>
          </p:nvPr>
        </p:nvSpPr>
        <p:spPr>
          <a:xfrm>
            <a:off x="719999" y="1266825"/>
            <a:ext cx="4025255" cy="4710463"/>
          </a:xfrm>
        </p:spPr>
        <p:txBody>
          <a:bodyPr/>
          <a:lstStyle/>
          <a:p>
            <a:r>
              <a:rPr lang="en-GB" dirty="0"/>
              <a:t>“Go/No Go Milestone</a:t>
            </a:r>
            <a:r>
              <a:rPr lang="en-GB" dirty="0" smtClean="0"/>
              <a:t>”</a:t>
            </a:r>
            <a:endParaRPr lang="en-GB" dirty="0"/>
          </a:p>
          <a:p>
            <a:pPr lvl="1"/>
            <a:r>
              <a:rPr lang="en-GB" dirty="0" smtClean="0"/>
              <a:t>On a du </a:t>
            </a:r>
            <a:r>
              <a:rPr lang="en-GB" dirty="0" err="1" smtClean="0"/>
              <a:t>attendre</a:t>
            </a:r>
            <a:r>
              <a:rPr lang="en-GB" dirty="0" smtClean="0"/>
              <a:t> que le </a:t>
            </a:r>
            <a:r>
              <a:rPr lang="en-GB" dirty="0" err="1" smtClean="0"/>
              <a:t>Mouvement</a:t>
            </a:r>
            <a:r>
              <a:rPr lang="en-GB" dirty="0" smtClean="0"/>
              <a:t> SUN </a:t>
            </a:r>
            <a:r>
              <a:rPr lang="en-GB" dirty="0" err="1" smtClean="0"/>
              <a:t>aie</a:t>
            </a:r>
            <a:r>
              <a:rPr lang="en-GB" dirty="0" smtClean="0"/>
              <a:t> </a:t>
            </a:r>
            <a:r>
              <a:rPr lang="en-GB" dirty="0" err="1" smtClean="0"/>
              <a:t>collecté</a:t>
            </a:r>
            <a:r>
              <a:rPr lang="en-GB" dirty="0" smtClean="0"/>
              <a:t> 3 </a:t>
            </a:r>
            <a:r>
              <a:rPr lang="en-GB" dirty="0"/>
              <a:t>million </a:t>
            </a:r>
            <a:r>
              <a:rPr lang="en-GB" dirty="0" smtClean="0"/>
              <a:t>US pour </a:t>
            </a:r>
            <a:r>
              <a:rPr lang="en-GB" dirty="0" err="1" smtClean="0"/>
              <a:t>s’assurer</a:t>
            </a:r>
            <a:r>
              <a:rPr lang="en-GB" dirty="0" smtClean="0"/>
              <a:t> </a:t>
            </a:r>
            <a:r>
              <a:rPr lang="en-GB" dirty="0" err="1" smtClean="0"/>
              <a:t>d’économies</a:t>
            </a:r>
            <a:r>
              <a:rPr lang="en-GB" dirty="0" smtClean="0"/>
              <a:t> </a:t>
            </a:r>
            <a:r>
              <a:rPr lang="en-GB" dirty="0" err="1" smtClean="0"/>
              <a:t>d’échelle</a:t>
            </a:r>
            <a:r>
              <a:rPr lang="en-GB" dirty="0" smtClean="0"/>
              <a:t>.</a:t>
            </a:r>
            <a:endParaRPr lang="en-GB" dirty="0"/>
          </a:p>
          <a:p>
            <a:r>
              <a:rPr lang="en-GB" dirty="0" smtClean="0"/>
              <a:t>Les </a:t>
            </a:r>
            <a:r>
              <a:rPr lang="en-GB" dirty="0" err="1" smtClean="0"/>
              <a:t>donneurs</a:t>
            </a:r>
            <a:r>
              <a:rPr lang="en-GB" dirty="0"/>
              <a:t> </a:t>
            </a:r>
            <a:r>
              <a:rPr lang="en-GB" dirty="0" err="1" smtClean="0"/>
              <a:t>sont</a:t>
            </a:r>
            <a:r>
              <a:rPr lang="en-GB" dirty="0" smtClean="0"/>
              <a:t> les </a:t>
            </a:r>
            <a:r>
              <a:rPr lang="en-GB" dirty="0" err="1" smtClean="0"/>
              <a:t>gouvernements</a:t>
            </a:r>
            <a:r>
              <a:rPr lang="en-GB" dirty="0" smtClean="0"/>
              <a:t> </a:t>
            </a:r>
            <a:r>
              <a:rPr lang="en-GB" dirty="0" err="1" smtClean="0"/>
              <a:t>suisse</a:t>
            </a:r>
            <a:r>
              <a:rPr lang="en-GB" dirty="0" smtClean="0"/>
              <a:t>, </a:t>
            </a:r>
            <a:r>
              <a:rPr lang="en-GB" dirty="0" err="1" smtClean="0"/>
              <a:t>irlandais</a:t>
            </a:r>
            <a:r>
              <a:rPr lang="en-GB" dirty="0" smtClean="0"/>
              <a:t>, et </a:t>
            </a:r>
            <a:r>
              <a:rPr lang="en-GB" dirty="0" err="1" smtClean="0"/>
              <a:t>canadien</a:t>
            </a:r>
            <a:r>
              <a:rPr lang="en-GB" dirty="0" smtClean="0"/>
              <a:t>.</a:t>
            </a:r>
          </a:p>
          <a:p>
            <a:r>
              <a:rPr lang="fr-FR" dirty="0"/>
              <a:t>Tous les services de subventions sont gérés directement par l'UNOPS dans le cadre de </a:t>
            </a:r>
            <a:r>
              <a:rPr lang="fr-FR" dirty="0" smtClean="0"/>
              <a:t>l’accord </a:t>
            </a:r>
            <a:r>
              <a:rPr lang="fr-FR" dirty="0"/>
              <a:t>avec le Mouvement SUN.</a:t>
            </a:r>
            <a:endParaRPr lang="en-GB" dirty="0" smtClean="0"/>
          </a:p>
        </p:txBody>
      </p:sp>
      <p:sp>
        <p:nvSpPr>
          <p:cNvPr id="17" name="Text Placeholder 16"/>
          <p:cNvSpPr>
            <a:spLocks noGrp="1"/>
          </p:cNvSpPr>
          <p:nvPr>
            <p:ph type="body" sz="quarter" idx="13"/>
          </p:nvPr>
        </p:nvSpPr>
        <p:spPr/>
        <p:txBody>
          <a:bodyPr/>
          <a:lstStyle/>
          <a:p>
            <a:endParaRPr lang="en-GB"/>
          </a:p>
        </p:txBody>
      </p:sp>
      <p:pic>
        <p:nvPicPr>
          <p:cNvPr id="8" name="Picture 7"/>
          <p:cNvPicPr>
            <a:picLocks noChangeAspect="1"/>
          </p:cNvPicPr>
          <p:nvPr/>
        </p:nvPicPr>
        <p:blipFill>
          <a:blip r:embed="rId2"/>
          <a:stretch>
            <a:fillRect/>
          </a:stretch>
        </p:blipFill>
        <p:spPr>
          <a:xfrm>
            <a:off x="4909043" y="102334"/>
            <a:ext cx="4071327" cy="6608894"/>
          </a:xfrm>
          <a:prstGeom prst="rect">
            <a:avLst/>
          </a:prstGeom>
        </p:spPr>
      </p:pic>
    </p:spTree>
    <p:extLst>
      <p:ext uri="{BB962C8B-B14F-4D97-AF65-F5344CB8AC3E}">
        <p14:creationId xmlns:p14="http://schemas.microsoft.com/office/powerpoint/2010/main" val="32212485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a:t>
            </a:r>
            <a:r>
              <a:rPr lang="en-GB" dirty="0" smtClean="0"/>
              <a:t>escriptive des </a:t>
            </a:r>
            <a:r>
              <a:rPr lang="en-GB" dirty="0" err="1" smtClean="0"/>
              <a:t>postes</a:t>
            </a:r>
            <a:r>
              <a:rPr lang="en-GB" dirty="0" smtClean="0"/>
              <a:t> </a:t>
            </a:r>
            <a:r>
              <a:rPr lang="en-GB" dirty="0" err="1" smtClean="0"/>
              <a:t>budgétaires</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40</a:t>
            </a:fld>
            <a:endParaRPr lang="en-US"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719999" y="1261011"/>
            <a:ext cx="7703999" cy="4992144"/>
          </a:xfrm>
        </p:spPr>
      </p:pic>
      <p:sp>
        <p:nvSpPr>
          <p:cNvPr id="6" name="Text Placeholder 5"/>
          <p:cNvSpPr>
            <a:spLocks noGrp="1"/>
          </p:cNvSpPr>
          <p:nvPr>
            <p:ph type="body" sz="quarter" idx="13"/>
          </p:nvPr>
        </p:nvSpPr>
        <p:spPr/>
        <p:txBody>
          <a:bodyPr/>
          <a:lstStyle/>
          <a:p>
            <a:endParaRPr lang="en-GB"/>
          </a:p>
        </p:txBody>
      </p:sp>
      <p:sp>
        <p:nvSpPr>
          <p:cNvPr id="8" name="Oval 7"/>
          <p:cNvSpPr/>
          <p:nvPr/>
        </p:nvSpPr>
        <p:spPr>
          <a:xfrm>
            <a:off x="5992666" y="404762"/>
            <a:ext cx="2689950" cy="1590675"/>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smtClean="0"/>
              <a:t>Remplir votre propres renseignements et joindre au email le fichier Word.</a:t>
            </a:r>
            <a:endParaRPr lang="fr-FR" dirty="0"/>
          </a:p>
        </p:txBody>
      </p:sp>
    </p:spTree>
    <p:extLst>
      <p:ext uri="{BB962C8B-B14F-4D97-AF65-F5344CB8AC3E}">
        <p14:creationId xmlns:p14="http://schemas.microsoft.com/office/powerpoint/2010/main" val="6807131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Compléter</a:t>
            </a:r>
            <a:r>
              <a:rPr lang="en-GB" dirty="0" smtClean="0"/>
              <a:t> </a:t>
            </a:r>
            <a:r>
              <a:rPr lang="en-GB" dirty="0" err="1" smtClean="0"/>
              <a:t>l’Application</a:t>
            </a:r>
            <a:endParaRPr lang="en-GB" dirty="0"/>
          </a:p>
        </p:txBody>
      </p:sp>
      <p:sp>
        <p:nvSpPr>
          <p:cNvPr id="3" name="Text Placeholder 2"/>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11413290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err="1"/>
              <a:t>Compléter</a:t>
            </a:r>
            <a:r>
              <a:rPr lang="en-GB" dirty="0"/>
              <a:t> </a:t>
            </a:r>
            <a:r>
              <a:rPr lang="en-GB" dirty="0" err="1"/>
              <a:t>l’Application</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42</a:t>
            </a:fld>
            <a:endParaRPr lang="en-US" dirty="0"/>
          </a:p>
        </p:txBody>
      </p:sp>
      <p:pic>
        <p:nvPicPr>
          <p:cNvPr id="11" name="Content Placeholder 10"/>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2390207" y="1087275"/>
            <a:ext cx="4856629" cy="5100101"/>
          </a:xfrm>
        </p:spPr>
      </p:pic>
      <p:sp>
        <p:nvSpPr>
          <p:cNvPr id="10" name="Text Placeholder 9"/>
          <p:cNvSpPr>
            <a:spLocks noGrp="1"/>
          </p:cNvSpPr>
          <p:nvPr>
            <p:ph type="body" sz="quarter" idx="13"/>
          </p:nvPr>
        </p:nvSpPr>
        <p:spPr/>
        <p:txBody>
          <a:bodyPr/>
          <a:lstStyle/>
          <a:p>
            <a:endParaRPr lang="en-GB"/>
          </a:p>
        </p:txBody>
      </p:sp>
      <p:sp>
        <p:nvSpPr>
          <p:cNvPr id="14" name="Down Arrow 13"/>
          <p:cNvSpPr/>
          <p:nvPr/>
        </p:nvSpPr>
        <p:spPr>
          <a:xfrm rot="7737665">
            <a:off x="6949737" y="2545280"/>
            <a:ext cx="586595" cy="34035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sz="1400" dirty="0" smtClean="0"/>
              <a:t>SVP Lire les contenus des hyperliens.</a:t>
            </a:r>
            <a:endParaRPr lang="fr-FR" sz="1400" dirty="0"/>
          </a:p>
        </p:txBody>
      </p:sp>
      <p:sp>
        <p:nvSpPr>
          <p:cNvPr id="15" name="Right Arrow 14"/>
          <p:cNvSpPr/>
          <p:nvPr/>
        </p:nvSpPr>
        <p:spPr>
          <a:xfrm rot="2697810">
            <a:off x="123485" y="2928909"/>
            <a:ext cx="3866973" cy="1375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t>Le cadre dirigeant devrait être celui de l’organisation.  Les membres de l’équipe des pages précédant peut être différent. </a:t>
            </a:r>
            <a:endParaRPr lang="fr-FR" sz="1400" dirty="0"/>
          </a:p>
        </p:txBody>
      </p:sp>
      <p:sp>
        <p:nvSpPr>
          <p:cNvPr id="16" name="Oval 15"/>
          <p:cNvSpPr/>
          <p:nvPr/>
        </p:nvSpPr>
        <p:spPr>
          <a:xfrm>
            <a:off x="5874327" y="295275"/>
            <a:ext cx="2800906" cy="17373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smtClean="0"/>
              <a:t>Imprimer, parapher, et signer.  Suivant, scanner et joindre le fichier PDF au email.</a:t>
            </a:r>
            <a:endParaRPr lang="fr-FR" sz="1600" dirty="0"/>
          </a:p>
        </p:txBody>
      </p:sp>
    </p:spTree>
    <p:extLst>
      <p:ext uri="{BB962C8B-B14F-4D97-AF65-F5344CB8AC3E}">
        <p14:creationId xmlns:p14="http://schemas.microsoft.com/office/powerpoint/2010/main" val="24216503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GB" dirty="0" smtClean="0"/>
              <a:t>Rapports</a:t>
            </a:r>
            <a:r>
              <a:rPr lang="en-GB" dirty="0"/>
              <a:t>, </a:t>
            </a:r>
            <a:r>
              <a:rPr lang="en-GB" dirty="0" err="1" smtClean="0"/>
              <a:t>contrôle</a:t>
            </a:r>
            <a:r>
              <a:rPr lang="en-GB" dirty="0" smtClean="0"/>
              <a:t>, &amp; </a:t>
            </a:r>
            <a:r>
              <a:rPr lang="en-GB" dirty="0" err="1" smtClean="0"/>
              <a:t>évaluation</a:t>
            </a:r>
            <a:endParaRPr lang="en-GB" dirty="0"/>
          </a:p>
        </p:txBody>
      </p:sp>
      <p:sp>
        <p:nvSpPr>
          <p:cNvPr id="3" name="Title 2"/>
          <p:cNvSpPr>
            <a:spLocks noGrp="1"/>
          </p:cNvSpPr>
          <p:nvPr>
            <p:ph type="ctrTitle"/>
          </p:nvPr>
        </p:nvSpPr>
        <p:spPr/>
        <p:txBody>
          <a:bodyPr/>
          <a:lstStyle/>
          <a:p>
            <a:r>
              <a:rPr lang="en-GB" dirty="0" err="1" smtClean="0"/>
              <a:t>L’Administraton</a:t>
            </a:r>
            <a:r>
              <a:rPr lang="en-GB" dirty="0" smtClean="0"/>
              <a:t> des </a:t>
            </a:r>
            <a:r>
              <a:rPr lang="en-GB" dirty="0" err="1" smtClean="0"/>
              <a:t>bénéficaires</a:t>
            </a:r>
            <a:endParaRPr lang="en-GB" dirty="0"/>
          </a:p>
        </p:txBody>
      </p:sp>
    </p:spTree>
    <p:extLst>
      <p:ext uri="{BB962C8B-B14F-4D97-AF65-F5344CB8AC3E}">
        <p14:creationId xmlns:p14="http://schemas.microsoft.com/office/powerpoint/2010/main" val="23082647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t="1961" b="1961"/>
          <a:stretch>
            <a:fillRect/>
          </a:stretch>
        </p:blipFill>
        <p:spPr>
          <a:xfrm>
            <a:off x="720724" y="1266825"/>
            <a:ext cx="3003378" cy="2881226"/>
          </a:xfrm>
        </p:spPr>
      </p:pic>
      <p:sp>
        <p:nvSpPr>
          <p:cNvPr id="4" name="Title 3"/>
          <p:cNvSpPr>
            <a:spLocks noGrp="1"/>
          </p:cNvSpPr>
          <p:nvPr>
            <p:ph type="title"/>
          </p:nvPr>
        </p:nvSpPr>
        <p:spPr/>
        <p:txBody>
          <a:bodyPr/>
          <a:lstStyle/>
          <a:p>
            <a:r>
              <a:rPr lang="en-GB" dirty="0" err="1" smtClean="0"/>
              <a:t>Contrôle</a:t>
            </a:r>
            <a:r>
              <a:rPr lang="en-GB" dirty="0" smtClean="0"/>
              <a:t> </a:t>
            </a:r>
            <a:r>
              <a:rPr lang="en-GB" dirty="0"/>
              <a:t>et </a:t>
            </a:r>
            <a:r>
              <a:rPr lang="en-GB" dirty="0" err="1" smtClean="0"/>
              <a:t>Évaluation</a:t>
            </a:r>
            <a:endParaRPr lang="en-GB" dirty="0"/>
          </a:p>
        </p:txBody>
      </p:sp>
      <p:sp>
        <p:nvSpPr>
          <p:cNvPr id="5" name="Footer Placeholder 4"/>
          <p:cNvSpPr>
            <a:spLocks noGrp="1"/>
          </p:cNvSpPr>
          <p:nvPr>
            <p:ph type="ftr" sz="quarter" idx="10"/>
          </p:nvPr>
        </p:nvSpPr>
        <p:spPr/>
        <p:txBody>
          <a:bodyPr/>
          <a:lstStyle/>
          <a:p>
            <a:endParaRPr lang="en-US" dirty="0"/>
          </a:p>
        </p:txBody>
      </p:sp>
      <p:sp>
        <p:nvSpPr>
          <p:cNvPr id="6" name="Slide Number Placeholder 5"/>
          <p:cNvSpPr>
            <a:spLocks noGrp="1"/>
          </p:cNvSpPr>
          <p:nvPr>
            <p:ph type="sldNum" sz="quarter" idx="11"/>
          </p:nvPr>
        </p:nvSpPr>
        <p:spPr/>
        <p:txBody>
          <a:bodyPr/>
          <a:lstStyle/>
          <a:p>
            <a:pPr algn="r"/>
            <a:fld id="{B6F15528-21DE-4FAA-801E-634DDDAF4B2B}" type="slidenum">
              <a:rPr lang="en-US" smtClean="0"/>
              <a:pPr algn="r"/>
              <a:t>44</a:t>
            </a:fld>
            <a:endParaRPr lang="en-US" dirty="0"/>
          </a:p>
        </p:txBody>
      </p:sp>
      <p:sp>
        <p:nvSpPr>
          <p:cNvPr id="7" name="Text Placeholder 6"/>
          <p:cNvSpPr>
            <a:spLocks noGrp="1"/>
          </p:cNvSpPr>
          <p:nvPr>
            <p:ph type="body" sz="quarter" idx="13"/>
          </p:nvPr>
        </p:nvSpPr>
        <p:spPr/>
        <p:txBody>
          <a:bodyPr/>
          <a:lstStyle/>
          <a:p>
            <a:pPr algn="ctr"/>
            <a:r>
              <a:rPr lang="en-GB" sz="2400" dirty="0" smtClean="0"/>
              <a:t>Bhushan Shrestha</a:t>
            </a:r>
            <a:endParaRPr lang="en-GB" sz="2400" dirty="0"/>
          </a:p>
        </p:txBody>
      </p:sp>
      <p:sp>
        <p:nvSpPr>
          <p:cNvPr id="8" name="Text Placeholder 7"/>
          <p:cNvSpPr>
            <a:spLocks noGrp="1"/>
          </p:cNvSpPr>
          <p:nvPr>
            <p:ph type="body" sz="quarter" idx="14"/>
          </p:nvPr>
        </p:nvSpPr>
        <p:spPr/>
        <p:txBody>
          <a:bodyPr/>
          <a:lstStyle/>
          <a:p>
            <a:pPr algn="ctr"/>
            <a:r>
              <a:rPr lang="en-GB" dirty="0" err="1" smtClean="0"/>
              <a:t>Spécialist-Contrôle</a:t>
            </a:r>
            <a:r>
              <a:rPr lang="en-GB" dirty="0" smtClean="0"/>
              <a:t> </a:t>
            </a:r>
            <a:r>
              <a:rPr lang="en-GB" dirty="0"/>
              <a:t>et </a:t>
            </a:r>
            <a:r>
              <a:rPr lang="en-GB" dirty="0" err="1"/>
              <a:t>Évaluation</a:t>
            </a:r>
            <a:r>
              <a:rPr lang="en-GB" dirty="0"/>
              <a:t>, </a:t>
            </a:r>
            <a:r>
              <a:rPr lang="en-GB" dirty="0" smtClean="0"/>
              <a:t>UNOPS</a:t>
            </a:r>
            <a:endParaRPr lang="en-GB" dirty="0"/>
          </a:p>
        </p:txBody>
      </p:sp>
      <p:sp>
        <p:nvSpPr>
          <p:cNvPr id="9" name="Text Placeholder 8"/>
          <p:cNvSpPr>
            <a:spLocks noGrp="1"/>
          </p:cNvSpPr>
          <p:nvPr>
            <p:ph type="body" sz="quarter" idx="18"/>
          </p:nvPr>
        </p:nvSpPr>
        <p:spPr/>
        <p:txBody>
          <a:bodyPr/>
          <a:lstStyle/>
          <a:p>
            <a:endParaRPr lang="en-GB"/>
          </a:p>
        </p:txBody>
      </p:sp>
      <p:sp>
        <p:nvSpPr>
          <p:cNvPr id="10" name="TextBox 9"/>
          <p:cNvSpPr txBox="1"/>
          <p:nvPr/>
        </p:nvSpPr>
        <p:spPr>
          <a:xfrm>
            <a:off x="4098176" y="1266825"/>
            <a:ext cx="4325824" cy="5355312"/>
          </a:xfrm>
          <a:prstGeom prst="rect">
            <a:avLst/>
          </a:prstGeom>
          <a:noFill/>
        </p:spPr>
        <p:txBody>
          <a:bodyPr wrap="square" rtlCol="0">
            <a:spAutoFit/>
          </a:bodyPr>
          <a:lstStyle/>
          <a:p>
            <a:pPr marL="285750" indent="-285750">
              <a:buFont typeface="Arial" panose="020B0604020202020204" pitchFamily="34" charset="0"/>
              <a:buChar char="•"/>
            </a:pPr>
            <a:r>
              <a:rPr lang="fr-FR" dirty="0" smtClean="0"/>
              <a:t>Guider </a:t>
            </a:r>
            <a:r>
              <a:rPr lang="fr-FR" dirty="0" smtClean="0"/>
              <a:t>le développement et l’entretien du système C&amp;E.  </a:t>
            </a:r>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r>
              <a:rPr lang="fr-FR" dirty="0" smtClean="0"/>
              <a:t>Soutenir </a:t>
            </a:r>
            <a:r>
              <a:rPr lang="fr-FR" dirty="0" smtClean="0"/>
              <a:t>C&amp;E pour les bénéficiaires de subvention. </a:t>
            </a:r>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r>
              <a:rPr lang="fr-FR" dirty="0" smtClean="0"/>
              <a:t>Maintenir </a:t>
            </a:r>
            <a:r>
              <a:rPr lang="fr-FR" dirty="0" smtClean="0"/>
              <a:t>la base de donnés C&amp;E.</a:t>
            </a:r>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r>
              <a:rPr lang="fr-FR" dirty="0" smtClean="0"/>
              <a:t>Participer </a:t>
            </a:r>
            <a:r>
              <a:rPr lang="fr-FR" dirty="0" smtClean="0"/>
              <a:t>dans la formation de capacité des bénéficiaires.</a:t>
            </a:r>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r>
              <a:rPr lang="fr-FR" dirty="0" smtClean="0"/>
              <a:t>Coordonner </a:t>
            </a:r>
            <a:r>
              <a:rPr lang="fr-FR" dirty="0" smtClean="0"/>
              <a:t>avec le conseilleur CSN du mouvement SUN et développe le cadre de résultats national avec le Secrétariat SUN-CSN. </a:t>
            </a:r>
          </a:p>
          <a:p>
            <a:pPr marL="285750" indent="-285750">
              <a:buFont typeface="Arial" panose="020B0604020202020204" pitchFamily="34" charset="0"/>
              <a:buChar char="•"/>
            </a:pPr>
            <a:endParaRPr lang="fr-FR" dirty="0" smtClean="0"/>
          </a:p>
          <a:p>
            <a:pPr marL="285750" indent="-285750">
              <a:buFont typeface="Arial" panose="020B0604020202020204" pitchFamily="34" charset="0"/>
              <a:buChar char="•"/>
            </a:pPr>
            <a:r>
              <a:rPr lang="fr-FR" dirty="0" smtClean="0">
                <a:solidFill>
                  <a:srgbClr val="FF0000"/>
                </a:solidFill>
              </a:rPr>
              <a:t>Visiter </a:t>
            </a:r>
            <a:r>
              <a:rPr lang="fr-FR" dirty="0" smtClean="0">
                <a:solidFill>
                  <a:srgbClr val="FF0000"/>
                </a:solidFill>
              </a:rPr>
              <a:t>chacun des bénéficiaires en personne!</a:t>
            </a:r>
          </a:p>
          <a:p>
            <a:pPr marL="285750" indent="-285750">
              <a:buFont typeface="Arial" panose="020B0604020202020204" pitchFamily="34" charset="0"/>
              <a:buChar char="•"/>
            </a:pPr>
            <a:endParaRPr lang="fr-FR" dirty="0"/>
          </a:p>
        </p:txBody>
      </p:sp>
    </p:spTree>
    <p:extLst>
      <p:ext uri="{BB962C8B-B14F-4D97-AF65-F5344CB8AC3E}">
        <p14:creationId xmlns:p14="http://schemas.microsoft.com/office/powerpoint/2010/main" val="14499393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418981"/>
            <a:ext cx="7704000" cy="647699"/>
          </a:xfrm>
        </p:spPr>
        <p:txBody>
          <a:bodyPr/>
          <a:lstStyle/>
          <a:p>
            <a:r>
              <a:rPr lang="en-US" dirty="0" smtClean="0"/>
              <a:t>Results-based C&amp;E Issues to Consider </a:t>
            </a:r>
            <a:r>
              <a:rPr lang="en-US" dirty="0"/>
              <a:t>in </a:t>
            </a:r>
            <a:r>
              <a:rPr lang="en-US" dirty="0" smtClean="0"/>
              <a:t>Design</a:t>
            </a:r>
            <a:endParaRPr lang="en-US"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45</a:t>
            </a:fld>
            <a:endParaRPr lang="en-US" dirty="0"/>
          </a:p>
        </p:txBody>
      </p:sp>
      <p:graphicFrame>
        <p:nvGraphicFramePr>
          <p:cNvPr id="7" name="Content Placeholder 6"/>
          <p:cNvGraphicFramePr>
            <a:graphicFrameLocks noGrp="1"/>
          </p:cNvGraphicFramePr>
          <p:nvPr>
            <p:ph sz="quarter" idx="12"/>
            <p:extLst>
              <p:ext uri="{D42A27DB-BD31-4B8C-83A1-F6EECF244321}">
                <p14:modId xmlns:p14="http://schemas.microsoft.com/office/powerpoint/2010/main" val="2505623028"/>
              </p:ext>
            </p:extLst>
          </p:nvPr>
        </p:nvGraphicFramePr>
        <p:xfrm>
          <a:off x="719999" y="1190386"/>
          <a:ext cx="7704000" cy="5099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3727531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608076"/>
            <a:ext cx="7704000" cy="573024"/>
          </a:xfrm>
        </p:spPr>
        <p:txBody>
          <a:bodyPr/>
          <a:lstStyle/>
          <a:p>
            <a:r>
              <a:rPr lang="en-US" dirty="0" smtClean="0"/>
              <a:t>Ensemble </a:t>
            </a:r>
            <a:r>
              <a:rPr lang="en-US" dirty="0" err="1" smtClean="0"/>
              <a:t>d’Activités</a:t>
            </a:r>
            <a:endParaRPr lang="en-US"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46</a:t>
            </a:fld>
            <a:endParaRPr lang="en-US" dirty="0"/>
          </a:p>
        </p:txBody>
      </p:sp>
      <p:graphicFrame>
        <p:nvGraphicFramePr>
          <p:cNvPr id="8" name="Content Placeholder 7"/>
          <p:cNvGraphicFramePr>
            <a:graphicFrameLocks noGrp="1"/>
          </p:cNvGraphicFramePr>
          <p:nvPr>
            <p:ph sz="quarter" idx="12"/>
            <p:extLst>
              <p:ext uri="{D42A27DB-BD31-4B8C-83A1-F6EECF244321}">
                <p14:modId xmlns:p14="http://schemas.microsoft.com/office/powerpoint/2010/main" val="2914304452"/>
              </p:ext>
            </p:extLst>
          </p:nvPr>
        </p:nvGraphicFramePr>
        <p:xfrm>
          <a:off x="2730731" y="2971099"/>
          <a:ext cx="4422544" cy="3153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p:cNvSpPr>
            <a:spLocks noGrp="1"/>
          </p:cNvSpPr>
          <p:nvPr>
            <p:ph type="body" sz="quarter" idx="13"/>
          </p:nvPr>
        </p:nvSpPr>
        <p:spPr/>
        <p:txBody>
          <a:bodyPr/>
          <a:lstStyle/>
          <a:p>
            <a:endParaRPr lang="en-US"/>
          </a:p>
        </p:txBody>
      </p:sp>
      <p:sp>
        <p:nvSpPr>
          <p:cNvPr id="7" name="Content Placeholder 4"/>
          <p:cNvSpPr txBox="1">
            <a:spLocks/>
          </p:cNvSpPr>
          <p:nvPr/>
        </p:nvSpPr>
        <p:spPr>
          <a:xfrm>
            <a:off x="725625" y="1295400"/>
            <a:ext cx="7704000" cy="1531967"/>
          </a:xfrm>
          <a:prstGeom prst="rect">
            <a:avLst/>
          </a:prstGeom>
          <a:solidFill>
            <a:schemeClr val="bg1">
              <a:lumMod val="95000"/>
            </a:schemeClr>
          </a:solidFill>
        </p:spPr>
        <p:txBody>
          <a:bodyPr vert="horz" lIns="0" tIns="0" rIns="0" bIns="0" rtlCol="0">
            <a:noAutofit/>
          </a:bodyPr>
          <a:lst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425" dirty="0" smtClean="0"/>
              <a:t>Développe un </a:t>
            </a:r>
            <a:r>
              <a:rPr lang="fr-FR" sz="1425" dirty="0" smtClean="0"/>
              <a:t>ensemble d’activités </a:t>
            </a:r>
            <a:r>
              <a:rPr lang="fr-FR" sz="1425" dirty="0" smtClean="0"/>
              <a:t>interdépendant et durable qui correspond clairement aux produits et qui mène aux résultats. </a:t>
            </a:r>
          </a:p>
          <a:p>
            <a:endParaRPr lang="fr-FR" sz="1425" dirty="0" smtClean="0"/>
          </a:p>
          <a:p>
            <a:r>
              <a:rPr lang="fr-FR" sz="1425" dirty="0" smtClean="0"/>
              <a:t>Demandez à vous-même: Existe-il les liens de causalité entre </a:t>
            </a:r>
            <a:r>
              <a:rPr lang="fr-FR" sz="1425" dirty="0" smtClean="0"/>
              <a:t>les activités </a:t>
            </a:r>
            <a:r>
              <a:rPr lang="fr-FR" sz="1425" dirty="0" smtClean="0"/>
              <a:t>et les produits/résultats?</a:t>
            </a:r>
          </a:p>
          <a:p>
            <a:endParaRPr lang="fr-FR" sz="1350" dirty="0"/>
          </a:p>
        </p:txBody>
      </p:sp>
    </p:spTree>
    <p:extLst>
      <p:ext uri="{BB962C8B-B14F-4D97-AF65-F5344CB8AC3E}">
        <p14:creationId xmlns:p14="http://schemas.microsoft.com/office/powerpoint/2010/main" val="368396818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175" y="536064"/>
            <a:ext cx="6261889" cy="594000"/>
          </a:xfrm>
        </p:spPr>
        <p:txBody>
          <a:bodyPr/>
          <a:lstStyle/>
          <a:p>
            <a:r>
              <a:rPr lang="en-US" dirty="0" smtClean="0"/>
              <a:t>Cadre </a:t>
            </a:r>
            <a:r>
              <a:rPr lang="en-US" dirty="0" err="1" smtClean="0"/>
              <a:t>logique</a:t>
            </a:r>
            <a:r>
              <a:rPr lang="en-US" dirty="0" smtClean="0"/>
              <a:t> et plan de travail du </a:t>
            </a:r>
            <a:r>
              <a:rPr lang="en-US" dirty="0" err="1" smtClean="0"/>
              <a:t>projet</a:t>
            </a:r>
            <a:endParaRPr lang="en-GB" dirty="0"/>
          </a:p>
        </p:txBody>
      </p:sp>
      <p:sp>
        <p:nvSpPr>
          <p:cNvPr id="3" name="Footer Placeholder 2"/>
          <p:cNvSpPr>
            <a:spLocks noGrp="1"/>
          </p:cNvSpPr>
          <p:nvPr>
            <p:ph type="ftr" sz="quarter" idx="10"/>
          </p:nvPr>
        </p:nvSpPr>
        <p:spPr/>
        <p:txBody>
          <a:bodyPr/>
          <a:lstStyle/>
          <a:p>
            <a:endParaRPr lang="en-US" dirty="0">
              <a:solidFill>
                <a:srgbClr val="0092D1"/>
              </a:solidFill>
            </a:endParaRPr>
          </a:p>
        </p:txBody>
      </p:sp>
      <p:sp>
        <p:nvSpPr>
          <p:cNvPr id="4" name="Slide Number Placeholder 3"/>
          <p:cNvSpPr>
            <a:spLocks noGrp="1"/>
          </p:cNvSpPr>
          <p:nvPr>
            <p:ph type="sldNum" sz="quarter" idx="11"/>
          </p:nvPr>
        </p:nvSpPr>
        <p:spPr/>
        <p:txBody>
          <a:bodyPr/>
          <a:lstStyle/>
          <a:p>
            <a:pPr algn="r"/>
            <a:fld id="{B6F15528-21DE-4FAA-801E-634DDDAF4B2B}" type="slidenum">
              <a:rPr lang="en-US">
                <a:solidFill>
                  <a:prstClr val="white"/>
                </a:solidFill>
              </a:rPr>
              <a:pPr algn="r"/>
              <a:t>47</a:t>
            </a:fld>
            <a:endParaRPr lang="en-US" dirty="0">
              <a:solidFill>
                <a:prstClr val="white"/>
              </a:solidFill>
            </a:endParaRPr>
          </a:p>
        </p:txBody>
      </p:sp>
      <p:sp>
        <p:nvSpPr>
          <p:cNvPr id="6" name="Text Placeholder 5"/>
          <p:cNvSpPr>
            <a:spLocks noGrp="1"/>
          </p:cNvSpPr>
          <p:nvPr>
            <p:ph type="body" sz="quarter" idx="13"/>
          </p:nvPr>
        </p:nvSpPr>
        <p:spPr>
          <a:xfrm>
            <a:off x="730175" y="207473"/>
            <a:ext cx="7707312" cy="157163"/>
          </a:xfrm>
        </p:spPr>
        <p:txBody>
          <a:bodyPr/>
          <a:lstStyle/>
          <a:p>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593" y="1341017"/>
            <a:ext cx="7776516" cy="3952684"/>
          </a:xfrm>
          <a:prstGeom prst="rect">
            <a:avLst/>
          </a:prstGeom>
        </p:spPr>
      </p:pic>
      <p:sp>
        <p:nvSpPr>
          <p:cNvPr id="7" name="TextBox 6"/>
          <p:cNvSpPr txBox="1"/>
          <p:nvPr/>
        </p:nvSpPr>
        <p:spPr>
          <a:xfrm>
            <a:off x="2938077" y="5795263"/>
            <a:ext cx="3084946" cy="461665"/>
          </a:xfrm>
          <a:prstGeom prst="rect">
            <a:avLst/>
          </a:prstGeom>
          <a:solidFill>
            <a:schemeClr val="tx2">
              <a:lumMod val="20000"/>
              <a:lumOff val="80000"/>
            </a:schemeClr>
          </a:solidFill>
        </p:spPr>
        <p:txBody>
          <a:bodyPr wrap="square" rtlCol="0">
            <a:spAutoFit/>
          </a:bodyPr>
          <a:lstStyle/>
          <a:p>
            <a:r>
              <a:rPr lang="fr-FR" sz="1200" dirty="0" smtClean="0"/>
              <a:t>Fixez </a:t>
            </a:r>
            <a:r>
              <a:rPr lang="fr-FR" sz="1200" dirty="0"/>
              <a:t>des objectifs réalistes à chaque indicateur d'activité.</a:t>
            </a:r>
            <a:endParaRPr lang="en-US" sz="1200" dirty="0"/>
          </a:p>
        </p:txBody>
      </p:sp>
      <p:sp>
        <p:nvSpPr>
          <p:cNvPr id="8" name="TextBox 7"/>
          <p:cNvSpPr txBox="1"/>
          <p:nvPr/>
        </p:nvSpPr>
        <p:spPr>
          <a:xfrm>
            <a:off x="5181540" y="3168656"/>
            <a:ext cx="1764146" cy="1384995"/>
          </a:xfrm>
          <a:prstGeom prst="rect">
            <a:avLst/>
          </a:prstGeom>
          <a:solidFill>
            <a:schemeClr val="tx2">
              <a:lumMod val="20000"/>
              <a:lumOff val="80000"/>
            </a:schemeClr>
          </a:solidFill>
        </p:spPr>
        <p:txBody>
          <a:bodyPr wrap="square" rtlCol="0">
            <a:spAutoFit/>
          </a:bodyPr>
          <a:lstStyle/>
          <a:p>
            <a:r>
              <a:rPr lang="fr-FR" sz="1200" dirty="0" smtClean="0"/>
              <a:t>Comment </a:t>
            </a:r>
            <a:r>
              <a:rPr lang="fr-FR" sz="1200" dirty="0"/>
              <a:t>allez-vous collecter / valider les données?</a:t>
            </a:r>
          </a:p>
          <a:p>
            <a:endParaRPr lang="fr-FR" sz="1200" dirty="0"/>
          </a:p>
          <a:p>
            <a:r>
              <a:rPr lang="fr-FR" sz="1200" dirty="0" smtClean="0"/>
              <a:t>Mettez-vous un </a:t>
            </a:r>
            <a:r>
              <a:rPr lang="fr-FR" sz="1200" dirty="0"/>
              <a:t>moyen de vérification par indicateur.</a:t>
            </a:r>
            <a:endParaRPr lang="en-US" sz="1200" dirty="0"/>
          </a:p>
        </p:txBody>
      </p:sp>
      <p:sp>
        <p:nvSpPr>
          <p:cNvPr id="9" name="TextBox 8"/>
          <p:cNvSpPr txBox="1"/>
          <p:nvPr/>
        </p:nvSpPr>
        <p:spPr>
          <a:xfrm>
            <a:off x="6992063" y="3558518"/>
            <a:ext cx="1865609" cy="461665"/>
          </a:xfrm>
          <a:prstGeom prst="rect">
            <a:avLst/>
          </a:prstGeom>
          <a:solidFill>
            <a:schemeClr val="tx2">
              <a:lumMod val="20000"/>
              <a:lumOff val="80000"/>
            </a:schemeClr>
          </a:solidFill>
        </p:spPr>
        <p:txBody>
          <a:bodyPr wrap="square" rtlCol="0">
            <a:spAutoFit/>
          </a:bodyPr>
          <a:lstStyle/>
          <a:p>
            <a:r>
              <a:rPr lang="en-GB" sz="1200" dirty="0" err="1" smtClean="0"/>
              <a:t>Mensuelle</a:t>
            </a:r>
            <a:r>
              <a:rPr lang="en-GB" sz="1200" dirty="0" smtClean="0"/>
              <a:t>, </a:t>
            </a:r>
            <a:r>
              <a:rPr lang="en-GB" sz="1200" dirty="0" err="1" smtClean="0"/>
              <a:t>trimestrielle</a:t>
            </a:r>
            <a:r>
              <a:rPr lang="en-GB" sz="1200" dirty="0"/>
              <a:t>, </a:t>
            </a:r>
            <a:r>
              <a:rPr lang="en-GB" sz="1200" dirty="0" err="1"/>
              <a:t>bimestrielle</a:t>
            </a:r>
            <a:r>
              <a:rPr lang="en-GB" sz="1200" dirty="0"/>
              <a:t>, </a:t>
            </a:r>
            <a:r>
              <a:rPr lang="en-GB" sz="1200" dirty="0" err="1"/>
              <a:t>biannuelle</a:t>
            </a:r>
            <a:r>
              <a:rPr lang="en-GB" sz="1200" dirty="0"/>
              <a:t>?</a:t>
            </a:r>
            <a:endParaRPr lang="en-US" sz="1200" dirty="0"/>
          </a:p>
        </p:txBody>
      </p:sp>
      <p:sp>
        <p:nvSpPr>
          <p:cNvPr id="10" name="TextBox 9"/>
          <p:cNvSpPr txBox="1"/>
          <p:nvPr/>
        </p:nvSpPr>
        <p:spPr>
          <a:xfrm>
            <a:off x="1600111" y="3523731"/>
            <a:ext cx="3475347" cy="1015663"/>
          </a:xfrm>
          <a:prstGeom prst="rect">
            <a:avLst/>
          </a:prstGeom>
          <a:solidFill>
            <a:schemeClr val="tx2">
              <a:lumMod val="20000"/>
              <a:lumOff val="80000"/>
            </a:schemeClr>
          </a:solidFill>
        </p:spPr>
        <p:txBody>
          <a:bodyPr wrap="square" rtlCol="0">
            <a:spAutoFit/>
          </a:bodyPr>
          <a:lstStyle/>
          <a:p>
            <a:r>
              <a:rPr lang="fr-FR" sz="1200" dirty="0" smtClean="0"/>
              <a:t>Des </a:t>
            </a:r>
            <a:r>
              <a:rPr lang="fr-FR" sz="1200" dirty="0"/>
              <a:t>références crédibles et des objectifs réalistes doivent être inclus pour chaque indicateur. Si vous ne savez pas au moment de la demande, indiquez quand </a:t>
            </a:r>
            <a:r>
              <a:rPr lang="fr-FR" sz="1200" dirty="0" smtClean="0"/>
              <a:t>elles seront disponibles.</a:t>
            </a:r>
            <a:endParaRPr lang="en-US" sz="1200" dirty="0"/>
          </a:p>
        </p:txBody>
      </p:sp>
      <p:cxnSp>
        <p:nvCxnSpPr>
          <p:cNvPr id="14" name="Straight Arrow Connector 13"/>
          <p:cNvCxnSpPr/>
          <p:nvPr/>
        </p:nvCxnSpPr>
        <p:spPr>
          <a:xfrm flipV="1">
            <a:off x="3754607" y="2881745"/>
            <a:ext cx="1663392" cy="72043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3754607" y="2890426"/>
            <a:ext cx="928229" cy="66789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6023023" y="2715490"/>
            <a:ext cx="175516" cy="52647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7980218" y="2881745"/>
            <a:ext cx="0" cy="72043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4471255" y="4923551"/>
            <a:ext cx="710285" cy="86134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65781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GB" dirty="0" smtClean="0"/>
              <a:t>Proposed </a:t>
            </a:r>
            <a:r>
              <a:rPr lang="fr-FR" dirty="0"/>
              <a:t>rapports </a:t>
            </a:r>
            <a:r>
              <a:rPr lang="fr-FR" dirty="0" smtClean="0"/>
              <a:t>narratifs</a:t>
            </a:r>
            <a:endParaRPr lang="en-US" dirty="0"/>
          </a:p>
        </p:txBody>
      </p:sp>
      <p:sp>
        <p:nvSpPr>
          <p:cNvPr id="3" name="Footer Placeholder 2"/>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92D1"/>
              </a:solidFill>
              <a:effectLst/>
              <a:uLnTx/>
              <a:uFillTx/>
              <a:latin typeface="Arial" panose="020B0604020202020204" pitchFamily="34" charset="0"/>
              <a:ea typeface="Open Sans" panose="020B0606030504020204" pitchFamily="34" charset="0"/>
              <a:cs typeface="Arial" panose="020B0604020202020204" pitchFamily="34" charset="0"/>
            </a:endParaRPr>
          </a:p>
        </p:txBody>
      </p:sp>
      <p:sp>
        <p:nvSpPr>
          <p:cNvPr id="4" name="Slide Number Placeholder 3"/>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000" b="0" i="0" u="none" strike="noStrike" kern="1200" cap="none" spc="0" normalizeH="0" baseline="0" noProof="0" smtClean="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000" b="0" i="0" u="none" strike="noStrike" kern="1200" cap="none" spc="0" normalizeH="0" baseline="0" noProof="0" dirty="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7" name="Content Placeholder 6"/>
          <p:cNvGraphicFramePr>
            <a:graphicFrameLocks noGrp="1"/>
          </p:cNvGraphicFramePr>
          <p:nvPr>
            <p:ph sz="quarter" idx="12"/>
            <p:extLst>
              <p:ext uri="{D42A27DB-BD31-4B8C-83A1-F6EECF244321}">
                <p14:modId xmlns:p14="http://schemas.microsoft.com/office/powerpoint/2010/main" val="2624088631"/>
              </p:ext>
            </p:extLst>
          </p:nvPr>
        </p:nvGraphicFramePr>
        <p:xfrm>
          <a:off x="202957" y="1344068"/>
          <a:ext cx="8691727" cy="4895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765034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Rapports financiers</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49</a:t>
            </a:fld>
            <a:endParaRPr lang="en-US" dirty="0"/>
          </a:p>
        </p:txBody>
      </p:sp>
      <p:sp>
        <p:nvSpPr>
          <p:cNvPr id="5" name="Content Placeholder 4"/>
          <p:cNvSpPr>
            <a:spLocks noGrp="1"/>
          </p:cNvSpPr>
          <p:nvPr>
            <p:ph sz="quarter" idx="12"/>
          </p:nvPr>
        </p:nvSpPr>
        <p:spPr/>
        <p:txBody>
          <a:bodyPr/>
          <a:lstStyle/>
          <a:p>
            <a:r>
              <a:rPr lang="fr-FR" b="1" dirty="0"/>
              <a:t>Étape 1: </a:t>
            </a:r>
            <a:r>
              <a:rPr lang="fr-FR" dirty="0"/>
              <a:t>(Paiement jusqu'à 25% du budget) à la signature du présent accord par les deux parties. </a:t>
            </a:r>
            <a:endParaRPr lang="en-GB" dirty="0"/>
          </a:p>
          <a:p>
            <a:endParaRPr lang="en-GB" dirty="0"/>
          </a:p>
          <a:p>
            <a:r>
              <a:rPr lang="fr-FR" b="1" dirty="0"/>
              <a:t>Étape 2: </a:t>
            </a:r>
            <a:r>
              <a:rPr lang="fr-FR" dirty="0"/>
              <a:t>(Paiement jusqu'à 65% du budget), après réception et acceptation par l'UNOPS des rapports narratifs et financiers intérimaires (à condition que 70% du 1er paiement soit dépensé) 4 mois après la signature de l'accord. </a:t>
            </a:r>
            <a:r>
              <a:rPr lang="fr-FR" dirty="0" smtClean="0"/>
              <a:t> </a:t>
            </a:r>
            <a:r>
              <a:rPr lang="en-GB" dirty="0" smtClean="0"/>
              <a:t>(</a:t>
            </a:r>
            <a:r>
              <a:rPr lang="en-GB" dirty="0" smtClean="0">
                <a:solidFill>
                  <a:srgbClr val="FF0000"/>
                </a:solidFill>
              </a:rPr>
              <a:t>14 </a:t>
            </a:r>
            <a:r>
              <a:rPr lang="en-GB" dirty="0" err="1" smtClean="0">
                <a:solidFill>
                  <a:srgbClr val="FF0000"/>
                </a:solidFill>
              </a:rPr>
              <a:t>jours</a:t>
            </a:r>
            <a:r>
              <a:rPr lang="en-GB" dirty="0" smtClean="0">
                <a:solidFill>
                  <a:srgbClr val="FF0000"/>
                </a:solidFill>
              </a:rPr>
              <a:t> à preparer les documents</a:t>
            </a:r>
            <a:r>
              <a:rPr lang="en-GB" dirty="0" smtClean="0"/>
              <a:t>)</a:t>
            </a:r>
          </a:p>
          <a:p>
            <a:endParaRPr lang="en-GB" dirty="0"/>
          </a:p>
          <a:p>
            <a:r>
              <a:rPr lang="fr-FR" b="1" dirty="0"/>
              <a:t>Étape 3: </a:t>
            </a:r>
            <a:r>
              <a:rPr lang="fr-FR" dirty="0"/>
              <a:t>(Paiement jusqu'à 10% du budget), après réception et acceptation par l'UNOPS des rapports d'avancement et financiers finaux au plus tard 60 jours après la fin de l'accord</a:t>
            </a:r>
            <a:r>
              <a:rPr lang="fr-FR" dirty="0" smtClean="0"/>
              <a:t>.</a:t>
            </a:r>
            <a:r>
              <a:rPr lang="en-GB" dirty="0"/>
              <a:t> </a:t>
            </a:r>
            <a:r>
              <a:rPr lang="en-GB" dirty="0" smtClean="0"/>
              <a:t> (</a:t>
            </a:r>
            <a:r>
              <a:rPr lang="en-GB" dirty="0" smtClean="0">
                <a:solidFill>
                  <a:srgbClr val="FF0000"/>
                </a:solidFill>
              </a:rPr>
              <a:t>60 </a:t>
            </a:r>
            <a:r>
              <a:rPr lang="en-GB" dirty="0" err="1" smtClean="0">
                <a:solidFill>
                  <a:srgbClr val="FF0000"/>
                </a:solidFill>
              </a:rPr>
              <a:t>jours</a:t>
            </a:r>
            <a:r>
              <a:rPr lang="en-GB" dirty="0" smtClean="0">
                <a:solidFill>
                  <a:srgbClr val="FF0000"/>
                </a:solidFill>
              </a:rPr>
              <a:t> à preparer les documents</a:t>
            </a:r>
            <a:r>
              <a:rPr lang="en-GB" dirty="0" smtClean="0"/>
              <a:t>)</a:t>
            </a:r>
            <a:endParaRPr lang="en-GB" dirty="0"/>
          </a:p>
          <a:p>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079426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l’Information</a:t>
            </a:r>
            <a:r>
              <a:rPr lang="en-GB" dirty="0" smtClean="0"/>
              <a:t> </a:t>
            </a:r>
            <a:r>
              <a:rPr lang="en-GB" dirty="0" err="1" smtClean="0"/>
              <a:t>générale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5</a:t>
            </a:fld>
            <a:endParaRPr lang="en-US" dirty="0"/>
          </a:p>
        </p:txBody>
      </p:sp>
      <p:pic>
        <p:nvPicPr>
          <p:cNvPr id="9" name="Picture Placeholder 8"/>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l="5208" r="4781" b="8727"/>
          <a:stretch/>
        </p:blipFill>
        <p:spPr>
          <a:xfrm>
            <a:off x="4624690" y="85725"/>
            <a:ext cx="4389120" cy="6608893"/>
          </a:xfrm>
        </p:spPr>
      </p:pic>
      <p:sp>
        <p:nvSpPr>
          <p:cNvPr id="6" name="Text Placeholder 5"/>
          <p:cNvSpPr>
            <a:spLocks noGrp="1"/>
          </p:cNvSpPr>
          <p:nvPr>
            <p:ph type="body" sz="quarter" idx="20"/>
          </p:nvPr>
        </p:nvSpPr>
        <p:spPr>
          <a:xfrm>
            <a:off x="758254" y="1069368"/>
            <a:ext cx="3627556" cy="5247793"/>
          </a:xfrm>
        </p:spPr>
        <p:txBody>
          <a:bodyPr/>
          <a:lstStyle/>
          <a:p>
            <a:r>
              <a:rPr lang="fr-FR" sz="1200" dirty="0" smtClean="0"/>
              <a:t>20 subventions pour les Alliances de la société civile dans les pays du mouvement SUN:</a:t>
            </a:r>
          </a:p>
          <a:p>
            <a:pPr lvl="1"/>
            <a:r>
              <a:rPr lang="fr-FR" sz="1100" i="1" dirty="0" smtClean="0"/>
              <a:t>Option 1:  Une société civile qui est membre d’Alliance peut soumette </a:t>
            </a:r>
            <a:r>
              <a:rPr lang="fr-FR" sz="1100" i="1" dirty="0"/>
              <a:t>sa demande en qualité d’entité d’accueil, en agissant en tant qu’agent financier pour le compte d’une ou de plusieurs autre(s) organisation(s) </a:t>
            </a:r>
            <a:r>
              <a:rPr lang="fr-FR" sz="1100" i="1" dirty="0" smtClean="0"/>
              <a:t>d’Alliance</a:t>
            </a:r>
          </a:p>
          <a:p>
            <a:pPr lvl="1"/>
            <a:r>
              <a:rPr lang="fr-FR" sz="1100" i="1" dirty="0" smtClean="0"/>
              <a:t>Option 2:  Une </a:t>
            </a:r>
            <a:r>
              <a:rPr lang="fr-FR" sz="1100" i="1" dirty="0"/>
              <a:t>Alliance de la société civile </a:t>
            </a:r>
            <a:r>
              <a:rPr lang="fr-FR" sz="1100" i="1" dirty="0" smtClean="0"/>
              <a:t>qui est </a:t>
            </a:r>
            <a:r>
              <a:rPr lang="fr-FR" sz="1100" i="1" dirty="0"/>
              <a:t>une organisation à but non lucratif juridiquement indépendante, </a:t>
            </a:r>
            <a:r>
              <a:rPr lang="fr-FR" sz="1100" i="1" dirty="0" smtClean="0"/>
              <a:t>peut postuler à cet appel.</a:t>
            </a:r>
          </a:p>
          <a:p>
            <a:pPr lvl="0"/>
            <a:r>
              <a:rPr lang="fr-FR" sz="1200" dirty="0" smtClean="0"/>
              <a:t>Montant maximal octroyé par subvention: 114 000 dollars US.</a:t>
            </a:r>
          </a:p>
          <a:p>
            <a:r>
              <a:rPr lang="fr-FR" sz="1200" dirty="0" smtClean="0"/>
              <a:t>La période d’activité est de 12 mois maximum, débutant en juillet 2018.</a:t>
            </a:r>
          </a:p>
          <a:p>
            <a:r>
              <a:rPr lang="fr-FR" sz="1200" dirty="0" smtClean="0"/>
              <a:t>Une source de subventions catalytique de dernier recours.</a:t>
            </a:r>
          </a:p>
          <a:p>
            <a:r>
              <a:rPr lang="fr-FR" sz="1200" dirty="0" smtClean="0"/>
              <a:t>Les projets doivent s’aligner sur le cadre de résultats du Fonds commun du mouvement SUN.</a:t>
            </a:r>
          </a:p>
          <a:p>
            <a:r>
              <a:rPr lang="fr-FR" sz="1200" dirty="0" smtClean="0"/>
              <a:t>Il n’est pas exigé des bénéficiaires qu’ils apportent un montant équivalent ou qu’ils cofinancent une portion quelconque des activités de subvention proposées  </a:t>
            </a:r>
          </a:p>
        </p:txBody>
      </p:sp>
      <p:sp>
        <p:nvSpPr>
          <p:cNvPr id="7" name="Text Placeholder 6"/>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0939283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Contactez</a:t>
            </a:r>
            <a:r>
              <a:rPr lang="en-GB" dirty="0" smtClean="0"/>
              <a:t>-nous</a:t>
            </a:r>
            <a:endParaRPr lang="en-GB" dirty="0"/>
          </a:p>
        </p:txBody>
      </p:sp>
      <p:sp>
        <p:nvSpPr>
          <p:cNvPr id="3" name="Text Placeholder 2"/>
          <p:cNvSpPr>
            <a:spLocks noGrp="1"/>
          </p:cNvSpPr>
          <p:nvPr>
            <p:ph type="body" sz="quarter" idx="10"/>
          </p:nvPr>
        </p:nvSpPr>
        <p:spPr/>
        <p:txBody>
          <a:bodyPr/>
          <a:lstStyle/>
          <a:p>
            <a:r>
              <a:rPr lang="en-GB" dirty="0" smtClean="0"/>
              <a:t>SUNgrants@unops.org</a:t>
            </a:r>
            <a:endParaRPr lang="en-GB" dirty="0"/>
          </a:p>
        </p:txBody>
      </p:sp>
    </p:spTree>
    <p:extLst>
      <p:ext uri="{BB962C8B-B14F-4D97-AF65-F5344CB8AC3E}">
        <p14:creationId xmlns:p14="http://schemas.microsoft.com/office/powerpoint/2010/main" val="270245657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92D1"/>
              </a:solidFill>
              <a:effectLst/>
              <a:uLnTx/>
              <a:uFillTx/>
              <a:latin typeface="Arial" panose="020B0604020202020204" pitchFamily="34" charset="0"/>
              <a:ea typeface="Open Sans" panose="020B0606030504020204" pitchFamily="34" charset="0"/>
              <a:cs typeface="Arial" panose="020B0604020202020204" pitchFamily="34" charset="0"/>
            </a:endParaRPr>
          </a:p>
        </p:txBody>
      </p:sp>
      <p:sp>
        <p:nvSpPr>
          <p:cNvPr id="4" name="Slide Number Placeholder 3"/>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000" b="0" i="0" u="none" strike="noStrike" kern="1200" cap="none" spc="0" normalizeH="0" baseline="0" noProof="0" smtClean="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000" b="0" i="0" u="none" strike="noStrike" kern="1200" cap="none" spc="0" normalizeH="0" baseline="0" noProof="0" dirty="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7"/>
          <p:cNvSpPr>
            <a:spLocks noGrp="1"/>
          </p:cNvSpPr>
          <p:nvPr>
            <p:ph type="body" sz="quarter" idx="15"/>
          </p:nvPr>
        </p:nvSpPr>
        <p:spPr>
          <a:xfrm>
            <a:off x="3311930" y="3062574"/>
            <a:ext cx="4860000" cy="838800"/>
          </a:xfrm>
        </p:spPr>
        <p:txBody>
          <a:bodyPr/>
          <a:lstStyle/>
          <a:p>
            <a:r>
              <a:rPr lang="en-GB" sz="2800" dirty="0" smtClean="0"/>
              <a:t>Questions &amp; </a:t>
            </a:r>
            <a:r>
              <a:rPr lang="en-GB" sz="2800" dirty="0" err="1" smtClean="0"/>
              <a:t>réponses</a:t>
            </a:r>
            <a:endParaRPr lang="en-GB" sz="2800" dirty="0"/>
          </a:p>
        </p:txBody>
      </p:sp>
      <p:sp>
        <p:nvSpPr>
          <p:cNvPr id="7" name="Text Placeholder 6"/>
          <p:cNvSpPr>
            <a:spLocks noGrp="1"/>
          </p:cNvSpPr>
          <p:nvPr>
            <p:ph type="body" sz="quarter" idx="13"/>
          </p:nvPr>
        </p:nvSpPr>
        <p:spPr/>
        <p:txBody>
          <a:bodyPr/>
          <a:lstStyle/>
          <a:p>
            <a:endParaRPr lang="en-GB"/>
          </a:p>
        </p:txBody>
      </p:sp>
      <p:sp>
        <p:nvSpPr>
          <p:cNvPr id="9" name="Title 1"/>
          <p:cNvSpPr txBox="1">
            <a:spLocks/>
          </p:cNvSpPr>
          <p:nvPr/>
        </p:nvSpPr>
        <p:spPr>
          <a:xfrm>
            <a:off x="3256513" y="3613478"/>
            <a:ext cx="5167485" cy="2094595"/>
          </a:xfrm>
          <a:prstGeom prst="rect">
            <a:avLst/>
          </a:prstGeom>
        </p:spPr>
        <p:txBody>
          <a:bodyPr/>
          <a:lstStyle>
            <a:lvl1pPr algn="l" defTabSz="914400" rtl="0" eaLnBrk="1" latinLnBrk="0" hangingPunct="1">
              <a:spcBef>
                <a:spcPct val="0"/>
              </a:spcBef>
              <a:buNone/>
              <a:defRPr sz="2400" b="1" kern="1200">
                <a:solidFill>
                  <a:schemeClr val="tx2"/>
                </a:solidFill>
                <a:latin typeface="Arial" panose="020B0604020202020204" pitchFamily="34" charset="0"/>
                <a:ea typeface="Open Sans" panose="020B0606030504020204" pitchFamily="34" charset="0"/>
                <a:cs typeface="Arial" panose="020B0604020202020204" pitchFamily="34" charset="0"/>
              </a:defRPr>
            </a:lvl1pPr>
          </a:lstStyle>
          <a:p>
            <a:r>
              <a:rPr lang="fr-FR" dirty="0" smtClean="0">
                <a:solidFill>
                  <a:schemeClr val="tx1"/>
                </a:solidFill>
              </a:rPr>
              <a:t>Consultez les mise à jour sur l’offre à UNGM.  </a:t>
            </a:r>
          </a:p>
          <a:p>
            <a:r>
              <a:rPr lang="fr-FR" dirty="0" smtClean="0">
                <a:solidFill>
                  <a:schemeClr val="tx1"/>
                </a:solidFill>
              </a:rPr>
              <a:t>Link:  </a:t>
            </a:r>
            <a:r>
              <a:rPr lang="fr-FR" dirty="0" smtClean="0">
                <a:solidFill>
                  <a:schemeClr val="tx1"/>
                </a:solidFill>
                <a:hlinkClick r:id="rId2"/>
              </a:rPr>
              <a:t>https://www.ungm.org/Public/Notice/70799</a:t>
            </a:r>
            <a:r>
              <a:rPr lang="fr-FR" dirty="0" smtClean="0">
                <a:solidFill>
                  <a:schemeClr val="tx1"/>
                </a:solidFill>
              </a:rPr>
              <a:t> </a:t>
            </a:r>
            <a:endParaRPr lang="fr-FR" dirty="0">
              <a:solidFill>
                <a:schemeClr val="tx1"/>
              </a:solidFill>
            </a:endParaRPr>
          </a:p>
        </p:txBody>
      </p:sp>
    </p:spTree>
    <p:extLst>
      <p:ext uri="{BB962C8B-B14F-4D97-AF65-F5344CB8AC3E}">
        <p14:creationId xmlns:p14="http://schemas.microsoft.com/office/powerpoint/2010/main" val="36397598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15327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Comment </a:t>
            </a:r>
            <a:r>
              <a:rPr lang="fr-FR" dirty="0" smtClean="0"/>
              <a:t>postuler</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6</a:t>
            </a:fld>
            <a:endParaRPr lang="en-US" dirty="0"/>
          </a:p>
        </p:txBody>
      </p:sp>
      <p:sp>
        <p:nvSpPr>
          <p:cNvPr id="9" name="Text Placeholder 8"/>
          <p:cNvSpPr>
            <a:spLocks noGrp="1"/>
          </p:cNvSpPr>
          <p:nvPr>
            <p:ph type="body" sz="quarter" idx="20"/>
          </p:nvPr>
        </p:nvSpPr>
        <p:spPr/>
        <p:txBody>
          <a:bodyPr/>
          <a:lstStyle/>
          <a:p>
            <a:pPr marL="0" indent="0">
              <a:buNone/>
            </a:pPr>
            <a:r>
              <a:rPr lang="en-GB" b="1" dirty="0" smtClean="0"/>
              <a:t>Date </a:t>
            </a:r>
            <a:r>
              <a:rPr lang="en-GB" b="1" dirty="0" err="1" smtClean="0"/>
              <a:t>limite</a:t>
            </a:r>
            <a:r>
              <a:rPr lang="en-GB" b="1" dirty="0" smtClean="0"/>
              <a:t>:</a:t>
            </a:r>
            <a:r>
              <a:rPr lang="en-GB" dirty="0" smtClean="0"/>
              <a:t>  </a:t>
            </a:r>
          </a:p>
          <a:p>
            <a:r>
              <a:rPr lang="fr-FR" dirty="0"/>
              <a:t>le 31 mai 2018 à 15 h (heure de Genève, GMT+2) – les soumissions tardives ne seront pas prises en compte</a:t>
            </a:r>
            <a:r>
              <a:rPr lang="fr-FR" dirty="0" smtClean="0"/>
              <a:t>.</a:t>
            </a:r>
          </a:p>
          <a:p>
            <a:pPr marL="0" indent="0">
              <a:buNone/>
            </a:pPr>
            <a:r>
              <a:rPr lang="en-US" b="1" dirty="0" smtClean="0"/>
              <a:t>Langue:</a:t>
            </a:r>
            <a:endParaRPr lang="en-US" b="1" dirty="0"/>
          </a:p>
          <a:p>
            <a:r>
              <a:rPr lang="fr-FR" dirty="0" smtClean="0"/>
              <a:t>Soumettre les demandes en </a:t>
            </a:r>
            <a:r>
              <a:rPr lang="fr-FR" dirty="0"/>
              <a:t>anglais, en français ou en espagnol. </a:t>
            </a:r>
            <a:endParaRPr lang="fr-FR" b="1" dirty="0" smtClean="0"/>
          </a:p>
          <a:p>
            <a:pPr marL="0" indent="0">
              <a:buNone/>
            </a:pPr>
            <a:r>
              <a:rPr lang="fr-FR" b="1" dirty="0" smtClean="0"/>
              <a:t>Adresse</a:t>
            </a:r>
            <a:r>
              <a:rPr lang="fr-FR" b="1" dirty="0"/>
              <a:t>:</a:t>
            </a:r>
            <a:endParaRPr lang="fr-FR" dirty="0" smtClean="0"/>
          </a:p>
          <a:p>
            <a:r>
              <a:rPr lang="fr-FR" dirty="0" smtClean="0"/>
              <a:t>Veuillez </a:t>
            </a:r>
            <a:r>
              <a:rPr lang="fr-FR" dirty="0"/>
              <a:t>ne soumettre votre demande que par </a:t>
            </a:r>
            <a:r>
              <a:rPr lang="fr-FR" dirty="0" smtClean="0"/>
              <a:t>courriel</a:t>
            </a:r>
            <a:r>
              <a:rPr lang="en-GB" dirty="0" smtClean="0"/>
              <a:t>:  </a:t>
            </a:r>
            <a:r>
              <a:rPr lang="en-GB" dirty="0" smtClean="0">
                <a:hlinkClick r:id="rId3"/>
              </a:rPr>
              <a:t>SUNgrants@unops.org</a:t>
            </a:r>
            <a:r>
              <a:rPr lang="en-GB" dirty="0" smtClean="0"/>
              <a:t>. </a:t>
            </a:r>
          </a:p>
          <a:p>
            <a:pPr marL="0" indent="0">
              <a:buNone/>
            </a:pPr>
            <a:endParaRPr lang="en-GB" dirty="0"/>
          </a:p>
        </p:txBody>
      </p:sp>
      <p:sp>
        <p:nvSpPr>
          <p:cNvPr id="10" name="Text Placeholder 9"/>
          <p:cNvSpPr>
            <a:spLocks noGrp="1"/>
          </p:cNvSpPr>
          <p:nvPr>
            <p:ph type="body" sz="quarter" idx="21"/>
          </p:nvPr>
        </p:nvSpPr>
        <p:spPr>
          <a:xfrm>
            <a:off x="4530436" y="1266825"/>
            <a:ext cx="3893564" cy="4968000"/>
          </a:xfrm>
        </p:spPr>
        <p:txBody>
          <a:bodyPr/>
          <a:lstStyle/>
          <a:p>
            <a:r>
              <a:rPr lang="fr-FR" altLang="en-US" dirty="0">
                <a:solidFill>
                  <a:srgbClr val="212121"/>
                </a:solidFill>
                <a:latin typeface="inherit"/>
              </a:rPr>
              <a:t>Les candidats peuvent s'attendre à être informés de la décision du comité au cours des deux dernières semaines de juin </a:t>
            </a:r>
            <a:r>
              <a:rPr lang="fr-FR" altLang="en-US" dirty="0" smtClean="0">
                <a:solidFill>
                  <a:srgbClr val="212121"/>
                </a:solidFill>
                <a:latin typeface="inherit"/>
              </a:rPr>
              <a:t>2018</a:t>
            </a:r>
            <a:r>
              <a:rPr lang="fr-FR" dirty="0" smtClean="0"/>
              <a:t>.  </a:t>
            </a:r>
            <a:endParaRPr lang="fr-FR" dirty="0"/>
          </a:p>
        </p:txBody>
      </p:sp>
      <p:sp>
        <p:nvSpPr>
          <p:cNvPr id="8" name="Text Placeholder 7"/>
          <p:cNvSpPr>
            <a:spLocks noGrp="1"/>
          </p:cNvSpPr>
          <p:nvPr>
            <p:ph type="body" sz="quarter" idx="13"/>
          </p:nvPr>
        </p:nvSpPr>
        <p:spPr/>
        <p:txBody>
          <a:bodyPr/>
          <a:lstStyle/>
          <a:p>
            <a:endParaRPr lang="en-GB"/>
          </a:p>
        </p:txBody>
      </p:sp>
      <p:sp>
        <p:nvSpPr>
          <p:cNvPr id="6" name="Rectangle 3"/>
          <p:cNvSpPr>
            <a:spLocks noChangeArrowheads="1"/>
          </p:cNvSpPr>
          <p:nvPr/>
        </p:nvSpPr>
        <p:spPr bwMode="auto">
          <a:xfrm>
            <a:off x="0" y="901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633873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Comment </a:t>
            </a:r>
            <a:r>
              <a:rPr lang="fr-FR" dirty="0"/>
              <a:t>postuler</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7</a:t>
            </a:fld>
            <a:endParaRPr lang="en-US" dirty="0"/>
          </a:p>
        </p:txBody>
      </p:sp>
      <p:sp>
        <p:nvSpPr>
          <p:cNvPr id="5" name="Text Placeholder 4"/>
          <p:cNvSpPr>
            <a:spLocks noGrp="1"/>
          </p:cNvSpPr>
          <p:nvPr>
            <p:ph type="body" sz="quarter" idx="20"/>
          </p:nvPr>
        </p:nvSpPr>
        <p:spPr>
          <a:xfrm>
            <a:off x="720000" y="1266825"/>
            <a:ext cx="3916655" cy="4968000"/>
          </a:xfrm>
        </p:spPr>
        <p:txBody>
          <a:bodyPr/>
          <a:lstStyle/>
          <a:p>
            <a:pPr marL="0" indent="0">
              <a:buNone/>
            </a:pPr>
            <a:r>
              <a:rPr lang="en-GB" b="1" dirty="0"/>
              <a:t>Required Attachments</a:t>
            </a:r>
          </a:p>
          <a:p>
            <a:r>
              <a:rPr lang="en-GB" dirty="0" err="1"/>
              <a:t>Formulaire</a:t>
            </a:r>
            <a:r>
              <a:rPr lang="en-GB" dirty="0"/>
              <a:t> de </a:t>
            </a:r>
            <a:r>
              <a:rPr lang="en-GB" dirty="0" err="1"/>
              <a:t>demande</a:t>
            </a:r>
            <a:r>
              <a:rPr lang="en-GB" dirty="0"/>
              <a:t> de subvention (MS Word)</a:t>
            </a:r>
          </a:p>
          <a:p>
            <a:r>
              <a:rPr lang="en-GB" dirty="0"/>
              <a:t>La </a:t>
            </a:r>
            <a:r>
              <a:rPr lang="en-GB" dirty="0" err="1"/>
              <a:t>dernière</a:t>
            </a:r>
            <a:r>
              <a:rPr lang="en-GB" dirty="0"/>
              <a:t> page du </a:t>
            </a:r>
            <a:r>
              <a:rPr lang="en-GB" dirty="0" err="1"/>
              <a:t>Formulaire</a:t>
            </a:r>
            <a:r>
              <a:rPr lang="en-GB" dirty="0"/>
              <a:t> de </a:t>
            </a:r>
            <a:r>
              <a:rPr lang="en-GB" dirty="0" err="1"/>
              <a:t>demande</a:t>
            </a:r>
            <a:r>
              <a:rPr lang="en-GB" dirty="0"/>
              <a:t> de subvention (PDF)</a:t>
            </a:r>
          </a:p>
          <a:p>
            <a:r>
              <a:rPr lang="en-GB" dirty="0"/>
              <a:t>Budget de la subvention (MS Excel)</a:t>
            </a:r>
          </a:p>
          <a:p>
            <a:r>
              <a:rPr lang="en-GB" dirty="0" err="1"/>
              <a:t>Descriptif</a:t>
            </a:r>
            <a:r>
              <a:rPr lang="en-GB" dirty="0"/>
              <a:t> des </a:t>
            </a:r>
            <a:r>
              <a:rPr lang="en-GB" dirty="0" err="1"/>
              <a:t>postes</a:t>
            </a:r>
            <a:r>
              <a:rPr lang="en-GB" dirty="0"/>
              <a:t> du budget de subvention (MS Word)</a:t>
            </a:r>
          </a:p>
          <a:p>
            <a:r>
              <a:rPr lang="en-GB" dirty="0"/>
              <a:t>Documents </a:t>
            </a:r>
            <a:r>
              <a:rPr lang="en-GB" dirty="0" err="1"/>
              <a:t>attestant</a:t>
            </a:r>
            <a:r>
              <a:rPr lang="en-GB" dirty="0"/>
              <a:t> de </a:t>
            </a:r>
            <a:r>
              <a:rPr lang="en-GB" dirty="0" err="1"/>
              <a:t>l’enregistrement</a:t>
            </a:r>
            <a:r>
              <a:rPr lang="en-GB" dirty="0"/>
              <a:t> </a:t>
            </a:r>
            <a:r>
              <a:rPr lang="en-GB" dirty="0" err="1" smtClean="0"/>
              <a:t>officiel</a:t>
            </a:r>
            <a:r>
              <a:rPr lang="en-GB" dirty="0" smtClean="0"/>
              <a:t> </a:t>
            </a:r>
            <a:r>
              <a:rPr lang="en-GB" dirty="0"/>
              <a:t>de </a:t>
            </a:r>
            <a:r>
              <a:rPr lang="en-GB" dirty="0" err="1"/>
              <a:t>l’organisation</a:t>
            </a:r>
            <a:r>
              <a:rPr lang="en-GB" dirty="0"/>
              <a:t>. </a:t>
            </a:r>
          </a:p>
          <a:p>
            <a:r>
              <a:rPr lang="en-GB" dirty="0" err="1"/>
              <a:t>Lettre</a:t>
            </a:r>
            <a:r>
              <a:rPr lang="en-GB" dirty="0"/>
              <a:t> </a:t>
            </a:r>
            <a:r>
              <a:rPr lang="en-GB" dirty="0" err="1"/>
              <a:t>d’appui</a:t>
            </a:r>
            <a:r>
              <a:rPr lang="en-GB" dirty="0"/>
              <a:t> du </a:t>
            </a:r>
            <a:r>
              <a:rPr lang="en-GB" dirty="0" err="1"/>
              <a:t>coordinateur</a:t>
            </a:r>
            <a:r>
              <a:rPr lang="en-GB" dirty="0"/>
              <a:t> de </a:t>
            </a:r>
            <a:r>
              <a:rPr lang="en-GB" dirty="0" err="1"/>
              <a:t>donateurs</a:t>
            </a:r>
            <a:r>
              <a:rPr lang="en-GB" dirty="0"/>
              <a:t> SUN</a:t>
            </a:r>
          </a:p>
          <a:p>
            <a:endParaRPr lang="en-GB" dirty="0"/>
          </a:p>
        </p:txBody>
      </p:sp>
      <p:sp>
        <p:nvSpPr>
          <p:cNvPr id="6" name="Text Placeholder 5"/>
          <p:cNvSpPr>
            <a:spLocks noGrp="1"/>
          </p:cNvSpPr>
          <p:nvPr>
            <p:ph type="body" sz="quarter" idx="21"/>
          </p:nvPr>
        </p:nvSpPr>
        <p:spPr/>
        <p:txBody>
          <a:bodyPr/>
          <a:lstStyle/>
          <a:p>
            <a:pPr marL="0" indent="0">
              <a:buNone/>
            </a:pPr>
            <a:r>
              <a:rPr lang="en-GB" b="1" dirty="0"/>
              <a:t>Other Attachments</a:t>
            </a:r>
          </a:p>
          <a:p>
            <a:r>
              <a:rPr lang="en-GB" dirty="0" smtClean="0"/>
              <a:t>Les CV des </a:t>
            </a:r>
            <a:r>
              <a:rPr lang="en-GB" dirty="0" err="1" smtClean="0"/>
              <a:t>membres</a:t>
            </a:r>
            <a:r>
              <a:rPr lang="en-GB" dirty="0" smtClean="0"/>
              <a:t> de </a:t>
            </a:r>
            <a:r>
              <a:rPr lang="en-GB" dirty="0" err="1" smtClean="0"/>
              <a:t>l’équipe</a:t>
            </a:r>
            <a:endParaRPr lang="en-GB" dirty="0"/>
          </a:p>
          <a:p>
            <a:r>
              <a:rPr lang="en-GB" dirty="0" err="1" smtClean="0"/>
              <a:t>Lettre</a:t>
            </a:r>
            <a:r>
              <a:rPr lang="en-GB" dirty="0" smtClean="0"/>
              <a:t> </a:t>
            </a:r>
            <a:r>
              <a:rPr lang="en-GB" dirty="0" err="1" smtClean="0"/>
              <a:t>d’appui</a:t>
            </a:r>
            <a:r>
              <a:rPr lang="en-GB" dirty="0" smtClean="0"/>
              <a:t> de </a:t>
            </a:r>
            <a:r>
              <a:rPr lang="en-GB" dirty="0" err="1" smtClean="0"/>
              <a:t>l’agent</a:t>
            </a:r>
            <a:r>
              <a:rPr lang="en-GB" dirty="0" smtClean="0"/>
              <a:t> de </a:t>
            </a:r>
            <a:r>
              <a:rPr lang="en-GB" dirty="0" err="1" smtClean="0"/>
              <a:t>corrdination</a:t>
            </a:r>
            <a:r>
              <a:rPr lang="en-GB" dirty="0" smtClean="0"/>
              <a:t> de </a:t>
            </a:r>
            <a:r>
              <a:rPr lang="en-GB" dirty="0" err="1" smtClean="0"/>
              <a:t>gouvernement</a:t>
            </a:r>
            <a:r>
              <a:rPr lang="en-GB" dirty="0" smtClean="0"/>
              <a:t> SUN</a:t>
            </a:r>
            <a:endParaRPr lang="en-GB" dirty="0"/>
          </a:p>
          <a:p>
            <a:endParaRPr lang="en-GB" dirty="0"/>
          </a:p>
        </p:txBody>
      </p:sp>
      <p:sp>
        <p:nvSpPr>
          <p:cNvPr id="7" name="Text Placeholder 6"/>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072577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smtClean="0"/>
              <a:t>Comment </a:t>
            </a:r>
            <a:r>
              <a:rPr lang="fr-FR" dirty="0" smtClean="0"/>
              <a:t>candidater</a:t>
            </a:r>
            <a:r>
              <a:rPr lang="en-GB" dirty="0" smtClean="0"/>
              <a:t> – UNGM.org</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8</a:t>
            </a:fld>
            <a:endParaRPr lang="en-US" dirty="0"/>
          </a:p>
        </p:txBody>
      </p:sp>
      <p:pic>
        <p:nvPicPr>
          <p:cNvPr id="11" name="Content Placeholder 10"/>
          <p:cNvPicPr>
            <a:picLocks noGrp="1" noChangeAspect="1"/>
          </p:cNvPicPr>
          <p:nvPr>
            <p:ph sz="quarter" idx="12"/>
          </p:nvPr>
        </p:nvPicPr>
        <p:blipFill rotWithShape="1">
          <a:blip r:embed="rId2">
            <a:extLst>
              <a:ext uri="{28A0092B-C50C-407E-A947-70E740481C1C}">
                <a14:useLocalDpi xmlns:a14="http://schemas.microsoft.com/office/drawing/2010/main" val="0"/>
              </a:ext>
            </a:extLst>
          </a:blip>
          <a:srcRect t="9664"/>
          <a:stretch/>
        </p:blipFill>
        <p:spPr>
          <a:xfrm>
            <a:off x="1176049" y="1494054"/>
            <a:ext cx="6791902" cy="4233978"/>
          </a:xfrm>
        </p:spPr>
      </p:pic>
      <p:sp>
        <p:nvSpPr>
          <p:cNvPr id="10" name="Text Placeholder 9"/>
          <p:cNvSpPr>
            <a:spLocks noGrp="1"/>
          </p:cNvSpPr>
          <p:nvPr>
            <p:ph type="body" sz="quarter" idx="13"/>
          </p:nvPr>
        </p:nvSpPr>
        <p:spPr/>
        <p:txBody>
          <a:bodyPr/>
          <a:lstStyle/>
          <a:p>
            <a:endParaRPr lang="en-GB"/>
          </a:p>
        </p:txBody>
      </p:sp>
      <p:sp>
        <p:nvSpPr>
          <p:cNvPr id="12" name="Right Arrow 11"/>
          <p:cNvSpPr/>
          <p:nvPr/>
        </p:nvSpPr>
        <p:spPr>
          <a:xfrm rot="19450420">
            <a:off x="341956" y="3688658"/>
            <a:ext cx="3627842" cy="6319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GB" dirty="0" err="1" smtClean="0"/>
              <a:t>Cliquez</a:t>
            </a:r>
            <a:r>
              <a:rPr lang="en-GB" dirty="0" smtClean="0"/>
              <a:t> </a:t>
            </a:r>
            <a:r>
              <a:rPr lang="en-GB" dirty="0" err="1" smtClean="0"/>
              <a:t>ici</a:t>
            </a:r>
            <a:endParaRPr lang="en-GB" dirty="0"/>
          </a:p>
        </p:txBody>
      </p:sp>
      <p:sp>
        <p:nvSpPr>
          <p:cNvPr id="13" name="TextBox 12"/>
          <p:cNvSpPr txBox="1"/>
          <p:nvPr/>
        </p:nvSpPr>
        <p:spPr>
          <a:xfrm>
            <a:off x="4738255" y="1081861"/>
            <a:ext cx="3971925" cy="369332"/>
          </a:xfrm>
          <a:prstGeom prst="rect">
            <a:avLst/>
          </a:prstGeom>
          <a:noFill/>
        </p:spPr>
        <p:txBody>
          <a:bodyPr wrap="square" rtlCol="0">
            <a:spAutoFit/>
          </a:bodyPr>
          <a:lstStyle/>
          <a:p>
            <a:r>
              <a:rPr lang="en-GB" dirty="0" smtClean="0"/>
              <a:t>Link located in the Call for Proposals!</a:t>
            </a:r>
            <a:endParaRPr lang="en-GB" dirty="0"/>
          </a:p>
        </p:txBody>
      </p:sp>
    </p:spTree>
    <p:extLst>
      <p:ext uri="{BB962C8B-B14F-4D97-AF65-F5344CB8AC3E}">
        <p14:creationId xmlns:p14="http://schemas.microsoft.com/office/powerpoint/2010/main" val="8777801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9</a:t>
            </a:fld>
            <a:endParaRPr lang="en-US" dirty="0"/>
          </a:p>
        </p:txBody>
      </p:sp>
      <p:pic>
        <p:nvPicPr>
          <p:cNvPr id="7" name="Content Placeholder 6"/>
          <p:cNvPicPr>
            <a:picLocks noGrp="1" noChangeAspect="1"/>
          </p:cNvPicPr>
          <p:nvPr>
            <p:ph sz="quarter" idx="12"/>
          </p:nvPr>
        </p:nvPicPr>
        <p:blipFill>
          <a:blip r:embed="rId2" cstate="print">
            <a:extLst>
              <a:ext uri="{28A0092B-C50C-407E-A947-70E740481C1C}">
                <a14:useLocalDpi xmlns:a14="http://schemas.microsoft.com/office/drawing/2010/main" val="0"/>
              </a:ext>
            </a:extLst>
          </a:blip>
          <a:stretch>
            <a:fillRect/>
          </a:stretch>
        </p:blipFill>
        <p:spPr>
          <a:xfrm>
            <a:off x="912764" y="736244"/>
            <a:ext cx="7320784" cy="37924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r="23054"/>
          <a:stretch/>
        </p:blipFill>
        <p:spPr>
          <a:xfrm>
            <a:off x="367170" y="4894723"/>
            <a:ext cx="7924775" cy="1161521"/>
          </a:xfrm>
          <a:prstGeom prst="rect">
            <a:avLst/>
          </a:prstGeom>
          <a:ln>
            <a:noFill/>
          </a:ln>
          <a:effectLst>
            <a:outerShdw blurRad="292100" dist="139700" dir="2700000" algn="tl" rotWithShape="0">
              <a:srgbClr val="333333">
                <a:alpha val="65000"/>
              </a:srgbClr>
            </a:outerShdw>
          </a:effectLst>
        </p:spPr>
      </p:pic>
      <p:sp>
        <p:nvSpPr>
          <p:cNvPr id="9" name="Down Arrow 8"/>
          <p:cNvSpPr/>
          <p:nvPr/>
        </p:nvSpPr>
        <p:spPr>
          <a:xfrm>
            <a:off x="7980218" y="1900668"/>
            <a:ext cx="623455" cy="33666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t>Faire</a:t>
            </a:r>
            <a:r>
              <a:rPr lang="en-GB" dirty="0" smtClean="0"/>
              <a:t> </a:t>
            </a:r>
            <a:r>
              <a:rPr lang="en-GB" dirty="0" err="1" smtClean="0"/>
              <a:t>défiler</a:t>
            </a:r>
            <a:endParaRPr lang="en-GB" dirty="0"/>
          </a:p>
        </p:txBody>
      </p:sp>
    </p:spTree>
    <p:extLst>
      <p:ext uri="{BB962C8B-B14F-4D97-AF65-F5344CB8AC3E}">
        <p14:creationId xmlns:p14="http://schemas.microsoft.com/office/powerpoint/2010/main" val="25797937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UNOPS colour">
      <a:dk1>
        <a:sysClr val="windowText" lastClr="000000"/>
      </a:dk1>
      <a:lt1>
        <a:sysClr val="window" lastClr="FFFFFF"/>
      </a:lt1>
      <a:dk2>
        <a:srgbClr val="0092D1"/>
      </a:dk2>
      <a:lt2>
        <a:srgbClr val="D7D2D5"/>
      </a:lt2>
      <a:accent1>
        <a:srgbClr val="FFC72C"/>
      </a:accent1>
      <a:accent2>
        <a:srgbClr val="97D700"/>
      </a:accent2>
      <a:accent3>
        <a:srgbClr val="4EC3E0"/>
      </a:accent3>
      <a:accent4>
        <a:srgbClr val="FF6900"/>
      </a:accent4>
      <a:accent5>
        <a:srgbClr val="004976"/>
      </a:accent5>
      <a:accent6>
        <a:srgbClr val="991E66"/>
      </a:accent6>
      <a:hlink>
        <a:srgbClr val="0092D1"/>
      </a:hlink>
      <a:folHlink>
        <a:srgbClr val="0074A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4E83680C-AAAD-4FD0-BFA9-8C86873F5530}" vid="{5B4816F9-2883-498E-9289-C80D2FF285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8d1789be-2b34-414d-b761-149aa1689c70">DOCID-2779-277</_dlc_DocId>
    <_dlc_DocIdUrl xmlns="8d1789be-2b34-414d-b761-149aa1689c70">
      <Url>https://intra.unops.org/g/communications/request-support/_layouts/15/DocIdRedir.aspx?ID=DOCID-2779-277</Url>
      <Description>DOCID-2779-277</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9B77862A0FBB0D41BA2135A5F27DA86F" ma:contentTypeVersion="2" ma:contentTypeDescription="Create a new document." ma:contentTypeScope="" ma:versionID="8e72087c0b46e4e36996aa1b284950ae">
  <xsd:schema xmlns:xsd="http://www.w3.org/2001/XMLSchema" xmlns:xs="http://www.w3.org/2001/XMLSchema" xmlns:p="http://schemas.microsoft.com/office/2006/metadata/properties" xmlns:ns1="http://schemas.microsoft.com/sharepoint/v3" xmlns:ns2="8d1789be-2b34-414d-b761-149aa1689c70" targetNamespace="http://schemas.microsoft.com/office/2006/metadata/properties" ma:root="true" ma:fieldsID="3036cbfa4ca16436e15861bad81a8fc4" ns1:_="" ns2:_="">
    <xsd:import namespace="http://schemas.microsoft.com/sharepoint/v3"/>
    <xsd:import namespace="8d1789be-2b34-414d-b761-149aa1689c70"/>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d1789be-2b34-414d-b761-149aa1689c70" elementFormDefault="qualified">
    <xsd:import namespace="http://schemas.microsoft.com/office/2006/documentManagement/types"/>
    <xsd:import namespace="http://schemas.microsoft.com/office/infopath/2007/PartnerControls"/>
    <xsd:element name="_dlc_DocId" ma:index="10" nillable="true" ma:displayName="Document ID Value" ma:description="The value of the document ID assigned to this item." ma:internalName="_dlc_DocId" ma:readOnly="true">
      <xsd:simpleType>
        <xsd:restriction base="dms:Text"/>
      </xsd:simpleType>
    </xsd:element>
    <xsd:element name="_dlc_DocIdUrl" ma:index="1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4762CAB-CF48-497D-BD69-CB159E123BDC}">
  <ds:schemaRefs>
    <ds:schemaRef ds:uri="http://schemas.microsoft.com/sharepoint/events"/>
  </ds:schemaRefs>
</ds:datastoreItem>
</file>

<file path=customXml/itemProps2.xml><?xml version="1.0" encoding="utf-8"?>
<ds:datastoreItem xmlns:ds="http://schemas.openxmlformats.org/officeDocument/2006/customXml" ds:itemID="{006BFF3E-C1E8-4525-A8ED-9512AC1C2E75}">
  <ds:schemaRefs>
    <ds:schemaRef ds:uri="http://schemas.microsoft.com/sharepoint/v3/contenttype/forms"/>
  </ds:schemaRefs>
</ds:datastoreItem>
</file>

<file path=customXml/itemProps3.xml><?xml version="1.0" encoding="utf-8"?>
<ds:datastoreItem xmlns:ds="http://schemas.openxmlformats.org/officeDocument/2006/customXml" ds:itemID="{03ED201D-98E3-4AF3-B7C5-E8D374A28E66}">
  <ds:schemaRefs>
    <ds:schemaRef ds:uri="http://schemas.microsoft.com/office/2006/documentManagement/types"/>
    <ds:schemaRef ds:uri="http://schemas.microsoft.com/office/2006/metadata/properties"/>
    <ds:schemaRef ds:uri="http://schemas.microsoft.com/sharepoint/v3"/>
    <ds:schemaRef ds:uri="http://purl.org/dc/elements/1.1/"/>
    <ds:schemaRef ds:uri="http://purl.org/dc/dcmitype/"/>
    <ds:schemaRef ds:uri="http://schemas.openxmlformats.org/package/2006/metadata/core-properties"/>
    <ds:schemaRef ds:uri="http://schemas.microsoft.com/office/infopath/2007/PartnerControls"/>
    <ds:schemaRef ds:uri="8d1789be-2b34-414d-b761-149aa1689c70"/>
    <ds:schemaRef ds:uri="http://www.w3.org/XML/1998/namespace"/>
    <ds:schemaRef ds:uri="http://purl.org/dc/terms/"/>
  </ds:schemaRefs>
</ds:datastoreItem>
</file>

<file path=customXml/itemProps4.xml><?xml version="1.0" encoding="utf-8"?>
<ds:datastoreItem xmlns:ds="http://schemas.openxmlformats.org/officeDocument/2006/customXml" ds:itemID="{FC7BD985-385C-4A06-BEE7-6B885A901E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d1789be-2b34-414d-b761-149aa1689c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UNOPS PPT template_4x3_Arial (1)</Template>
  <TotalTime>12884</TotalTime>
  <Words>2295</Words>
  <Application>Microsoft Office PowerPoint</Application>
  <PresentationFormat>On-screen Show (4:3)</PresentationFormat>
  <Paragraphs>294</Paragraphs>
  <Slides>52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52</vt:i4>
      </vt:variant>
    </vt:vector>
  </HeadingPairs>
  <TitlesOfParts>
    <vt:vector size="59" baseType="lpstr">
      <vt:lpstr>Arial</vt:lpstr>
      <vt:lpstr>Calibri</vt:lpstr>
      <vt:lpstr>inherit</vt:lpstr>
      <vt:lpstr>Open Sans</vt:lpstr>
      <vt:lpstr>SimHei</vt:lpstr>
      <vt:lpstr>Wingdings</vt:lpstr>
      <vt:lpstr>Office Theme</vt:lpstr>
      <vt:lpstr>Appel à propositions 2018</vt:lpstr>
      <vt:lpstr>Agenda</vt:lpstr>
      <vt:lpstr>Introduction à l’équipe</vt:lpstr>
      <vt:lpstr>L’accord du projet</vt:lpstr>
      <vt:lpstr>l’Information générale</vt:lpstr>
      <vt:lpstr>Comment postuler</vt:lpstr>
      <vt:lpstr>Comment postuler</vt:lpstr>
      <vt:lpstr>Comment candidater – UNGM.org</vt:lpstr>
      <vt:lpstr>PowerPoint Presentation</vt:lpstr>
      <vt:lpstr>PowerPoint Presentation</vt:lpstr>
      <vt:lpstr>Critères d’admissibilité</vt:lpstr>
      <vt:lpstr>l’Alliance de la société civile SUN</vt:lpstr>
      <vt:lpstr>Critères d’admissibilité</vt:lpstr>
      <vt:lpstr>Les pays du Mouvement SUN</vt:lpstr>
      <vt:lpstr>Critères d’admissibilité</vt:lpstr>
      <vt:lpstr>Critères d’admissibilité</vt:lpstr>
      <vt:lpstr>Critères d’admissibilité</vt:lpstr>
      <vt:lpstr>Questions et réponses</vt:lpstr>
      <vt:lpstr>Questions et réponses</vt:lpstr>
      <vt:lpstr>Questions et réponses</vt:lpstr>
      <vt:lpstr>Questions et réponses</vt:lpstr>
      <vt:lpstr>Critères d’évaluation</vt:lpstr>
      <vt:lpstr>Critères d’évaluation</vt:lpstr>
      <vt:lpstr>Capacité organisationnelle</vt:lpstr>
      <vt:lpstr>Critères d’évaluation :  Capacité organisationnelle</vt:lpstr>
      <vt:lpstr>Champ des activités</vt:lpstr>
      <vt:lpstr>Critères d’évaluation: Champ des activités</vt:lpstr>
      <vt:lpstr>Critères d’évaluation: Champ des activités</vt:lpstr>
      <vt:lpstr>Critères d’évaluation:  Pooled Fund Results Framework – Plan de travail</vt:lpstr>
      <vt:lpstr>Critères d’évaluation:  Pooled Fund Results Framework – Plan de travail</vt:lpstr>
      <vt:lpstr>Critères d’évaluation: Pooled Fund Results Framework – Plan de travail</vt:lpstr>
      <vt:lpstr>Méthodologie/ approche technique</vt:lpstr>
      <vt:lpstr>Critères d’évaluation: Méthodologie/approche technique </vt:lpstr>
      <vt:lpstr>Critères d’évaluation: Méthodologie/approche technique </vt:lpstr>
      <vt:lpstr>Critères d’évaluation: Méthodologie/approche technique </vt:lpstr>
      <vt:lpstr>Critères d’évaluation: Méthodologie/approche technique </vt:lpstr>
      <vt:lpstr>Méthodologie/ approche  technique  Détails du budget</vt:lpstr>
      <vt:lpstr>Budget:  Conseils pratiques</vt:lpstr>
      <vt:lpstr>Budget</vt:lpstr>
      <vt:lpstr>Descriptive des postes budgétaires</vt:lpstr>
      <vt:lpstr>Compléter l’Application</vt:lpstr>
      <vt:lpstr>Compléter l’Application</vt:lpstr>
      <vt:lpstr>L’Administraton des bénéficaires</vt:lpstr>
      <vt:lpstr>Contrôle et Évaluation</vt:lpstr>
      <vt:lpstr>Results-based C&amp;E Issues to Consider in Design</vt:lpstr>
      <vt:lpstr>Ensemble d’Activités</vt:lpstr>
      <vt:lpstr>Cadre logique et plan de travail du projet</vt:lpstr>
      <vt:lpstr>Proposed rapports narratifs</vt:lpstr>
      <vt:lpstr>Rapports financiers</vt:lpstr>
      <vt:lpstr>Contactez-nous</vt:lpstr>
      <vt:lpstr>PowerPoint Presentation</vt:lpstr>
      <vt:lpstr>PowerPoint Presentation</vt:lpstr>
    </vt:vector>
  </TitlesOfParts>
  <Company>UNOPS - United Nations Office of Project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2018 Pooled Fund</dc:title>
  <dc:creator>Ann-Marie Quinn</dc:creator>
  <cp:lastModifiedBy>Ann-Marie Quinn</cp:lastModifiedBy>
  <cp:revision>101</cp:revision>
  <dcterms:created xsi:type="dcterms:W3CDTF">2018-05-04T07:46:10Z</dcterms:created>
  <dcterms:modified xsi:type="dcterms:W3CDTF">2018-05-16T14:52:36Z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0x0101009B77862A0FBB0D41BA2135A5F27DA86F</vt:lpwstr>
  </property>
  <property fmtid="{D5CDD505-2E9C-101B-9397-08002B2CF9AE}" pid="3" name="_dlc_DocIdItemGuid">
    <vt:lpwstr>9c745875-16f7-44f2-9366-d854fc97f355</vt:lpwstr>
  </property>
</Properties>
</file>