
<file path=[Content_Types].xml><?xml version="1.0" encoding="utf-8"?>
<Types xmlns="http://schemas.openxmlformats.org/package/2006/content-types">
  <Default Extension="png" ContentType="image/png"/>
  <Default Extension="jfif" ContentType="image/jpe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55"/>
  </p:notesMasterIdLst>
  <p:handoutMasterIdLst>
    <p:handoutMasterId r:id="rId56"/>
  </p:handoutMasterIdLst>
  <p:sldIdLst>
    <p:sldId id="274" r:id="rId6"/>
    <p:sldId id="256" r:id="rId7"/>
    <p:sldId id="258" r:id="rId8"/>
    <p:sldId id="266" r:id="rId9"/>
    <p:sldId id="263" r:id="rId10"/>
    <p:sldId id="264" r:id="rId11"/>
    <p:sldId id="284" r:id="rId12"/>
    <p:sldId id="285" r:id="rId13"/>
    <p:sldId id="286" r:id="rId14"/>
    <p:sldId id="287" r:id="rId15"/>
    <p:sldId id="275" r:id="rId16"/>
    <p:sldId id="260" r:id="rId17"/>
    <p:sldId id="261" r:id="rId18"/>
    <p:sldId id="262" r:id="rId19"/>
    <p:sldId id="290" r:id="rId20"/>
    <p:sldId id="303" r:id="rId21"/>
    <p:sldId id="292" r:id="rId22"/>
    <p:sldId id="317" r:id="rId23"/>
    <p:sldId id="318" r:id="rId24"/>
    <p:sldId id="257" r:id="rId25"/>
    <p:sldId id="276" r:id="rId26"/>
    <p:sldId id="298" r:id="rId27"/>
    <p:sldId id="293" r:id="rId28"/>
    <p:sldId id="299" r:id="rId29"/>
    <p:sldId id="294" r:id="rId30"/>
    <p:sldId id="278" r:id="rId31"/>
    <p:sldId id="288" r:id="rId32"/>
    <p:sldId id="289" r:id="rId33"/>
    <p:sldId id="300" r:id="rId34"/>
    <p:sldId id="296" r:id="rId35"/>
    <p:sldId id="295" r:id="rId36"/>
    <p:sldId id="301" r:id="rId37"/>
    <p:sldId id="302" r:id="rId38"/>
    <p:sldId id="304" r:id="rId39"/>
    <p:sldId id="307" r:id="rId40"/>
    <p:sldId id="305" r:id="rId41"/>
    <p:sldId id="306" r:id="rId42"/>
    <p:sldId id="310" r:id="rId43"/>
    <p:sldId id="308" r:id="rId44"/>
    <p:sldId id="279" r:id="rId45"/>
    <p:sldId id="283" r:id="rId46"/>
    <p:sldId id="313" r:id="rId47"/>
    <p:sldId id="314" r:id="rId48"/>
    <p:sldId id="316" r:id="rId49"/>
    <p:sldId id="271" r:id="rId50"/>
    <p:sldId id="280" r:id="rId51"/>
    <p:sldId id="281" r:id="rId52"/>
    <p:sldId id="272" r:id="rId53"/>
    <p:sldId id="273"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7">
          <p15:clr>
            <a:srgbClr val="A4A3A4"/>
          </p15:clr>
        </p15:guide>
        <p15:guide id="2" orient="horz" pos="803">
          <p15:clr>
            <a:srgbClr val="A4A3A4"/>
          </p15:clr>
        </p15:guide>
        <p15:guide id="3" orient="horz" pos="677">
          <p15:clr>
            <a:srgbClr val="A4A3A4"/>
          </p15:clr>
        </p15:guide>
        <p15:guide id="4" pos="5310">
          <p15:clr>
            <a:srgbClr val="A4A3A4"/>
          </p15:clr>
        </p15:guide>
        <p15:guide id="5" pos="4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DE"/>
    <a:srgbClr val="006699"/>
    <a:srgbClr val="0081B9"/>
    <a:srgbClr val="0074AF"/>
    <a:srgbClr val="008C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0581" autoAdjust="0"/>
  </p:normalViewPr>
  <p:slideViewPr>
    <p:cSldViewPr snapToGrid="0">
      <p:cViewPr varScale="1">
        <p:scale>
          <a:sx n="104" d="100"/>
          <a:sy n="104" d="100"/>
        </p:scale>
        <p:origin x="1806" y="108"/>
      </p:cViewPr>
      <p:guideLst>
        <p:guide orient="horz" pos="3977"/>
        <p:guide orient="horz" pos="803"/>
        <p:guide orient="horz" pos="677"/>
        <p:guide pos="5310"/>
        <p:guide pos="455"/>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61" d="100"/>
          <a:sy n="61" d="100"/>
        </p:scale>
        <p:origin x="-3216"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1.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B77F3D-D9C6-405F-8786-5791DA7902D4}"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en-US"/>
        </a:p>
      </dgm:t>
    </dgm:pt>
    <dgm:pt modelId="{6664E37F-3506-4F87-B6AF-547E973FE842}">
      <dgm:prSet phldrT="[Text]"/>
      <dgm:spPr>
        <a:solidFill>
          <a:schemeClr val="bg1">
            <a:lumMod val="95000"/>
          </a:schemeClr>
        </a:solidFill>
      </dgm:spPr>
      <dgm:t>
        <a:bodyPr/>
        <a:lstStyle/>
        <a:p>
          <a:r>
            <a:rPr lang="es-AR" noProof="0" dirty="0" smtClean="0">
              <a:solidFill>
                <a:schemeClr val="tx1"/>
              </a:solidFill>
            </a:rPr>
            <a:t>Realice un análisis adecuado de las necesidades del contexto de su país en relación con uno o más resultados del Marco común de resultados del Fondo común de la Convocatoria de Propuestas (CFP)</a:t>
          </a:r>
          <a:endParaRPr lang="es-AR" noProof="0" dirty="0">
            <a:solidFill>
              <a:schemeClr val="tx1"/>
            </a:solidFill>
          </a:endParaRPr>
        </a:p>
      </dgm:t>
    </dgm:pt>
    <dgm:pt modelId="{400DE432-5F3D-4A0B-A33F-03064AF87F3F}" type="parTrans" cxnId="{D5C93F38-31BD-411D-8A16-2BD376841371}">
      <dgm:prSet/>
      <dgm:spPr/>
      <dgm:t>
        <a:bodyPr/>
        <a:lstStyle/>
        <a:p>
          <a:endParaRPr lang="en-US"/>
        </a:p>
      </dgm:t>
    </dgm:pt>
    <dgm:pt modelId="{C30A0966-EBDC-4AD3-82F1-E3CA40322B47}" type="sibTrans" cxnId="{D5C93F38-31BD-411D-8A16-2BD376841371}">
      <dgm:prSet/>
      <dgm:spPr/>
      <dgm:t>
        <a:bodyPr/>
        <a:lstStyle/>
        <a:p>
          <a:endParaRPr lang="en-US" dirty="0"/>
        </a:p>
      </dgm:t>
    </dgm:pt>
    <dgm:pt modelId="{878E80A5-15AE-4B62-BE74-A0C7573EFC9F}">
      <dgm:prSet phldrT="[Text]"/>
      <dgm:spPr>
        <a:solidFill>
          <a:schemeClr val="bg1">
            <a:lumMod val="95000"/>
          </a:schemeClr>
        </a:solidFill>
      </dgm:spPr>
      <dgm:t>
        <a:bodyPr/>
        <a:lstStyle/>
        <a:p>
          <a:r>
            <a:rPr lang="es-AR" noProof="0" dirty="0" smtClean="0">
              <a:solidFill>
                <a:schemeClr val="tx1"/>
              </a:solidFill>
            </a:rPr>
            <a:t>Identifique los aspectos clave en los que el Fondo común puede marcar una diferencia significativa (¡concéntrese en lo que se </a:t>
          </a:r>
          <a:r>
            <a:rPr lang="es-AR" i="1" noProof="0" dirty="0" smtClean="0">
              <a:solidFill>
                <a:schemeClr val="tx1"/>
              </a:solidFill>
            </a:rPr>
            <a:t>necesita</a:t>
          </a:r>
          <a:r>
            <a:rPr lang="es-AR" noProof="0" dirty="0" smtClean="0">
              <a:solidFill>
                <a:schemeClr val="tx1"/>
              </a:solidFill>
            </a:rPr>
            <a:t> </a:t>
          </a:r>
          <a:r>
            <a:rPr lang="es-AR" i="1" noProof="0" dirty="0" smtClean="0">
              <a:solidFill>
                <a:schemeClr val="tx1"/>
              </a:solidFill>
            </a:rPr>
            <a:t>hacer, no en lo que es</a:t>
          </a:r>
          <a:r>
            <a:rPr lang="es-AR" noProof="0" dirty="0" smtClean="0">
              <a:solidFill>
                <a:schemeClr val="tx1"/>
              </a:solidFill>
            </a:rPr>
            <a:t> </a:t>
          </a:r>
          <a:r>
            <a:rPr lang="es-AR" i="1" noProof="0" dirty="0" smtClean="0">
              <a:solidFill>
                <a:schemeClr val="tx1"/>
              </a:solidFill>
            </a:rPr>
            <a:t>agradable hacer</a:t>
          </a:r>
          <a:r>
            <a:rPr lang="es-AR" noProof="0" dirty="0" smtClean="0">
              <a:solidFill>
                <a:schemeClr val="tx1"/>
              </a:solidFill>
            </a:rPr>
            <a:t>!)</a:t>
          </a:r>
          <a:endParaRPr lang="es-AR" noProof="0" dirty="0">
            <a:solidFill>
              <a:schemeClr val="tx1"/>
            </a:solidFill>
          </a:endParaRPr>
        </a:p>
      </dgm:t>
    </dgm:pt>
    <dgm:pt modelId="{0333EE27-FC6C-4471-9307-3B7104182E32}" type="parTrans" cxnId="{F2A7F51B-BE71-48EF-BEFA-6334C7419F52}">
      <dgm:prSet/>
      <dgm:spPr/>
      <dgm:t>
        <a:bodyPr/>
        <a:lstStyle/>
        <a:p>
          <a:endParaRPr lang="en-US"/>
        </a:p>
      </dgm:t>
    </dgm:pt>
    <dgm:pt modelId="{26907586-396A-4BFC-A4C1-4DBCE8CFE39F}" type="sibTrans" cxnId="{F2A7F51B-BE71-48EF-BEFA-6334C7419F52}">
      <dgm:prSet/>
      <dgm:spPr/>
      <dgm:t>
        <a:bodyPr/>
        <a:lstStyle/>
        <a:p>
          <a:endParaRPr lang="en-US" dirty="0"/>
        </a:p>
      </dgm:t>
    </dgm:pt>
    <dgm:pt modelId="{58203FA3-FF13-4582-89DC-0E84660A53B4}">
      <dgm:prSet phldrT="[Text]"/>
      <dgm:spPr>
        <a:solidFill>
          <a:schemeClr val="bg1">
            <a:lumMod val="95000"/>
          </a:schemeClr>
        </a:solidFill>
      </dgm:spPr>
      <dgm:t>
        <a:bodyPr/>
        <a:lstStyle/>
        <a:p>
          <a:r>
            <a:rPr lang="es-AR" noProof="0" dirty="0" smtClean="0">
              <a:solidFill>
                <a:schemeClr val="tx1"/>
              </a:solidFill>
            </a:rPr>
            <a:t>Desarrolle una “Teoría del cambio” (TdC) clara y concisa que explique cómo se abordarán las cuestiones que apoya el Fondo común.</a:t>
          </a:r>
          <a:endParaRPr lang="es-AR" noProof="0" dirty="0">
            <a:solidFill>
              <a:schemeClr val="tx1"/>
            </a:solidFill>
          </a:endParaRPr>
        </a:p>
      </dgm:t>
    </dgm:pt>
    <dgm:pt modelId="{F475AEE2-C303-47EA-974B-F7C4CA0C3C82}" type="parTrans" cxnId="{5602C54D-24F9-46FB-B7D3-4B8FB8C6B365}">
      <dgm:prSet/>
      <dgm:spPr/>
      <dgm:t>
        <a:bodyPr/>
        <a:lstStyle/>
        <a:p>
          <a:endParaRPr lang="en-US"/>
        </a:p>
      </dgm:t>
    </dgm:pt>
    <dgm:pt modelId="{349D6624-2A0E-4350-95F0-68A621922C71}" type="sibTrans" cxnId="{5602C54D-24F9-46FB-B7D3-4B8FB8C6B365}">
      <dgm:prSet/>
      <dgm:spPr/>
      <dgm:t>
        <a:bodyPr/>
        <a:lstStyle/>
        <a:p>
          <a:endParaRPr lang="en-US" dirty="0"/>
        </a:p>
      </dgm:t>
    </dgm:pt>
    <dgm:pt modelId="{BC102DB9-6239-455B-B74F-7D555054CC9B}">
      <dgm:prSet phldrT="[Text]"/>
      <dgm:spPr>
        <a:solidFill>
          <a:schemeClr val="bg1">
            <a:lumMod val="95000"/>
          </a:schemeClr>
        </a:solidFill>
      </dgm:spPr>
      <dgm:t>
        <a:bodyPr/>
        <a:lstStyle/>
        <a:p>
          <a:r>
            <a:rPr lang="es-AR" noProof="0" dirty="0" smtClean="0">
              <a:solidFill>
                <a:schemeClr val="tx1"/>
              </a:solidFill>
            </a:rPr>
            <a:t>Elabore un plan de trabajo para su proyecto que responda cómo los aportes/actividades transformarán esas cuestiones en productos y cómo conducirán a uno o más resultados futuros. ¡Emplee las declaraciones de resultados SMART!</a:t>
          </a:r>
          <a:endParaRPr lang="es-AR" noProof="0" dirty="0">
            <a:solidFill>
              <a:schemeClr val="tx1"/>
            </a:solidFill>
          </a:endParaRPr>
        </a:p>
      </dgm:t>
    </dgm:pt>
    <dgm:pt modelId="{CB3353CE-4138-4F4F-9B9F-3B298F30CC82}" type="parTrans" cxnId="{5692EE17-DC90-4E4B-9984-DEE4E8312109}">
      <dgm:prSet/>
      <dgm:spPr/>
      <dgm:t>
        <a:bodyPr/>
        <a:lstStyle/>
        <a:p>
          <a:endParaRPr lang="en-US"/>
        </a:p>
      </dgm:t>
    </dgm:pt>
    <dgm:pt modelId="{6A61B7AE-2164-4C4B-A1CC-B6917D0E3FE0}" type="sibTrans" cxnId="{5692EE17-DC90-4E4B-9984-DEE4E8312109}">
      <dgm:prSet/>
      <dgm:spPr/>
      <dgm:t>
        <a:bodyPr/>
        <a:lstStyle/>
        <a:p>
          <a:endParaRPr lang="en-US"/>
        </a:p>
      </dgm:t>
    </dgm:pt>
    <dgm:pt modelId="{FA197083-3AE8-462B-8F9F-F67140874545}" type="pres">
      <dgm:prSet presAssocID="{34B77F3D-D9C6-405F-8786-5791DA7902D4}" presName="outerComposite" presStyleCnt="0">
        <dgm:presLayoutVars>
          <dgm:chMax val="5"/>
          <dgm:dir/>
          <dgm:resizeHandles val="exact"/>
        </dgm:presLayoutVars>
      </dgm:prSet>
      <dgm:spPr/>
      <dgm:t>
        <a:bodyPr/>
        <a:lstStyle/>
        <a:p>
          <a:endParaRPr lang="en-US"/>
        </a:p>
      </dgm:t>
    </dgm:pt>
    <dgm:pt modelId="{348AC14F-E12C-49A4-8856-2CC9E6940DA3}" type="pres">
      <dgm:prSet presAssocID="{34B77F3D-D9C6-405F-8786-5791DA7902D4}" presName="dummyMaxCanvas" presStyleCnt="0">
        <dgm:presLayoutVars/>
      </dgm:prSet>
      <dgm:spPr/>
    </dgm:pt>
    <dgm:pt modelId="{90F73715-4C64-48E0-95FE-B9A3985F32EB}" type="pres">
      <dgm:prSet presAssocID="{34B77F3D-D9C6-405F-8786-5791DA7902D4}" presName="FourNodes_1" presStyleLbl="node1" presStyleIdx="0" presStyleCnt="4">
        <dgm:presLayoutVars>
          <dgm:bulletEnabled val="1"/>
        </dgm:presLayoutVars>
      </dgm:prSet>
      <dgm:spPr/>
      <dgm:t>
        <a:bodyPr/>
        <a:lstStyle/>
        <a:p>
          <a:endParaRPr lang="en-US"/>
        </a:p>
      </dgm:t>
    </dgm:pt>
    <dgm:pt modelId="{36D7A106-8A62-4338-8EB6-800AED7C72B6}" type="pres">
      <dgm:prSet presAssocID="{34B77F3D-D9C6-405F-8786-5791DA7902D4}" presName="FourNodes_2" presStyleLbl="node1" presStyleIdx="1" presStyleCnt="4">
        <dgm:presLayoutVars>
          <dgm:bulletEnabled val="1"/>
        </dgm:presLayoutVars>
      </dgm:prSet>
      <dgm:spPr/>
      <dgm:t>
        <a:bodyPr/>
        <a:lstStyle/>
        <a:p>
          <a:endParaRPr lang="en-US"/>
        </a:p>
      </dgm:t>
    </dgm:pt>
    <dgm:pt modelId="{EB928156-8A40-4AA7-B013-A5478D80D906}" type="pres">
      <dgm:prSet presAssocID="{34B77F3D-D9C6-405F-8786-5791DA7902D4}" presName="FourNodes_3" presStyleLbl="node1" presStyleIdx="2" presStyleCnt="4">
        <dgm:presLayoutVars>
          <dgm:bulletEnabled val="1"/>
        </dgm:presLayoutVars>
      </dgm:prSet>
      <dgm:spPr/>
      <dgm:t>
        <a:bodyPr/>
        <a:lstStyle/>
        <a:p>
          <a:endParaRPr lang="en-US"/>
        </a:p>
      </dgm:t>
    </dgm:pt>
    <dgm:pt modelId="{C748CD69-AA02-4227-B2B2-D2E038198F73}" type="pres">
      <dgm:prSet presAssocID="{34B77F3D-D9C6-405F-8786-5791DA7902D4}" presName="FourNodes_4" presStyleLbl="node1" presStyleIdx="3" presStyleCnt="4">
        <dgm:presLayoutVars>
          <dgm:bulletEnabled val="1"/>
        </dgm:presLayoutVars>
      </dgm:prSet>
      <dgm:spPr/>
      <dgm:t>
        <a:bodyPr/>
        <a:lstStyle/>
        <a:p>
          <a:endParaRPr lang="en-US"/>
        </a:p>
      </dgm:t>
    </dgm:pt>
    <dgm:pt modelId="{86BBBED8-A67D-4827-A520-5C934EF74A15}" type="pres">
      <dgm:prSet presAssocID="{34B77F3D-D9C6-405F-8786-5791DA7902D4}" presName="FourConn_1-2" presStyleLbl="fgAccFollowNode1" presStyleIdx="0" presStyleCnt="3">
        <dgm:presLayoutVars>
          <dgm:bulletEnabled val="1"/>
        </dgm:presLayoutVars>
      </dgm:prSet>
      <dgm:spPr/>
      <dgm:t>
        <a:bodyPr/>
        <a:lstStyle/>
        <a:p>
          <a:endParaRPr lang="en-US"/>
        </a:p>
      </dgm:t>
    </dgm:pt>
    <dgm:pt modelId="{CBBCBA92-20BC-4B8D-95A5-F11E13EF6E20}" type="pres">
      <dgm:prSet presAssocID="{34B77F3D-D9C6-405F-8786-5791DA7902D4}" presName="FourConn_2-3" presStyleLbl="fgAccFollowNode1" presStyleIdx="1" presStyleCnt="3">
        <dgm:presLayoutVars>
          <dgm:bulletEnabled val="1"/>
        </dgm:presLayoutVars>
      </dgm:prSet>
      <dgm:spPr/>
      <dgm:t>
        <a:bodyPr/>
        <a:lstStyle/>
        <a:p>
          <a:endParaRPr lang="en-US"/>
        </a:p>
      </dgm:t>
    </dgm:pt>
    <dgm:pt modelId="{9A166F25-373D-45AB-9E59-D9F388EAB389}" type="pres">
      <dgm:prSet presAssocID="{34B77F3D-D9C6-405F-8786-5791DA7902D4}" presName="FourConn_3-4" presStyleLbl="fgAccFollowNode1" presStyleIdx="2" presStyleCnt="3">
        <dgm:presLayoutVars>
          <dgm:bulletEnabled val="1"/>
        </dgm:presLayoutVars>
      </dgm:prSet>
      <dgm:spPr/>
      <dgm:t>
        <a:bodyPr/>
        <a:lstStyle/>
        <a:p>
          <a:endParaRPr lang="en-US"/>
        </a:p>
      </dgm:t>
    </dgm:pt>
    <dgm:pt modelId="{8246D37A-16D3-4F9C-A9EF-DAB644BAC04C}" type="pres">
      <dgm:prSet presAssocID="{34B77F3D-D9C6-405F-8786-5791DA7902D4}" presName="FourNodes_1_text" presStyleLbl="node1" presStyleIdx="3" presStyleCnt="4">
        <dgm:presLayoutVars>
          <dgm:bulletEnabled val="1"/>
        </dgm:presLayoutVars>
      </dgm:prSet>
      <dgm:spPr/>
      <dgm:t>
        <a:bodyPr/>
        <a:lstStyle/>
        <a:p>
          <a:endParaRPr lang="en-US"/>
        </a:p>
      </dgm:t>
    </dgm:pt>
    <dgm:pt modelId="{FECB952F-5CE3-4805-9D31-D87BA615F59F}" type="pres">
      <dgm:prSet presAssocID="{34B77F3D-D9C6-405F-8786-5791DA7902D4}" presName="FourNodes_2_text" presStyleLbl="node1" presStyleIdx="3" presStyleCnt="4">
        <dgm:presLayoutVars>
          <dgm:bulletEnabled val="1"/>
        </dgm:presLayoutVars>
      </dgm:prSet>
      <dgm:spPr/>
      <dgm:t>
        <a:bodyPr/>
        <a:lstStyle/>
        <a:p>
          <a:endParaRPr lang="en-US"/>
        </a:p>
      </dgm:t>
    </dgm:pt>
    <dgm:pt modelId="{302113B9-A902-43C0-A222-33C3058628AB}" type="pres">
      <dgm:prSet presAssocID="{34B77F3D-D9C6-405F-8786-5791DA7902D4}" presName="FourNodes_3_text" presStyleLbl="node1" presStyleIdx="3" presStyleCnt="4">
        <dgm:presLayoutVars>
          <dgm:bulletEnabled val="1"/>
        </dgm:presLayoutVars>
      </dgm:prSet>
      <dgm:spPr/>
      <dgm:t>
        <a:bodyPr/>
        <a:lstStyle/>
        <a:p>
          <a:endParaRPr lang="en-US"/>
        </a:p>
      </dgm:t>
    </dgm:pt>
    <dgm:pt modelId="{E6520115-AB67-4F98-94B7-75370CDC059B}" type="pres">
      <dgm:prSet presAssocID="{34B77F3D-D9C6-405F-8786-5791DA7902D4}" presName="FourNodes_4_text" presStyleLbl="node1" presStyleIdx="3" presStyleCnt="4">
        <dgm:presLayoutVars>
          <dgm:bulletEnabled val="1"/>
        </dgm:presLayoutVars>
      </dgm:prSet>
      <dgm:spPr/>
      <dgm:t>
        <a:bodyPr/>
        <a:lstStyle/>
        <a:p>
          <a:endParaRPr lang="en-US"/>
        </a:p>
      </dgm:t>
    </dgm:pt>
  </dgm:ptLst>
  <dgm:cxnLst>
    <dgm:cxn modelId="{F270A58E-4911-4A3B-8639-A541F136DC17}" type="presOf" srcId="{878E80A5-15AE-4B62-BE74-A0C7573EFC9F}" destId="{36D7A106-8A62-4338-8EB6-800AED7C72B6}" srcOrd="0" destOrd="0" presId="urn:microsoft.com/office/officeart/2005/8/layout/vProcess5"/>
    <dgm:cxn modelId="{5692EE17-DC90-4E4B-9984-DEE4E8312109}" srcId="{34B77F3D-D9C6-405F-8786-5791DA7902D4}" destId="{BC102DB9-6239-455B-B74F-7D555054CC9B}" srcOrd="3" destOrd="0" parTransId="{CB3353CE-4138-4F4F-9B9F-3B298F30CC82}" sibTransId="{6A61B7AE-2164-4C4B-A1CC-B6917D0E3FE0}"/>
    <dgm:cxn modelId="{0B123D92-C6FD-45C1-90CE-FF30D7D05E59}" type="presOf" srcId="{C30A0966-EBDC-4AD3-82F1-E3CA40322B47}" destId="{86BBBED8-A67D-4827-A520-5C934EF74A15}" srcOrd="0" destOrd="0" presId="urn:microsoft.com/office/officeart/2005/8/layout/vProcess5"/>
    <dgm:cxn modelId="{BEF48C66-6F3C-40B8-9A1E-76D472DE9448}" type="presOf" srcId="{BC102DB9-6239-455B-B74F-7D555054CC9B}" destId="{E6520115-AB67-4F98-94B7-75370CDC059B}" srcOrd="1" destOrd="0" presId="urn:microsoft.com/office/officeart/2005/8/layout/vProcess5"/>
    <dgm:cxn modelId="{4C9BE59F-35F3-4D92-A0DB-8A343D1EF5B7}" type="presOf" srcId="{26907586-396A-4BFC-A4C1-4DBCE8CFE39F}" destId="{CBBCBA92-20BC-4B8D-95A5-F11E13EF6E20}" srcOrd="0" destOrd="0" presId="urn:microsoft.com/office/officeart/2005/8/layout/vProcess5"/>
    <dgm:cxn modelId="{E7A4575A-CD0D-43C4-8E9A-ECCB31F632D3}" type="presOf" srcId="{878E80A5-15AE-4B62-BE74-A0C7573EFC9F}" destId="{FECB952F-5CE3-4805-9D31-D87BA615F59F}" srcOrd="1" destOrd="0" presId="urn:microsoft.com/office/officeart/2005/8/layout/vProcess5"/>
    <dgm:cxn modelId="{D5C93F38-31BD-411D-8A16-2BD376841371}" srcId="{34B77F3D-D9C6-405F-8786-5791DA7902D4}" destId="{6664E37F-3506-4F87-B6AF-547E973FE842}" srcOrd="0" destOrd="0" parTransId="{400DE432-5F3D-4A0B-A33F-03064AF87F3F}" sibTransId="{C30A0966-EBDC-4AD3-82F1-E3CA40322B47}"/>
    <dgm:cxn modelId="{0A0D076C-C49F-43D7-A50F-FCF5BE0A1ED5}" type="presOf" srcId="{58203FA3-FF13-4582-89DC-0E84660A53B4}" destId="{EB928156-8A40-4AA7-B013-A5478D80D906}" srcOrd="0" destOrd="0" presId="urn:microsoft.com/office/officeart/2005/8/layout/vProcess5"/>
    <dgm:cxn modelId="{F2A7F51B-BE71-48EF-BEFA-6334C7419F52}" srcId="{34B77F3D-D9C6-405F-8786-5791DA7902D4}" destId="{878E80A5-15AE-4B62-BE74-A0C7573EFC9F}" srcOrd="1" destOrd="0" parTransId="{0333EE27-FC6C-4471-9307-3B7104182E32}" sibTransId="{26907586-396A-4BFC-A4C1-4DBCE8CFE39F}"/>
    <dgm:cxn modelId="{ECC08BB8-1576-463E-AE5F-1F92CE9C84CC}" type="presOf" srcId="{34B77F3D-D9C6-405F-8786-5791DA7902D4}" destId="{FA197083-3AE8-462B-8F9F-F67140874545}" srcOrd="0" destOrd="0" presId="urn:microsoft.com/office/officeart/2005/8/layout/vProcess5"/>
    <dgm:cxn modelId="{5602C54D-24F9-46FB-B7D3-4B8FB8C6B365}" srcId="{34B77F3D-D9C6-405F-8786-5791DA7902D4}" destId="{58203FA3-FF13-4582-89DC-0E84660A53B4}" srcOrd="2" destOrd="0" parTransId="{F475AEE2-C303-47EA-974B-F7C4CA0C3C82}" sibTransId="{349D6624-2A0E-4350-95F0-68A621922C71}"/>
    <dgm:cxn modelId="{13BC1A59-2623-42D6-AA46-43A54B805292}" type="presOf" srcId="{6664E37F-3506-4F87-B6AF-547E973FE842}" destId="{90F73715-4C64-48E0-95FE-B9A3985F32EB}" srcOrd="0" destOrd="0" presId="urn:microsoft.com/office/officeart/2005/8/layout/vProcess5"/>
    <dgm:cxn modelId="{67A55316-EEB6-4F2F-9B78-9028070DCC29}" type="presOf" srcId="{58203FA3-FF13-4582-89DC-0E84660A53B4}" destId="{302113B9-A902-43C0-A222-33C3058628AB}" srcOrd="1" destOrd="0" presId="urn:microsoft.com/office/officeart/2005/8/layout/vProcess5"/>
    <dgm:cxn modelId="{CE5FEA5F-46FC-4DE7-B003-1A1ADFD824D9}" type="presOf" srcId="{BC102DB9-6239-455B-B74F-7D555054CC9B}" destId="{C748CD69-AA02-4227-B2B2-D2E038198F73}" srcOrd="0" destOrd="0" presId="urn:microsoft.com/office/officeart/2005/8/layout/vProcess5"/>
    <dgm:cxn modelId="{E57C4D43-278C-4FC9-990F-441A20E86D11}" type="presOf" srcId="{349D6624-2A0E-4350-95F0-68A621922C71}" destId="{9A166F25-373D-45AB-9E59-D9F388EAB389}" srcOrd="0" destOrd="0" presId="urn:microsoft.com/office/officeart/2005/8/layout/vProcess5"/>
    <dgm:cxn modelId="{BDBADAD4-52BE-46AC-9E97-843088EABF1F}" type="presOf" srcId="{6664E37F-3506-4F87-B6AF-547E973FE842}" destId="{8246D37A-16D3-4F9C-A9EF-DAB644BAC04C}" srcOrd="1" destOrd="0" presId="urn:microsoft.com/office/officeart/2005/8/layout/vProcess5"/>
    <dgm:cxn modelId="{E62D4C43-B8F9-4F91-9AC1-9E5E78BDD1F9}" type="presParOf" srcId="{FA197083-3AE8-462B-8F9F-F67140874545}" destId="{348AC14F-E12C-49A4-8856-2CC9E6940DA3}" srcOrd="0" destOrd="0" presId="urn:microsoft.com/office/officeart/2005/8/layout/vProcess5"/>
    <dgm:cxn modelId="{67D2FF1C-44F9-4DF2-93DB-8A3F6FCBEA13}" type="presParOf" srcId="{FA197083-3AE8-462B-8F9F-F67140874545}" destId="{90F73715-4C64-48E0-95FE-B9A3985F32EB}" srcOrd="1" destOrd="0" presId="urn:microsoft.com/office/officeart/2005/8/layout/vProcess5"/>
    <dgm:cxn modelId="{EBE21EA4-6149-44E7-BE97-0F580D28B3A5}" type="presParOf" srcId="{FA197083-3AE8-462B-8F9F-F67140874545}" destId="{36D7A106-8A62-4338-8EB6-800AED7C72B6}" srcOrd="2" destOrd="0" presId="urn:microsoft.com/office/officeart/2005/8/layout/vProcess5"/>
    <dgm:cxn modelId="{F915ADBF-4D5E-41E6-9330-AF5F80ED204F}" type="presParOf" srcId="{FA197083-3AE8-462B-8F9F-F67140874545}" destId="{EB928156-8A40-4AA7-B013-A5478D80D906}" srcOrd="3" destOrd="0" presId="urn:microsoft.com/office/officeart/2005/8/layout/vProcess5"/>
    <dgm:cxn modelId="{4C61D370-3E28-466D-A5C8-EF6AF9ECE9B6}" type="presParOf" srcId="{FA197083-3AE8-462B-8F9F-F67140874545}" destId="{C748CD69-AA02-4227-B2B2-D2E038198F73}" srcOrd="4" destOrd="0" presId="urn:microsoft.com/office/officeart/2005/8/layout/vProcess5"/>
    <dgm:cxn modelId="{8D0CA2FE-BAAD-448A-A56D-67F9BAAD5766}" type="presParOf" srcId="{FA197083-3AE8-462B-8F9F-F67140874545}" destId="{86BBBED8-A67D-4827-A520-5C934EF74A15}" srcOrd="5" destOrd="0" presId="urn:microsoft.com/office/officeart/2005/8/layout/vProcess5"/>
    <dgm:cxn modelId="{545E4FF2-4F7D-43A0-82D9-FE8DA7FD5BCD}" type="presParOf" srcId="{FA197083-3AE8-462B-8F9F-F67140874545}" destId="{CBBCBA92-20BC-4B8D-95A5-F11E13EF6E20}" srcOrd="6" destOrd="0" presId="urn:microsoft.com/office/officeart/2005/8/layout/vProcess5"/>
    <dgm:cxn modelId="{79B5F809-E4ED-4601-B987-E305ED1EDC69}" type="presParOf" srcId="{FA197083-3AE8-462B-8F9F-F67140874545}" destId="{9A166F25-373D-45AB-9E59-D9F388EAB389}" srcOrd="7" destOrd="0" presId="urn:microsoft.com/office/officeart/2005/8/layout/vProcess5"/>
    <dgm:cxn modelId="{8DD7D258-9427-4C65-BD8C-E88241FB7359}" type="presParOf" srcId="{FA197083-3AE8-462B-8F9F-F67140874545}" destId="{8246D37A-16D3-4F9C-A9EF-DAB644BAC04C}" srcOrd="8" destOrd="0" presId="urn:microsoft.com/office/officeart/2005/8/layout/vProcess5"/>
    <dgm:cxn modelId="{FD4AB8C4-5955-4CB7-ABFD-E576D13ECA95}" type="presParOf" srcId="{FA197083-3AE8-462B-8F9F-F67140874545}" destId="{FECB952F-5CE3-4805-9D31-D87BA615F59F}" srcOrd="9" destOrd="0" presId="urn:microsoft.com/office/officeart/2005/8/layout/vProcess5"/>
    <dgm:cxn modelId="{EB1A377F-916F-44C2-B2B6-FA66FBFF0CEC}" type="presParOf" srcId="{FA197083-3AE8-462B-8F9F-F67140874545}" destId="{302113B9-A902-43C0-A222-33C3058628AB}" srcOrd="10" destOrd="0" presId="urn:microsoft.com/office/officeart/2005/8/layout/vProcess5"/>
    <dgm:cxn modelId="{2241F08C-1443-4EBA-8630-6150D159929C}" type="presParOf" srcId="{FA197083-3AE8-462B-8F9F-F67140874545}" destId="{E6520115-AB67-4F98-94B7-75370CDC059B}" srcOrd="11" destOrd="0" presId="urn:microsoft.com/office/officeart/2005/8/layout/vProcess5"/>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59D6377-6C13-4470-9213-F76B01CE125E}" type="doc">
      <dgm:prSet loTypeId="urn:microsoft.com/office/officeart/2005/8/layout/funnel1" loCatId="process" qsTypeId="urn:microsoft.com/office/officeart/2005/8/quickstyle/simple1" qsCatId="simple" csTypeId="urn:microsoft.com/office/officeart/2005/8/colors/colorful4" csCatId="colorful" phldr="1"/>
      <dgm:spPr/>
      <dgm:t>
        <a:bodyPr/>
        <a:lstStyle/>
        <a:p>
          <a:endParaRPr lang="en-US"/>
        </a:p>
      </dgm:t>
    </dgm:pt>
    <dgm:pt modelId="{98295221-95C9-436B-8320-39ECEA396867}">
      <dgm:prSet phldrT="[Text]"/>
      <dgm:spPr/>
      <dgm:t>
        <a:bodyPr/>
        <a:lstStyle/>
        <a:p>
          <a:r>
            <a:rPr lang="en-US" dirty="0"/>
            <a:t>Actividad 2</a:t>
          </a:r>
        </a:p>
      </dgm:t>
    </dgm:pt>
    <dgm:pt modelId="{7E0D48D3-21B2-4322-8AAB-30C5897871D5}" type="parTrans" cxnId="{32ED53AF-1700-4788-ADB1-0AE70B29625D}">
      <dgm:prSet/>
      <dgm:spPr/>
      <dgm:t>
        <a:bodyPr/>
        <a:lstStyle/>
        <a:p>
          <a:endParaRPr lang="en-US"/>
        </a:p>
      </dgm:t>
    </dgm:pt>
    <dgm:pt modelId="{9EF8406A-7015-4DF9-801E-2C421E5920D8}" type="sibTrans" cxnId="{32ED53AF-1700-4788-ADB1-0AE70B29625D}">
      <dgm:prSet/>
      <dgm:spPr/>
      <dgm:t>
        <a:bodyPr/>
        <a:lstStyle/>
        <a:p>
          <a:endParaRPr lang="en-US"/>
        </a:p>
      </dgm:t>
    </dgm:pt>
    <dgm:pt modelId="{6B729E64-81CA-41B0-BFF7-14BCA84C92A9}">
      <dgm:prSet phldrT="[Text]"/>
      <dgm:spPr/>
      <dgm:t>
        <a:bodyPr/>
        <a:lstStyle/>
        <a:p>
          <a:r>
            <a:rPr lang="en-US" dirty="0"/>
            <a:t>Actividad 1</a:t>
          </a:r>
        </a:p>
      </dgm:t>
    </dgm:pt>
    <dgm:pt modelId="{DAB079A2-ADD7-4D90-ACAA-F8434E5E9AFA}" type="parTrans" cxnId="{2D185B22-58F7-4747-B920-0D13456C9F86}">
      <dgm:prSet/>
      <dgm:spPr/>
      <dgm:t>
        <a:bodyPr/>
        <a:lstStyle/>
        <a:p>
          <a:endParaRPr lang="en-US"/>
        </a:p>
      </dgm:t>
    </dgm:pt>
    <dgm:pt modelId="{D3EB78EE-FE6F-4BEF-B932-9927FC75294C}" type="sibTrans" cxnId="{2D185B22-58F7-4747-B920-0D13456C9F86}">
      <dgm:prSet/>
      <dgm:spPr/>
      <dgm:t>
        <a:bodyPr/>
        <a:lstStyle/>
        <a:p>
          <a:endParaRPr lang="en-US"/>
        </a:p>
      </dgm:t>
    </dgm:pt>
    <dgm:pt modelId="{0C164C7C-85EC-4C0E-9FD5-3C0F1FA73AD4}">
      <dgm:prSet phldrT="[Text]"/>
      <dgm:spPr/>
      <dgm:t>
        <a:bodyPr/>
        <a:lstStyle/>
        <a:p>
          <a:r>
            <a:rPr lang="en-US" dirty="0"/>
            <a:t>Actividad 3</a:t>
          </a:r>
        </a:p>
      </dgm:t>
    </dgm:pt>
    <dgm:pt modelId="{2F47D7B7-3E24-41CB-B459-2905617A5867}" type="parTrans" cxnId="{142CB8B9-9A8B-4EA3-8AEE-B8DDA1380A0F}">
      <dgm:prSet/>
      <dgm:spPr/>
      <dgm:t>
        <a:bodyPr/>
        <a:lstStyle/>
        <a:p>
          <a:endParaRPr lang="en-US"/>
        </a:p>
      </dgm:t>
    </dgm:pt>
    <dgm:pt modelId="{D9AF6448-BFD6-4C63-98B4-3AB673F03F83}" type="sibTrans" cxnId="{142CB8B9-9A8B-4EA3-8AEE-B8DDA1380A0F}">
      <dgm:prSet/>
      <dgm:spPr/>
      <dgm:t>
        <a:bodyPr/>
        <a:lstStyle/>
        <a:p>
          <a:endParaRPr lang="en-US"/>
        </a:p>
      </dgm:t>
    </dgm:pt>
    <dgm:pt modelId="{5E1072D2-683E-4CEF-B36B-D9DEBEB7D163}">
      <dgm:prSet phldrT="[Text]"/>
      <dgm:spPr>
        <a:solidFill>
          <a:schemeClr val="bg1">
            <a:lumMod val="95000"/>
          </a:schemeClr>
        </a:solidFill>
      </dgm:spPr>
      <dgm:t>
        <a:bodyPr/>
        <a:lstStyle/>
        <a:p>
          <a:r>
            <a:rPr lang="es-AR" b="1" noProof="0" dirty="0" smtClean="0">
              <a:solidFill>
                <a:schemeClr val="tx1"/>
              </a:solidFill>
            </a:rPr>
            <a:t>Producto tangible que conduce a un Resultado</a:t>
          </a:r>
          <a:endParaRPr lang="es-AR" b="1" noProof="0" dirty="0">
            <a:solidFill>
              <a:schemeClr val="tx1"/>
            </a:solidFill>
          </a:endParaRPr>
        </a:p>
      </dgm:t>
    </dgm:pt>
    <dgm:pt modelId="{71A78462-1CCA-4459-89BE-A6BFA8AC649C}" type="parTrans" cxnId="{422F3A91-7EAD-4C19-967F-08FA096BCE73}">
      <dgm:prSet/>
      <dgm:spPr/>
      <dgm:t>
        <a:bodyPr/>
        <a:lstStyle/>
        <a:p>
          <a:endParaRPr lang="en-US"/>
        </a:p>
      </dgm:t>
    </dgm:pt>
    <dgm:pt modelId="{7634AB3F-712C-4237-8671-6902F600A2F3}" type="sibTrans" cxnId="{422F3A91-7EAD-4C19-967F-08FA096BCE73}">
      <dgm:prSet/>
      <dgm:spPr/>
      <dgm:t>
        <a:bodyPr/>
        <a:lstStyle/>
        <a:p>
          <a:endParaRPr lang="en-US"/>
        </a:p>
      </dgm:t>
    </dgm:pt>
    <dgm:pt modelId="{6AFB3A42-B491-42A3-A5EB-A167E57CBFBB}" type="pres">
      <dgm:prSet presAssocID="{559D6377-6C13-4470-9213-F76B01CE125E}" presName="Name0" presStyleCnt="0">
        <dgm:presLayoutVars>
          <dgm:chMax val="4"/>
          <dgm:resizeHandles val="exact"/>
        </dgm:presLayoutVars>
      </dgm:prSet>
      <dgm:spPr/>
      <dgm:t>
        <a:bodyPr/>
        <a:lstStyle/>
        <a:p>
          <a:endParaRPr lang="en-US"/>
        </a:p>
      </dgm:t>
    </dgm:pt>
    <dgm:pt modelId="{2F1B0566-677A-428D-9DD5-E6DD89B68670}" type="pres">
      <dgm:prSet presAssocID="{559D6377-6C13-4470-9213-F76B01CE125E}" presName="ellipse" presStyleLbl="trBgShp" presStyleIdx="0" presStyleCnt="1"/>
      <dgm:spPr/>
    </dgm:pt>
    <dgm:pt modelId="{249861E9-267B-4B4F-A88A-E9B3E87964B9}" type="pres">
      <dgm:prSet presAssocID="{559D6377-6C13-4470-9213-F76B01CE125E}" presName="arrow1" presStyleLbl="fgShp" presStyleIdx="0" presStyleCnt="1" custScaleX="70190" custScaleY="90147" custLinFactNeighborY="-9060"/>
      <dgm:spPr/>
    </dgm:pt>
    <dgm:pt modelId="{EF7E0F4A-0484-4783-B05D-E78444821E17}" type="pres">
      <dgm:prSet presAssocID="{559D6377-6C13-4470-9213-F76B01CE125E}" presName="rectangle" presStyleLbl="revTx" presStyleIdx="0" presStyleCnt="1">
        <dgm:presLayoutVars>
          <dgm:bulletEnabled val="1"/>
        </dgm:presLayoutVars>
      </dgm:prSet>
      <dgm:spPr/>
      <dgm:t>
        <a:bodyPr/>
        <a:lstStyle/>
        <a:p>
          <a:endParaRPr lang="en-US"/>
        </a:p>
      </dgm:t>
    </dgm:pt>
    <dgm:pt modelId="{BB768833-C628-47C7-8697-F9E18D67D8E9}" type="pres">
      <dgm:prSet presAssocID="{6B729E64-81CA-41B0-BFF7-14BCA84C92A9}" presName="item1" presStyleLbl="node1" presStyleIdx="0" presStyleCnt="3">
        <dgm:presLayoutVars>
          <dgm:bulletEnabled val="1"/>
        </dgm:presLayoutVars>
      </dgm:prSet>
      <dgm:spPr/>
      <dgm:t>
        <a:bodyPr/>
        <a:lstStyle/>
        <a:p>
          <a:endParaRPr lang="en-US"/>
        </a:p>
      </dgm:t>
    </dgm:pt>
    <dgm:pt modelId="{927BEAD5-2273-4FB9-80EE-4A248929BB5A}" type="pres">
      <dgm:prSet presAssocID="{0C164C7C-85EC-4C0E-9FD5-3C0F1FA73AD4}" presName="item2" presStyleLbl="node1" presStyleIdx="1" presStyleCnt="3">
        <dgm:presLayoutVars>
          <dgm:bulletEnabled val="1"/>
        </dgm:presLayoutVars>
      </dgm:prSet>
      <dgm:spPr/>
      <dgm:t>
        <a:bodyPr/>
        <a:lstStyle/>
        <a:p>
          <a:endParaRPr lang="en-US"/>
        </a:p>
      </dgm:t>
    </dgm:pt>
    <dgm:pt modelId="{D3BA5B08-7424-4137-A9AA-90605618BF18}" type="pres">
      <dgm:prSet presAssocID="{5E1072D2-683E-4CEF-B36B-D9DEBEB7D163}" presName="item3" presStyleLbl="node1" presStyleIdx="2" presStyleCnt="3">
        <dgm:presLayoutVars>
          <dgm:bulletEnabled val="1"/>
        </dgm:presLayoutVars>
      </dgm:prSet>
      <dgm:spPr/>
      <dgm:t>
        <a:bodyPr/>
        <a:lstStyle/>
        <a:p>
          <a:endParaRPr lang="en-US"/>
        </a:p>
      </dgm:t>
    </dgm:pt>
    <dgm:pt modelId="{B871A86D-6356-461C-9756-B3E56B3BBB88}" type="pres">
      <dgm:prSet presAssocID="{559D6377-6C13-4470-9213-F76B01CE125E}" presName="funnel" presStyleLbl="trAlignAcc1" presStyleIdx="0" presStyleCnt="1"/>
      <dgm:spPr/>
    </dgm:pt>
  </dgm:ptLst>
  <dgm:cxnLst>
    <dgm:cxn modelId="{422F3A91-7EAD-4C19-967F-08FA096BCE73}" srcId="{559D6377-6C13-4470-9213-F76B01CE125E}" destId="{5E1072D2-683E-4CEF-B36B-D9DEBEB7D163}" srcOrd="3" destOrd="0" parTransId="{71A78462-1CCA-4459-89BE-A6BFA8AC649C}" sibTransId="{7634AB3F-712C-4237-8671-6902F600A2F3}"/>
    <dgm:cxn modelId="{2D185B22-58F7-4747-B920-0D13456C9F86}" srcId="{559D6377-6C13-4470-9213-F76B01CE125E}" destId="{6B729E64-81CA-41B0-BFF7-14BCA84C92A9}" srcOrd="1" destOrd="0" parTransId="{DAB079A2-ADD7-4D90-ACAA-F8434E5E9AFA}" sibTransId="{D3EB78EE-FE6F-4BEF-B932-9927FC75294C}"/>
    <dgm:cxn modelId="{142CB8B9-9A8B-4EA3-8AEE-B8DDA1380A0F}" srcId="{559D6377-6C13-4470-9213-F76B01CE125E}" destId="{0C164C7C-85EC-4C0E-9FD5-3C0F1FA73AD4}" srcOrd="2" destOrd="0" parTransId="{2F47D7B7-3E24-41CB-B459-2905617A5867}" sibTransId="{D9AF6448-BFD6-4C63-98B4-3AB673F03F83}"/>
    <dgm:cxn modelId="{1FEE0DCD-0741-4567-B278-FB11920F08CF}" type="presOf" srcId="{559D6377-6C13-4470-9213-F76B01CE125E}" destId="{6AFB3A42-B491-42A3-A5EB-A167E57CBFBB}" srcOrd="0" destOrd="0" presId="urn:microsoft.com/office/officeart/2005/8/layout/funnel1"/>
    <dgm:cxn modelId="{27E9D751-3F82-4D5A-B190-8069DB02C36C}" type="presOf" srcId="{6B729E64-81CA-41B0-BFF7-14BCA84C92A9}" destId="{927BEAD5-2273-4FB9-80EE-4A248929BB5A}" srcOrd="0" destOrd="0" presId="urn:microsoft.com/office/officeart/2005/8/layout/funnel1"/>
    <dgm:cxn modelId="{02E50BDC-DAF2-41A2-AD7B-3059D7A6507B}" type="presOf" srcId="{0C164C7C-85EC-4C0E-9FD5-3C0F1FA73AD4}" destId="{BB768833-C628-47C7-8697-F9E18D67D8E9}" srcOrd="0" destOrd="0" presId="urn:microsoft.com/office/officeart/2005/8/layout/funnel1"/>
    <dgm:cxn modelId="{32ED53AF-1700-4788-ADB1-0AE70B29625D}" srcId="{559D6377-6C13-4470-9213-F76B01CE125E}" destId="{98295221-95C9-436B-8320-39ECEA396867}" srcOrd="0" destOrd="0" parTransId="{7E0D48D3-21B2-4322-8AAB-30C5897871D5}" sibTransId="{9EF8406A-7015-4DF9-801E-2C421E5920D8}"/>
    <dgm:cxn modelId="{BEA8C899-E65F-477E-BFB1-E05152224E19}" type="presOf" srcId="{98295221-95C9-436B-8320-39ECEA396867}" destId="{D3BA5B08-7424-4137-A9AA-90605618BF18}" srcOrd="0" destOrd="0" presId="urn:microsoft.com/office/officeart/2005/8/layout/funnel1"/>
    <dgm:cxn modelId="{6607AC3F-50B9-40F2-8299-D1C0CF3E1143}" type="presOf" srcId="{5E1072D2-683E-4CEF-B36B-D9DEBEB7D163}" destId="{EF7E0F4A-0484-4783-B05D-E78444821E17}" srcOrd="0" destOrd="0" presId="urn:microsoft.com/office/officeart/2005/8/layout/funnel1"/>
    <dgm:cxn modelId="{47B6E157-34C9-411A-B344-14DA11FE05C9}" type="presParOf" srcId="{6AFB3A42-B491-42A3-A5EB-A167E57CBFBB}" destId="{2F1B0566-677A-428D-9DD5-E6DD89B68670}" srcOrd="0" destOrd="0" presId="urn:microsoft.com/office/officeart/2005/8/layout/funnel1"/>
    <dgm:cxn modelId="{9AA0441F-7B61-4E45-BD4B-2EAD0FEAA19A}" type="presParOf" srcId="{6AFB3A42-B491-42A3-A5EB-A167E57CBFBB}" destId="{249861E9-267B-4B4F-A88A-E9B3E87964B9}" srcOrd="1" destOrd="0" presId="urn:microsoft.com/office/officeart/2005/8/layout/funnel1"/>
    <dgm:cxn modelId="{D0F507A4-B721-42B5-9FD8-7040FDA1355C}" type="presParOf" srcId="{6AFB3A42-B491-42A3-A5EB-A167E57CBFBB}" destId="{EF7E0F4A-0484-4783-B05D-E78444821E17}" srcOrd="2" destOrd="0" presId="urn:microsoft.com/office/officeart/2005/8/layout/funnel1"/>
    <dgm:cxn modelId="{6D07F181-3DCE-4F02-823C-BD59F8C703F5}" type="presParOf" srcId="{6AFB3A42-B491-42A3-A5EB-A167E57CBFBB}" destId="{BB768833-C628-47C7-8697-F9E18D67D8E9}" srcOrd="3" destOrd="0" presId="urn:microsoft.com/office/officeart/2005/8/layout/funnel1"/>
    <dgm:cxn modelId="{4065E881-E543-40AE-A6B0-2CFC00D0D9F5}" type="presParOf" srcId="{6AFB3A42-B491-42A3-A5EB-A167E57CBFBB}" destId="{927BEAD5-2273-4FB9-80EE-4A248929BB5A}" srcOrd="4" destOrd="0" presId="urn:microsoft.com/office/officeart/2005/8/layout/funnel1"/>
    <dgm:cxn modelId="{4B1731E3-9652-47AE-B154-F08AA11E197A}" type="presParOf" srcId="{6AFB3A42-B491-42A3-A5EB-A167E57CBFBB}" destId="{D3BA5B08-7424-4137-A9AA-90605618BF18}" srcOrd="5" destOrd="0" presId="urn:microsoft.com/office/officeart/2005/8/layout/funnel1"/>
    <dgm:cxn modelId="{6487B1CB-7269-48E9-8A0B-478429767D9C}" type="presParOf" srcId="{6AFB3A42-B491-42A3-A5EB-A167E57CBFBB}" destId="{B871A86D-6356-461C-9756-B3E56B3BBB88}"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FA9B12-B72E-4DBE-BE0F-55CC27468513}" type="doc">
      <dgm:prSet loTypeId="urn:microsoft.com/office/officeart/2008/layout/VerticalCurvedList" loCatId="list" qsTypeId="urn:microsoft.com/office/officeart/2005/8/quickstyle/simple3" qsCatId="simple" csTypeId="urn:microsoft.com/office/officeart/2005/8/colors/colorful1" csCatId="colorful" phldr="1"/>
      <dgm:spPr/>
      <dgm:t>
        <a:bodyPr/>
        <a:lstStyle/>
        <a:p>
          <a:endParaRPr lang="en-US"/>
        </a:p>
      </dgm:t>
    </dgm:pt>
    <dgm:pt modelId="{C423C794-BF8D-489F-8053-1873D6D513EB}">
      <dgm:prSet phldrT="[Text]"/>
      <dgm:spPr>
        <a:solidFill>
          <a:schemeClr val="bg1">
            <a:lumMod val="95000"/>
          </a:schemeClr>
        </a:solidFill>
      </dgm:spPr>
      <dgm:t>
        <a:bodyPr/>
        <a:lstStyle/>
        <a:p>
          <a:r>
            <a:rPr lang="es-AR" noProof="0" dirty="0" smtClean="0"/>
            <a:t>El objetivo es reducir la presión del </a:t>
          </a:r>
          <a:r>
            <a:rPr lang="es-AR" b="1" noProof="0" dirty="0" smtClean="0"/>
            <a:t>régimen de informes</a:t>
          </a:r>
          <a:r>
            <a:rPr lang="es-AR" noProof="0" dirty="0" smtClean="0"/>
            <a:t> sobre los adjudicatarios de las subvenciones.</a:t>
          </a:r>
          <a:endParaRPr lang="es-AR" noProof="0" dirty="0"/>
        </a:p>
      </dgm:t>
    </dgm:pt>
    <dgm:pt modelId="{81FDD91A-9C8B-41F9-8216-E2467A160256}" type="parTrans" cxnId="{56FCCB2D-DAFC-4E1A-A178-07FC64082B12}">
      <dgm:prSet/>
      <dgm:spPr/>
      <dgm:t>
        <a:bodyPr/>
        <a:lstStyle/>
        <a:p>
          <a:endParaRPr lang="en-US"/>
        </a:p>
      </dgm:t>
    </dgm:pt>
    <dgm:pt modelId="{AFEA146F-2EA0-429D-B41A-02CD6A672258}" type="sibTrans" cxnId="{56FCCB2D-DAFC-4E1A-A178-07FC64082B12}">
      <dgm:prSet/>
      <dgm:spPr/>
      <dgm:t>
        <a:bodyPr/>
        <a:lstStyle/>
        <a:p>
          <a:endParaRPr lang="en-US"/>
        </a:p>
      </dgm:t>
    </dgm:pt>
    <dgm:pt modelId="{B79B5671-AF9D-4118-B5C6-7D15401BAF18}">
      <dgm:prSet phldrT="[Text]"/>
      <dgm:spPr>
        <a:solidFill>
          <a:schemeClr val="bg1">
            <a:lumMod val="95000"/>
          </a:schemeClr>
        </a:solidFill>
      </dgm:spPr>
      <dgm:t>
        <a:bodyPr/>
        <a:lstStyle/>
        <a:p>
          <a:r>
            <a:rPr lang="es-AR" noProof="0" dirty="0" smtClean="0"/>
            <a:t>Actualizaciones </a:t>
          </a:r>
          <a:r>
            <a:rPr lang="es-AR" b="1" noProof="0" dirty="0" smtClean="0"/>
            <a:t>mensuales</a:t>
          </a:r>
          <a:r>
            <a:rPr lang="es-AR" noProof="0" dirty="0" smtClean="0"/>
            <a:t> de una página (</a:t>
          </a:r>
          <a:r>
            <a:rPr lang="es-AR" i="1" noProof="0" dirty="0" smtClean="0"/>
            <a:t>lleva 30 minutos</a:t>
          </a:r>
          <a:r>
            <a:rPr lang="es-AR" noProof="0" dirty="0" smtClean="0"/>
            <a:t>) seguidas de llamados bimensuales. </a:t>
          </a:r>
          <a:endParaRPr lang="es-AR" noProof="0" dirty="0"/>
        </a:p>
      </dgm:t>
    </dgm:pt>
    <dgm:pt modelId="{21325F9B-2BF2-494D-9E57-2C78B8AA16DD}" type="parTrans" cxnId="{ADBFA13C-6F64-43F0-B4B2-CE7DC7C6566E}">
      <dgm:prSet/>
      <dgm:spPr/>
      <dgm:t>
        <a:bodyPr/>
        <a:lstStyle/>
        <a:p>
          <a:endParaRPr lang="en-US"/>
        </a:p>
      </dgm:t>
    </dgm:pt>
    <dgm:pt modelId="{BEC107E0-25BA-4CAE-ADD4-8A43DBDB0746}" type="sibTrans" cxnId="{ADBFA13C-6F64-43F0-B4B2-CE7DC7C6566E}">
      <dgm:prSet/>
      <dgm:spPr/>
      <dgm:t>
        <a:bodyPr/>
        <a:lstStyle/>
        <a:p>
          <a:endParaRPr lang="en-US"/>
        </a:p>
      </dgm:t>
    </dgm:pt>
    <dgm:pt modelId="{7408AA4B-5B1E-45B3-93AD-0A6710E7F3E0}">
      <dgm:prSet phldrT="[Text]"/>
      <dgm:spPr>
        <a:solidFill>
          <a:schemeClr val="bg1">
            <a:lumMod val="95000"/>
          </a:schemeClr>
        </a:solidFill>
      </dgm:spPr>
      <dgm:t>
        <a:bodyPr/>
        <a:lstStyle/>
        <a:p>
          <a:r>
            <a:rPr lang="es-AR" b="1" noProof="0" dirty="0" smtClean="0"/>
            <a:t>Informe provisional</a:t>
          </a:r>
          <a:r>
            <a:rPr lang="es-AR" noProof="0" dirty="0" smtClean="0"/>
            <a:t>: 5 páginas en las que se articulen resultados, dificultades y enseñanzas.</a:t>
          </a:r>
          <a:endParaRPr lang="es-AR" noProof="0" dirty="0"/>
        </a:p>
      </dgm:t>
    </dgm:pt>
    <dgm:pt modelId="{85C4E775-66C3-4206-9F3F-B9D2A315F55D}" type="parTrans" cxnId="{0638D026-E969-4629-8C4F-D0FA001FB344}">
      <dgm:prSet/>
      <dgm:spPr/>
      <dgm:t>
        <a:bodyPr/>
        <a:lstStyle/>
        <a:p>
          <a:endParaRPr lang="en-US"/>
        </a:p>
      </dgm:t>
    </dgm:pt>
    <dgm:pt modelId="{C36A43E7-128E-4ABE-A76E-A5D2D26FFBCA}" type="sibTrans" cxnId="{0638D026-E969-4629-8C4F-D0FA001FB344}">
      <dgm:prSet/>
      <dgm:spPr/>
      <dgm:t>
        <a:bodyPr/>
        <a:lstStyle/>
        <a:p>
          <a:endParaRPr lang="en-US"/>
        </a:p>
      </dgm:t>
    </dgm:pt>
    <dgm:pt modelId="{B0D2A43F-876C-44B5-B3E5-81FCAAF9F0DF}">
      <dgm:prSet phldrT="[Text]"/>
      <dgm:spPr>
        <a:solidFill>
          <a:schemeClr val="bg1">
            <a:lumMod val="95000"/>
          </a:schemeClr>
        </a:solidFill>
      </dgm:spPr>
      <dgm:t>
        <a:bodyPr/>
        <a:lstStyle/>
        <a:p>
          <a:r>
            <a:rPr lang="es-AR" b="1" noProof="0" dirty="0" smtClean="0"/>
            <a:t>Informe final</a:t>
          </a:r>
          <a:r>
            <a:rPr lang="es-AR" noProof="0" dirty="0" smtClean="0"/>
            <a:t>: 10 páginas en las que se articulen resultados, dificultades y enseñanzas.</a:t>
          </a:r>
          <a:endParaRPr lang="es-AR" noProof="0" dirty="0"/>
        </a:p>
      </dgm:t>
    </dgm:pt>
    <dgm:pt modelId="{37D4083B-CF24-4751-B84F-CB3E9A863969}" type="parTrans" cxnId="{8A7E54B9-6CC5-4363-A5FA-DFDC04D7D1EA}">
      <dgm:prSet/>
      <dgm:spPr/>
      <dgm:t>
        <a:bodyPr/>
        <a:lstStyle/>
        <a:p>
          <a:endParaRPr lang="en-US"/>
        </a:p>
      </dgm:t>
    </dgm:pt>
    <dgm:pt modelId="{8328511F-16B9-4A8E-BAAF-EAB82960041E}" type="sibTrans" cxnId="{8A7E54B9-6CC5-4363-A5FA-DFDC04D7D1EA}">
      <dgm:prSet/>
      <dgm:spPr/>
      <dgm:t>
        <a:bodyPr/>
        <a:lstStyle/>
        <a:p>
          <a:endParaRPr lang="en-US"/>
        </a:p>
      </dgm:t>
    </dgm:pt>
    <dgm:pt modelId="{DA60C27F-0080-40F2-9FAE-E69F2D76ED95}" type="pres">
      <dgm:prSet presAssocID="{D2FA9B12-B72E-4DBE-BE0F-55CC27468513}" presName="Name0" presStyleCnt="0">
        <dgm:presLayoutVars>
          <dgm:chMax val="7"/>
          <dgm:chPref val="7"/>
          <dgm:dir/>
        </dgm:presLayoutVars>
      </dgm:prSet>
      <dgm:spPr/>
      <dgm:t>
        <a:bodyPr/>
        <a:lstStyle/>
        <a:p>
          <a:endParaRPr lang="en-US"/>
        </a:p>
      </dgm:t>
    </dgm:pt>
    <dgm:pt modelId="{3563B26A-BA10-46F4-9135-CC434AEF07E8}" type="pres">
      <dgm:prSet presAssocID="{D2FA9B12-B72E-4DBE-BE0F-55CC27468513}" presName="Name1" presStyleCnt="0"/>
      <dgm:spPr/>
    </dgm:pt>
    <dgm:pt modelId="{C9E4197C-F4D8-4112-AE9A-21A000BA9315}" type="pres">
      <dgm:prSet presAssocID="{D2FA9B12-B72E-4DBE-BE0F-55CC27468513}" presName="cycle" presStyleCnt="0"/>
      <dgm:spPr/>
    </dgm:pt>
    <dgm:pt modelId="{F2E975BA-E33C-414B-9F8E-51EB55BA0720}" type="pres">
      <dgm:prSet presAssocID="{D2FA9B12-B72E-4DBE-BE0F-55CC27468513}" presName="srcNode" presStyleLbl="node1" presStyleIdx="0" presStyleCnt="4"/>
      <dgm:spPr/>
    </dgm:pt>
    <dgm:pt modelId="{57A29DD1-7261-4475-81A8-664C5DE48648}" type="pres">
      <dgm:prSet presAssocID="{D2FA9B12-B72E-4DBE-BE0F-55CC27468513}" presName="conn" presStyleLbl="parChTrans1D2" presStyleIdx="0" presStyleCnt="1"/>
      <dgm:spPr/>
      <dgm:t>
        <a:bodyPr/>
        <a:lstStyle/>
        <a:p>
          <a:endParaRPr lang="en-US"/>
        </a:p>
      </dgm:t>
    </dgm:pt>
    <dgm:pt modelId="{8FA5DDAB-5C3E-48DF-A019-D63512416C2A}" type="pres">
      <dgm:prSet presAssocID="{D2FA9B12-B72E-4DBE-BE0F-55CC27468513}" presName="extraNode" presStyleLbl="node1" presStyleIdx="0" presStyleCnt="4"/>
      <dgm:spPr/>
    </dgm:pt>
    <dgm:pt modelId="{A7A2909B-395E-45B4-ADC5-EF79020151D0}" type="pres">
      <dgm:prSet presAssocID="{D2FA9B12-B72E-4DBE-BE0F-55CC27468513}" presName="dstNode" presStyleLbl="node1" presStyleIdx="0" presStyleCnt="4"/>
      <dgm:spPr/>
    </dgm:pt>
    <dgm:pt modelId="{18069DE6-198F-4BCC-8331-BFFA142BE93E}" type="pres">
      <dgm:prSet presAssocID="{C423C794-BF8D-489F-8053-1873D6D513EB}" presName="text_1" presStyleLbl="node1" presStyleIdx="0" presStyleCnt="4">
        <dgm:presLayoutVars>
          <dgm:bulletEnabled val="1"/>
        </dgm:presLayoutVars>
      </dgm:prSet>
      <dgm:spPr/>
      <dgm:t>
        <a:bodyPr/>
        <a:lstStyle/>
        <a:p>
          <a:endParaRPr lang="en-US"/>
        </a:p>
      </dgm:t>
    </dgm:pt>
    <dgm:pt modelId="{C2971674-F8C3-4535-8E8B-F94D167056E9}" type="pres">
      <dgm:prSet presAssocID="{C423C794-BF8D-489F-8053-1873D6D513EB}" presName="accent_1" presStyleCnt="0"/>
      <dgm:spPr/>
    </dgm:pt>
    <dgm:pt modelId="{610B4FC0-E2C0-4774-B1F3-B78BE1B46B77}" type="pres">
      <dgm:prSet presAssocID="{C423C794-BF8D-489F-8053-1873D6D513EB}" presName="accentRepeatNode" presStyleLbl="solidFgAcc1" presStyleIdx="0" presStyleCnt="4"/>
      <dgm:spPr/>
    </dgm:pt>
    <dgm:pt modelId="{27B19080-3329-4F0C-AAC9-D470F1D8D33F}" type="pres">
      <dgm:prSet presAssocID="{B79B5671-AF9D-4118-B5C6-7D15401BAF18}" presName="text_2" presStyleLbl="node1" presStyleIdx="1" presStyleCnt="4">
        <dgm:presLayoutVars>
          <dgm:bulletEnabled val="1"/>
        </dgm:presLayoutVars>
      </dgm:prSet>
      <dgm:spPr/>
      <dgm:t>
        <a:bodyPr/>
        <a:lstStyle/>
        <a:p>
          <a:endParaRPr lang="en-US"/>
        </a:p>
      </dgm:t>
    </dgm:pt>
    <dgm:pt modelId="{CE646BC3-7EAA-4B98-B6A5-CB1E78478222}" type="pres">
      <dgm:prSet presAssocID="{B79B5671-AF9D-4118-B5C6-7D15401BAF18}" presName="accent_2" presStyleCnt="0"/>
      <dgm:spPr/>
    </dgm:pt>
    <dgm:pt modelId="{3D95318C-261B-4240-8F16-150A21D028AE}" type="pres">
      <dgm:prSet presAssocID="{B79B5671-AF9D-4118-B5C6-7D15401BAF18}" presName="accentRepeatNode" presStyleLbl="solidFgAcc1" presStyleIdx="1" presStyleCnt="4"/>
      <dgm:spPr/>
    </dgm:pt>
    <dgm:pt modelId="{1B2ADE42-2A36-4111-9194-075E033D563A}" type="pres">
      <dgm:prSet presAssocID="{7408AA4B-5B1E-45B3-93AD-0A6710E7F3E0}" presName="text_3" presStyleLbl="node1" presStyleIdx="2" presStyleCnt="4">
        <dgm:presLayoutVars>
          <dgm:bulletEnabled val="1"/>
        </dgm:presLayoutVars>
      </dgm:prSet>
      <dgm:spPr/>
      <dgm:t>
        <a:bodyPr/>
        <a:lstStyle/>
        <a:p>
          <a:endParaRPr lang="en-US"/>
        </a:p>
      </dgm:t>
    </dgm:pt>
    <dgm:pt modelId="{CA347CF9-82FE-4896-A9EF-C41C3D6F58BA}" type="pres">
      <dgm:prSet presAssocID="{7408AA4B-5B1E-45B3-93AD-0A6710E7F3E0}" presName="accent_3" presStyleCnt="0"/>
      <dgm:spPr/>
    </dgm:pt>
    <dgm:pt modelId="{9024FB5D-A4F8-46AD-941C-5193785C3299}" type="pres">
      <dgm:prSet presAssocID="{7408AA4B-5B1E-45B3-93AD-0A6710E7F3E0}" presName="accentRepeatNode" presStyleLbl="solidFgAcc1" presStyleIdx="2" presStyleCnt="4"/>
      <dgm:spPr/>
    </dgm:pt>
    <dgm:pt modelId="{771E7449-B649-425F-9A86-8DFBF8F83FBF}" type="pres">
      <dgm:prSet presAssocID="{B0D2A43F-876C-44B5-B3E5-81FCAAF9F0DF}" presName="text_4" presStyleLbl="node1" presStyleIdx="3" presStyleCnt="4">
        <dgm:presLayoutVars>
          <dgm:bulletEnabled val="1"/>
        </dgm:presLayoutVars>
      </dgm:prSet>
      <dgm:spPr/>
      <dgm:t>
        <a:bodyPr/>
        <a:lstStyle/>
        <a:p>
          <a:endParaRPr lang="en-US"/>
        </a:p>
      </dgm:t>
    </dgm:pt>
    <dgm:pt modelId="{A6F61F1C-E876-4452-B3DB-354084858673}" type="pres">
      <dgm:prSet presAssocID="{B0D2A43F-876C-44B5-B3E5-81FCAAF9F0DF}" presName="accent_4" presStyleCnt="0"/>
      <dgm:spPr/>
    </dgm:pt>
    <dgm:pt modelId="{C00EC91B-8B64-411F-B4CF-4D9BD6CDEDA7}" type="pres">
      <dgm:prSet presAssocID="{B0D2A43F-876C-44B5-B3E5-81FCAAF9F0DF}" presName="accentRepeatNode" presStyleLbl="solidFgAcc1" presStyleIdx="3" presStyleCnt="4"/>
      <dgm:spPr/>
    </dgm:pt>
  </dgm:ptLst>
  <dgm:cxnLst>
    <dgm:cxn modelId="{56FCCB2D-DAFC-4E1A-A178-07FC64082B12}" srcId="{D2FA9B12-B72E-4DBE-BE0F-55CC27468513}" destId="{C423C794-BF8D-489F-8053-1873D6D513EB}" srcOrd="0" destOrd="0" parTransId="{81FDD91A-9C8B-41F9-8216-E2467A160256}" sibTransId="{AFEA146F-2EA0-429D-B41A-02CD6A672258}"/>
    <dgm:cxn modelId="{691FBC6B-A50E-4B4C-AC20-BC806D0BB72F}" type="presOf" srcId="{B79B5671-AF9D-4118-B5C6-7D15401BAF18}" destId="{27B19080-3329-4F0C-AAC9-D470F1D8D33F}" srcOrd="0" destOrd="0" presId="urn:microsoft.com/office/officeart/2008/layout/VerticalCurvedList"/>
    <dgm:cxn modelId="{CFDAA8B8-7DB9-42E3-B803-FEB5D914D082}" type="presOf" srcId="{AFEA146F-2EA0-429D-B41A-02CD6A672258}" destId="{57A29DD1-7261-4475-81A8-664C5DE48648}" srcOrd="0" destOrd="0" presId="urn:microsoft.com/office/officeart/2008/layout/VerticalCurvedList"/>
    <dgm:cxn modelId="{0638D026-E969-4629-8C4F-D0FA001FB344}" srcId="{D2FA9B12-B72E-4DBE-BE0F-55CC27468513}" destId="{7408AA4B-5B1E-45B3-93AD-0A6710E7F3E0}" srcOrd="2" destOrd="0" parTransId="{85C4E775-66C3-4206-9F3F-B9D2A315F55D}" sibTransId="{C36A43E7-128E-4ABE-A76E-A5D2D26FFBCA}"/>
    <dgm:cxn modelId="{2E8B5FBB-49D4-43C2-A674-7F648A137E08}" type="presOf" srcId="{C423C794-BF8D-489F-8053-1873D6D513EB}" destId="{18069DE6-198F-4BCC-8331-BFFA142BE93E}" srcOrd="0" destOrd="0" presId="urn:microsoft.com/office/officeart/2008/layout/VerticalCurvedList"/>
    <dgm:cxn modelId="{9E0CAE1E-75B5-4972-97D6-487CC71FF11F}" type="presOf" srcId="{7408AA4B-5B1E-45B3-93AD-0A6710E7F3E0}" destId="{1B2ADE42-2A36-4111-9194-075E033D563A}" srcOrd="0" destOrd="0" presId="urn:microsoft.com/office/officeart/2008/layout/VerticalCurvedList"/>
    <dgm:cxn modelId="{0BE52855-48D8-44CA-AD51-C80E8794A6A0}" type="presOf" srcId="{D2FA9B12-B72E-4DBE-BE0F-55CC27468513}" destId="{DA60C27F-0080-40F2-9FAE-E69F2D76ED95}" srcOrd="0" destOrd="0" presId="urn:microsoft.com/office/officeart/2008/layout/VerticalCurvedList"/>
    <dgm:cxn modelId="{8A7E54B9-6CC5-4363-A5FA-DFDC04D7D1EA}" srcId="{D2FA9B12-B72E-4DBE-BE0F-55CC27468513}" destId="{B0D2A43F-876C-44B5-B3E5-81FCAAF9F0DF}" srcOrd="3" destOrd="0" parTransId="{37D4083B-CF24-4751-B84F-CB3E9A863969}" sibTransId="{8328511F-16B9-4A8E-BAAF-EAB82960041E}"/>
    <dgm:cxn modelId="{ADBFA13C-6F64-43F0-B4B2-CE7DC7C6566E}" srcId="{D2FA9B12-B72E-4DBE-BE0F-55CC27468513}" destId="{B79B5671-AF9D-4118-B5C6-7D15401BAF18}" srcOrd="1" destOrd="0" parTransId="{21325F9B-2BF2-494D-9E57-2C78B8AA16DD}" sibTransId="{BEC107E0-25BA-4CAE-ADD4-8A43DBDB0746}"/>
    <dgm:cxn modelId="{5D059D4F-BFDC-48AB-98CB-3245E557A2D9}" type="presOf" srcId="{B0D2A43F-876C-44B5-B3E5-81FCAAF9F0DF}" destId="{771E7449-B649-425F-9A86-8DFBF8F83FBF}" srcOrd="0" destOrd="0" presId="urn:microsoft.com/office/officeart/2008/layout/VerticalCurvedList"/>
    <dgm:cxn modelId="{760C7DA7-D068-40F2-8302-4DE2C7B4AFB2}" type="presParOf" srcId="{DA60C27F-0080-40F2-9FAE-E69F2D76ED95}" destId="{3563B26A-BA10-46F4-9135-CC434AEF07E8}" srcOrd="0" destOrd="0" presId="urn:microsoft.com/office/officeart/2008/layout/VerticalCurvedList"/>
    <dgm:cxn modelId="{E468A3AA-186A-4E93-829F-00CFCC554D56}" type="presParOf" srcId="{3563B26A-BA10-46F4-9135-CC434AEF07E8}" destId="{C9E4197C-F4D8-4112-AE9A-21A000BA9315}" srcOrd="0" destOrd="0" presId="urn:microsoft.com/office/officeart/2008/layout/VerticalCurvedList"/>
    <dgm:cxn modelId="{DB744C75-89B5-4765-ADB7-6DE4788EC231}" type="presParOf" srcId="{C9E4197C-F4D8-4112-AE9A-21A000BA9315}" destId="{F2E975BA-E33C-414B-9F8E-51EB55BA0720}" srcOrd="0" destOrd="0" presId="urn:microsoft.com/office/officeart/2008/layout/VerticalCurvedList"/>
    <dgm:cxn modelId="{F9952509-D7C9-4FF2-9427-7400F3A21BCC}" type="presParOf" srcId="{C9E4197C-F4D8-4112-AE9A-21A000BA9315}" destId="{57A29DD1-7261-4475-81A8-664C5DE48648}" srcOrd="1" destOrd="0" presId="urn:microsoft.com/office/officeart/2008/layout/VerticalCurvedList"/>
    <dgm:cxn modelId="{CA506E6E-1623-4DBC-9D71-C39A341C567B}" type="presParOf" srcId="{C9E4197C-F4D8-4112-AE9A-21A000BA9315}" destId="{8FA5DDAB-5C3E-48DF-A019-D63512416C2A}" srcOrd="2" destOrd="0" presId="urn:microsoft.com/office/officeart/2008/layout/VerticalCurvedList"/>
    <dgm:cxn modelId="{2B854E32-411E-4943-9229-86738DC24321}" type="presParOf" srcId="{C9E4197C-F4D8-4112-AE9A-21A000BA9315}" destId="{A7A2909B-395E-45B4-ADC5-EF79020151D0}" srcOrd="3" destOrd="0" presId="urn:microsoft.com/office/officeart/2008/layout/VerticalCurvedList"/>
    <dgm:cxn modelId="{054EAA48-6D1A-4A21-8A2F-7A2F81B1526C}" type="presParOf" srcId="{3563B26A-BA10-46F4-9135-CC434AEF07E8}" destId="{18069DE6-198F-4BCC-8331-BFFA142BE93E}" srcOrd="1" destOrd="0" presId="urn:microsoft.com/office/officeart/2008/layout/VerticalCurvedList"/>
    <dgm:cxn modelId="{E304BD17-F521-4FE4-BE6F-E948A65DA667}" type="presParOf" srcId="{3563B26A-BA10-46F4-9135-CC434AEF07E8}" destId="{C2971674-F8C3-4535-8E8B-F94D167056E9}" srcOrd="2" destOrd="0" presId="urn:microsoft.com/office/officeart/2008/layout/VerticalCurvedList"/>
    <dgm:cxn modelId="{5AF6044F-25CA-467B-8254-DED54E220333}" type="presParOf" srcId="{C2971674-F8C3-4535-8E8B-F94D167056E9}" destId="{610B4FC0-E2C0-4774-B1F3-B78BE1B46B77}" srcOrd="0" destOrd="0" presId="urn:microsoft.com/office/officeart/2008/layout/VerticalCurvedList"/>
    <dgm:cxn modelId="{2D5B5445-E18B-424E-9170-F51DFA1AAABA}" type="presParOf" srcId="{3563B26A-BA10-46F4-9135-CC434AEF07E8}" destId="{27B19080-3329-4F0C-AAC9-D470F1D8D33F}" srcOrd="3" destOrd="0" presId="urn:microsoft.com/office/officeart/2008/layout/VerticalCurvedList"/>
    <dgm:cxn modelId="{9DB1AD43-92E6-490D-B9F0-7EE5BA0B40D5}" type="presParOf" srcId="{3563B26A-BA10-46F4-9135-CC434AEF07E8}" destId="{CE646BC3-7EAA-4B98-B6A5-CB1E78478222}" srcOrd="4" destOrd="0" presId="urn:microsoft.com/office/officeart/2008/layout/VerticalCurvedList"/>
    <dgm:cxn modelId="{85863281-3DB0-4278-8257-9767739D2387}" type="presParOf" srcId="{CE646BC3-7EAA-4B98-B6A5-CB1E78478222}" destId="{3D95318C-261B-4240-8F16-150A21D028AE}" srcOrd="0" destOrd="0" presId="urn:microsoft.com/office/officeart/2008/layout/VerticalCurvedList"/>
    <dgm:cxn modelId="{B48D4C27-5B14-4E91-A6BE-E294EB17B404}" type="presParOf" srcId="{3563B26A-BA10-46F4-9135-CC434AEF07E8}" destId="{1B2ADE42-2A36-4111-9194-075E033D563A}" srcOrd="5" destOrd="0" presId="urn:microsoft.com/office/officeart/2008/layout/VerticalCurvedList"/>
    <dgm:cxn modelId="{5017CA12-0874-4509-86B8-2FD5C63E0FCD}" type="presParOf" srcId="{3563B26A-BA10-46F4-9135-CC434AEF07E8}" destId="{CA347CF9-82FE-4896-A9EF-C41C3D6F58BA}" srcOrd="6" destOrd="0" presId="urn:microsoft.com/office/officeart/2008/layout/VerticalCurvedList"/>
    <dgm:cxn modelId="{43FDA145-0546-466A-9FA2-5D4CFFF9E9A8}" type="presParOf" srcId="{CA347CF9-82FE-4896-A9EF-C41C3D6F58BA}" destId="{9024FB5D-A4F8-46AD-941C-5193785C3299}" srcOrd="0" destOrd="0" presId="urn:microsoft.com/office/officeart/2008/layout/VerticalCurvedList"/>
    <dgm:cxn modelId="{0BD112AE-8F47-45E4-B515-395190C9B716}" type="presParOf" srcId="{3563B26A-BA10-46F4-9135-CC434AEF07E8}" destId="{771E7449-B649-425F-9A86-8DFBF8F83FBF}" srcOrd="7" destOrd="0" presId="urn:microsoft.com/office/officeart/2008/layout/VerticalCurvedList"/>
    <dgm:cxn modelId="{1B073660-65AA-43E5-9BFE-EE8F08B4B1AC}" type="presParOf" srcId="{3563B26A-BA10-46F4-9135-CC434AEF07E8}" destId="{A6F61F1C-E876-4452-B3DB-354084858673}" srcOrd="8" destOrd="0" presId="urn:microsoft.com/office/officeart/2008/layout/VerticalCurvedList"/>
    <dgm:cxn modelId="{B4612342-0357-4EBD-8D42-EEE969315C9B}" type="presParOf" srcId="{A6F61F1C-E876-4452-B3DB-354084858673}" destId="{C00EC91B-8B64-411F-B4CF-4D9BD6CDEDA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73715-4C64-48E0-95FE-B9A3985F32EB}">
      <dsp:nvSpPr>
        <dsp:cNvPr id="0" name=""/>
        <dsp:cNvSpPr/>
      </dsp:nvSpPr>
      <dsp:spPr>
        <a:xfrm>
          <a:off x="0" y="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AR" sz="1400" kern="1200" noProof="0" dirty="0" smtClean="0">
              <a:solidFill>
                <a:schemeClr val="tx1"/>
              </a:solidFill>
            </a:rPr>
            <a:t>Realice un análisis adecuado de las necesidades del contexto de su país en relación con uno o más resultados del Marco común de resultados del Fondo común de la Convocatoria de Propuestas (CFP)</a:t>
          </a:r>
          <a:endParaRPr lang="es-AR" sz="1400" kern="1200" noProof="0" dirty="0">
            <a:solidFill>
              <a:schemeClr val="tx1"/>
            </a:solidFill>
          </a:endParaRPr>
        </a:p>
      </dsp:txBody>
      <dsp:txXfrm>
        <a:off x="32860" y="32860"/>
        <a:ext cx="4857772" cy="1056187"/>
      </dsp:txXfrm>
    </dsp:sp>
    <dsp:sp modelId="{36D7A106-8A62-4338-8EB6-800AED7C72B6}">
      <dsp:nvSpPr>
        <dsp:cNvPr id="0" name=""/>
        <dsp:cNvSpPr/>
      </dsp:nvSpPr>
      <dsp:spPr>
        <a:xfrm>
          <a:off x="516167" y="132589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AR" sz="1400" kern="1200" noProof="0" dirty="0" smtClean="0">
              <a:solidFill>
                <a:schemeClr val="tx1"/>
              </a:solidFill>
            </a:rPr>
            <a:t>Identifique los aspectos clave en los que el Fondo común puede marcar una diferencia significativa (¡concéntrese en lo que se </a:t>
          </a:r>
          <a:r>
            <a:rPr lang="es-AR" sz="1400" i="1" kern="1200" noProof="0" dirty="0" smtClean="0">
              <a:solidFill>
                <a:schemeClr val="tx1"/>
              </a:solidFill>
            </a:rPr>
            <a:t>necesita</a:t>
          </a:r>
          <a:r>
            <a:rPr lang="es-AR" sz="1400" kern="1200" noProof="0" dirty="0" smtClean="0">
              <a:solidFill>
                <a:schemeClr val="tx1"/>
              </a:solidFill>
            </a:rPr>
            <a:t> </a:t>
          </a:r>
          <a:r>
            <a:rPr lang="es-AR" sz="1400" i="1" kern="1200" noProof="0" dirty="0" smtClean="0">
              <a:solidFill>
                <a:schemeClr val="tx1"/>
              </a:solidFill>
            </a:rPr>
            <a:t>hacer, no en lo que es</a:t>
          </a:r>
          <a:r>
            <a:rPr lang="es-AR" sz="1400" kern="1200" noProof="0" dirty="0" smtClean="0">
              <a:solidFill>
                <a:schemeClr val="tx1"/>
              </a:solidFill>
            </a:rPr>
            <a:t> </a:t>
          </a:r>
          <a:r>
            <a:rPr lang="es-AR" sz="1400" i="1" kern="1200" noProof="0" dirty="0" smtClean="0">
              <a:solidFill>
                <a:schemeClr val="tx1"/>
              </a:solidFill>
            </a:rPr>
            <a:t>agradable hacer</a:t>
          </a:r>
          <a:r>
            <a:rPr lang="es-AR" sz="1400" kern="1200" noProof="0" dirty="0" smtClean="0">
              <a:solidFill>
                <a:schemeClr val="tx1"/>
              </a:solidFill>
            </a:rPr>
            <a:t>!)</a:t>
          </a:r>
          <a:endParaRPr lang="es-AR" sz="1400" kern="1200" noProof="0" dirty="0">
            <a:solidFill>
              <a:schemeClr val="tx1"/>
            </a:solidFill>
          </a:endParaRPr>
        </a:p>
      </dsp:txBody>
      <dsp:txXfrm>
        <a:off x="549027" y="1358750"/>
        <a:ext cx="4852072" cy="1056187"/>
      </dsp:txXfrm>
    </dsp:sp>
    <dsp:sp modelId="{EB928156-8A40-4AA7-B013-A5478D80D906}">
      <dsp:nvSpPr>
        <dsp:cNvPr id="0" name=""/>
        <dsp:cNvSpPr/>
      </dsp:nvSpPr>
      <dsp:spPr>
        <a:xfrm>
          <a:off x="1024632" y="265178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AR" sz="1400" kern="1200" noProof="0" dirty="0" smtClean="0">
              <a:solidFill>
                <a:schemeClr val="tx1"/>
              </a:solidFill>
            </a:rPr>
            <a:t>Desarrolle una “Teoría del cambio” (TdC) clara y concisa que explique cómo se abordarán las cuestiones que apoya el Fondo común.</a:t>
          </a:r>
          <a:endParaRPr lang="es-AR" sz="1400" kern="1200" noProof="0" dirty="0">
            <a:solidFill>
              <a:schemeClr val="tx1"/>
            </a:solidFill>
          </a:endParaRPr>
        </a:p>
      </dsp:txBody>
      <dsp:txXfrm>
        <a:off x="1057492" y="2684640"/>
        <a:ext cx="4859776" cy="1056187"/>
      </dsp:txXfrm>
    </dsp:sp>
    <dsp:sp modelId="{C748CD69-AA02-4227-B2B2-D2E038198F73}">
      <dsp:nvSpPr>
        <dsp:cNvPr id="0" name=""/>
        <dsp:cNvSpPr/>
      </dsp:nvSpPr>
      <dsp:spPr>
        <a:xfrm>
          <a:off x="1540799" y="397767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s-AR" sz="1400" kern="1200" noProof="0" dirty="0" smtClean="0">
              <a:solidFill>
                <a:schemeClr val="tx1"/>
              </a:solidFill>
            </a:rPr>
            <a:t>Elabore un plan de trabajo para su proyecto que responda cómo los aportes/actividades transformarán esas cuestiones en productos y cómo conducirán a uno o más resultados futuros. ¡Emplee las declaraciones de resultados SMART!</a:t>
          </a:r>
          <a:endParaRPr lang="es-AR" sz="1400" kern="1200" noProof="0" dirty="0">
            <a:solidFill>
              <a:schemeClr val="tx1"/>
            </a:solidFill>
          </a:endParaRPr>
        </a:p>
      </dsp:txBody>
      <dsp:txXfrm>
        <a:off x="1573659" y="4010530"/>
        <a:ext cx="4852072" cy="1056187"/>
      </dsp:txXfrm>
    </dsp:sp>
    <dsp:sp modelId="{86BBBED8-A67D-4827-A520-5C934EF74A15}">
      <dsp:nvSpPr>
        <dsp:cNvPr id="0" name=""/>
        <dsp:cNvSpPr/>
      </dsp:nvSpPr>
      <dsp:spPr>
        <a:xfrm>
          <a:off x="5433960" y="859278"/>
          <a:ext cx="729239" cy="729239"/>
        </a:xfrm>
        <a:prstGeom prst="downArrow">
          <a:avLst>
            <a:gd name="adj1" fmla="val 55000"/>
            <a:gd name="adj2" fmla="val 45000"/>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dirty="0"/>
        </a:p>
      </dsp:txBody>
      <dsp:txXfrm>
        <a:off x="5598039" y="859278"/>
        <a:ext cx="401081" cy="548752"/>
      </dsp:txXfrm>
    </dsp:sp>
    <dsp:sp modelId="{CBBCBA92-20BC-4B8D-95A5-F11E13EF6E20}">
      <dsp:nvSpPr>
        <dsp:cNvPr id="0" name=""/>
        <dsp:cNvSpPr/>
      </dsp:nvSpPr>
      <dsp:spPr>
        <a:xfrm>
          <a:off x="5950128" y="2185169"/>
          <a:ext cx="729239" cy="729239"/>
        </a:xfrm>
        <a:prstGeom prst="downArrow">
          <a:avLst>
            <a:gd name="adj1" fmla="val 55000"/>
            <a:gd name="adj2" fmla="val 45000"/>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dirty="0"/>
        </a:p>
      </dsp:txBody>
      <dsp:txXfrm>
        <a:off x="6114207" y="2185169"/>
        <a:ext cx="401081" cy="548752"/>
      </dsp:txXfrm>
    </dsp:sp>
    <dsp:sp modelId="{9A166F25-373D-45AB-9E59-D9F388EAB389}">
      <dsp:nvSpPr>
        <dsp:cNvPr id="0" name=""/>
        <dsp:cNvSpPr/>
      </dsp:nvSpPr>
      <dsp:spPr>
        <a:xfrm>
          <a:off x="6458592" y="3511059"/>
          <a:ext cx="729239" cy="729239"/>
        </a:xfrm>
        <a:prstGeom prst="downArrow">
          <a:avLst>
            <a:gd name="adj1" fmla="val 55000"/>
            <a:gd name="adj2" fmla="val 45000"/>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dirty="0"/>
        </a:p>
      </dsp:txBody>
      <dsp:txXfrm>
        <a:off x="6622671" y="3511059"/>
        <a:ext cx="401081" cy="5487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B0566-677A-428D-9DD5-E6DD89B68670}">
      <dsp:nvSpPr>
        <dsp:cNvPr id="0" name=""/>
        <dsp:cNvSpPr/>
      </dsp:nvSpPr>
      <dsp:spPr>
        <a:xfrm>
          <a:off x="936085" y="128109"/>
          <a:ext cx="2542490" cy="882973"/>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9861E9-267B-4B4F-A88A-E9B3E87964B9}">
      <dsp:nvSpPr>
        <dsp:cNvPr id="0" name=""/>
        <dsp:cNvSpPr/>
      </dsp:nvSpPr>
      <dsp:spPr>
        <a:xfrm>
          <a:off x="2038348" y="2277177"/>
          <a:ext cx="345847" cy="284276"/>
        </a:xfrm>
        <a:prstGeom prst="down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7E0F4A-0484-4783-B05D-E78444821E17}">
      <dsp:nvSpPr>
        <dsp:cNvPr id="0" name=""/>
        <dsp:cNvSpPr/>
      </dsp:nvSpPr>
      <dsp:spPr>
        <a:xfrm>
          <a:off x="1028718" y="2542490"/>
          <a:ext cx="2365107" cy="591276"/>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AR" sz="1400" b="1" kern="1200" noProof="0" dirty="0" smtClean="0">
              <a:solidFill>
                <a:schemeClr val="tx1"/>
              </a:solidFill>
            </a:rPr>
            <a:t>Producto tangible que conduce a un Resultado</a:t>
          </a:r>
          <a:endParaRPr lang="es-AR" sz="1400" b="1" kern="1200" noProof="0" dirty="0">
            <a:solidFill>
              <a:schemeClr val="tx1"/>
            </a:solidFill>
          </a:endParaRPr>
        </a:p>
      </dsp:txBody>
      <dsp:txXfrm>
        <a:off x="1028718" y="2542490"/>
        <a:ext cx="2365107" cy="591276"/>
      </dsp:txXfrm>
    </dsp:sp>
    <dsp:sp modelId="{BB768833-C628-47C7-8697-F9E18D67D8E9}">
      <dsp:nvSpPr>
        <dsp:cNvPr id="0" name=""/>
        <dsp:cNvSpPr/>
      </dsp:nvSpPr>
      <dsp:spPr>
        <a:xfrm>
          <a:off x="1860447" y="1079277"/>
          <a:ext cx="886915" cy="88691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Actividad 3</a:t>
          </a:r>
        </a:p>
      </dsp:txBody>
      <dsp:txXfrm>
        <a:off x="1990333" y="1209163"/>
        <a:ext cx="627143" cy="627143"/>
      </dsp:txXfrm>
    </dsp:sp>
    <dsp:sp modelId="{927BEAD5-2273-4FB9-80EE-4A248929BB5A}">
      <dsp:nvSpPr>
        <dsp:cNvPr id="0" name=""/>
        <dsp:cNvSpPr/>
      </dsp:nvSpPr>
      <dsp:spPr>
        <a:xfrm>
          <a:off x="1225810" y="413893"/>
          <a:ext cx="886915" cy="886915"/>
        </a:xfrm>
        <a:prstGeom prst="ellipse">
          <a:avLst/>
        </a:prstGeom>
        <a:solidFill>
          <a:schemeClr val="accent4">
            <a:hueOff val="5345226"/>
            <a:satOff val="0"/>
            <a:lumOff val="-13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Actividad 1</a:t>
          </a:r>
        </a:p>
      </dsp:txBody>
      <dsp:txXfrm>
        <a:off x="1355696" y="543779"/>
        <a:ext cx="627143" cy="627143"/>
      </dsp:txXfrm>
    </dsp:sp>
    <dsp:sp modelId="{D3BA5B08-7424-4137-A9AA-90605618BF18}">
      <dsp:nvSpPr>
        <dsp:cNvPr id="0" name=""/>
        <dsp:cNvSpPr/>
      </dsp:nvSpPr>
      <dsp:spPr>
        <a:xfrm>
          <a:off x="2132435" y="199457"/>
          <a:ext cx="886915" cy="886915"/>
        </a:xfrm>
        <a:prstGeom prst="ellipse">
          <a:avLst/>
        </a:prstGeom>
        <a:solidFill>
          <a:schemeClr val="accent4">
            <a:hueOff val="10690453"/>
            <a:satOff val="0"/>
            <a:lumOff val="-268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a:t>Actividad 2</a:t>
          </a:r>
        </a:p>
      </dsp:txBody>
      <dsp:txXfrm>
        <a:off x="2262321" y="329343"/>
        <a:ext cx="627143" cy="627143"/>
      </dsp:txXfrm>
    </dsp:sp>
    <dsp:sp modelId="{B871A86D-6356-461C-9756-B3E56B3BBB88}">
      <dsp:nvSpPr>
        <dsp:cNvPr id="0" name=""/>
        <dsp:cNvSpPr/>
      </dsp:nvSpPr>
      <dsp:spPr>
        <a:xfrm>
          <a:off x="831626" y="19709"/>
          <a:ext cx="2759291" cy="2207433"/>
        </a:xfrm>
        <a:prstGeom prst="funnel">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A29DD1-7261-4475-81A8-664C5DE48648}">
      <dsp:nvSpPr>
        <dsp:cNvPr id="0" name=""/>
        <dsp:cNvSpPr/>
      </dsp:nvSpPr>
      <dsp:spPr>
        <a:xfrm>
          <a:off x="-5535475" y="-847486"/>
          <a:ext cx="6590822" cy="6590822"/>
        </a:xfrm>
        <a:prstGeom prst="blockArc">
          <a:avLst>
            <a:gd name="adj1" fmla="val 18900000"/>
            <a:gd name="adj2" fmla="val 2700000"/>
            <a:gd name="adj3" fmla="val 328"/>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069DE6-198F-4BCC-8331-BFFA142BE93E}">
      <dsp:nvSpPr>
        <dsp:cNvPr id="0" name=""/>
        <dsp:cNvSpPr/>
      </dsp:nvSpPr>
      <dsp:spPr>
        <a:xfrm>
          <a:off x="552469" y="376392"/>
          <a:ext cx="8070933"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58420" rIns="58420" bIns="58420" numCol="1" spcCol="1270" anchor="ctr" anchorCtr="0">
          <a:noAutofit/>
        </a:bodyPr>
        <a:lstStyle/>
        <a:p>
          <a:pPr lvl="0" algn="l" defTabSz="1022350">
            <a:lnSpc>
              <a:spcPct val="90000"/>
            </a:lnSpc>
            <a:spcBef>
              <a:spcPct val="0"/>
            </a:spcBef>
            <a:spcAft>
              <a:spcPct val="35000"/>
            </a:spcAft>
          </a:pPr>
          <a:r>
            <a:rPr lang="es-AR" sz="2300" kern="1200" noProof="0" dirty="0" smtClean="0"/>
            <a:t>El objetivo es reducir la presión del </a:t>
          </a:r>
          <a:r>
            <a:rPr lang="es-AR" sz="2300" b="1" kern="1200" noProof="0" dirty="0" smtClean="0"/>
            <a:t>régimen de informes</a:t>
          </a:r>
          <a:r>
            <a:rPr lang="es-AR" sz="2300" kern="1200" noProof="0" dirty="0" smtClean="0"/>
            <a:t> sobre los adjudicatarios de las subvenciones.</a:t>
          </a:r>
          <a:endParaRPr lang="es-AR" sz="2300" kern="1200" noProof="0" dirty="0"/>
        </a:p>
      </dsp:txBody>
      <dsp:txXfrm>
        <a:off x="552469" y="376392"/>
        <a:ext cx="8070933" cy="753177"/>
      </dsp:txXfrm>
    </dsp:sp>
    <dsp:sp modelId="{610B4FC0-E2C0-4774-B1F3-B78BE1B46B77}">
      <dsp:nvSpPr>
        <dsp:cNvPr id="0" name=""/>
        <dsp:cNvSpPr/>
      </dsp:nvSpPr>
      <dsp:spPr>
        <a:xfrm>
          <a:off x="81733" y="282245"/>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27B19080-3329-4F0C-AAC9-D470F1D8D33F}">
      <dsp:nvSpPr>
        <dsp:cNvPr id="0" name=""/>
        <dsp:cNvSpPr/>
      </dsp:nvSpPr>
      <dsp:spPr>
        <a:xfrm>
          <a:off x="984282" y="1506355"/>
          <a:ext cx="7639119"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58420" rIns="58420" bIns="58420" numCol="1" spcCol="1270" anchor="ctr" anchorCtr="0">
          <a:noAutofit/>
        </a:bodyPr>
        <a:lstStyle/>
        <a:p>
          <a:pPr lvl="0" algn="l" defTabSz="1022350">
            <a:lnSpc>
              <a:spcPct val="90000"/>
            </a:lnSpc>
            <a:spcBef>
              <a:spcPct val="0"/>
            </a:spcBef>
            <a:spcAft>
              <a:spcPct val="35000"/>
            </a:spcAft>
          </a:pPr>
          <a:r>
            <a:rPr lang="es-AR" sz="2300" kern="1200" noProof="0" dirty="0" smtClean="0"/>
            <a:t>Actualizaciones </a:t>
          </a:r>
          <a:r>
            <a:rPr lang="es-AR" sz="2300" b="1" kern="1200" noProof="0" dirty="0" smtClean="0"/>
            <a:t>mensuales</a:t>
          </a:r>
          <a:r>
            <a:rPr lang="es-AR" sz="2300" kern="1200" noProof="0" dirty="0" smtClean="0"/>
            <a:t> de una página (</a:t>
          </a:r>
          <a:r>
            <a:rPr lang="es-AR" sz="2300" i="1" kern="1200" noProof="0" dirty="0" smtClean="0"/>
            <a:t>lleva 30 minutos</a:t>
          </a:r>
          <a:r>
            <a:rPr lang="es-AR" sz="2300" kern="1200" noProof="0" dirty="0" smtClean="0"/>
            <a:t>) seguidas de llamados bimensuales. </a:t>
          </a:r>
          <a:endParaRPr lang="es-AR" sz="2300" kern="1200" noProof="0" dirty="0"/>
        </a:p>
      </dsp:txBody>
      <dsp:txXfrm>
        <a:off x="984282" y="1506355"/>
        <a:ext cx="7639119" cy="753177"/>
      </dsp:txXfrm>
    </dsp:sp>
    <dsp:sp modelId="{3D95318C-261B-4240-8F16-150A21D028AE}">
      <dsp:nvSpPr>
        <dsp:cNvPr id="0" name=""/>
        <dsp:cNvSpPr/>
      </dsp:nvSpPr>
      <dsp:spPr>
        <a:xfrm>
          <a:off x="513547" y="1412207"/>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1B2ADE42-2A36-4111-9194-075E033D563A}">
      <dsp:nvSpPr>
        <dsp:cNvPr id="0" name=""/>
        <dsp:cNvSpPr/>
      </dsp:nvSpPr>
      <dsp:spPr>
        <a:xfrm>
          <a:off x="984282" y="2636317"/>
          <a:ext cx="7639119"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58420" rIns="58420" bIns="58420" numCol="1" spcCol="1270" anchor="ctr" anchorCtr="0">
          <a:noAutofit/>
        </a:bodyPr>
        <a:lstStyle/>
        <a:p>
          <a:pPr lvl="0" algn="l" defTabSz="1022350">
            <a:lnSpc>
              <a:spcPct val="90000"/>
            </a:lnSpc>
            <a:spcBef>
              <a:spcPct val="0"/>
            </a:spcBef>
            <a:spcAft>
              <a:spcPct val="35000"/>
            </a:spcAft>
          </a:pPr>
          <a:r>
            <a:rPr lang="es-AR" sz="2300" b="1" kern="1200" noProof="0" dirty="0" smtClean="0"/>
            <a:t>Informe provisional</a:t>
          </a:r>
          <a:r>
            <a:rPr lang="es-AR" sz="2300" kern="1200" noProof="0" dirty="0" smtClean="0"/>
            <a:t>: 5 páginas en las que se articulen resultados, dificultades y enseñanzas.</a:t>
          </a:r>
          <a:endParaRPr lang="es-AR" sz="2300" kern="1200" noProof="0" dirty="0"/>
        </a:p>
      </dsp:txBody>
      <dsp:txXfrm>
        <a:off x="984282" y="2636317"/>
        <a:ext cx="7639119" cy="753177"/>
      </dsp:txXfrm>
    </dsp:sp>
    <dsp:sp modelId="{9024FB5D-A4F8-46AD-941C-5193785C3299}">
      <dsp:nvSpPr>
        <dsp:cNvPr id="0" name=""/>
        <dsp:cNvSpPr/>
      </dsp:nvSpPr>
      <dsp:spPr>
        <a:xfrm>
          <a:off x="513547" y="2542170"/>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771E7449-B649-425F-9A86-8DFBF8F83FBF}">
      <dsp:nvSpPr>
        <dsp:cNvPr id="0" name=""/>
        <dsp:cNvSpPr/>
      </dsp:nvSpPr>
      <dsp:spPr>
        <a:xfrm>
          <a:off x="552469" y="3766279"/>
          <a:ext cx="8070933"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58420" rIns="58420" bIns="58420" numCol="1" spcCol="1270" anchor="ctr" anchorCtr="0">
          <a:noAutofit/>
        </a:bodyPr>
        <a:lstStyle/>
        <a:p>
          <a:pPr lvl="0" algn="l" defTabSz="1022350">
            <a:lnSpc>
              <a:spcPct val="90000"/>
            </a:lnSpc>
            <a:spcBef>
              <a:spcPct val="0"/>
            </a:spcBef>
            <a:spcAft>
              <a:spcPct val="35000"/>
            </a:spcAft>
          </a:pPr>
          <a:r>
            <a:rPr lang="es-AR" sz="2300" b="1" kern="1200" noProof="0" dirty="0" smtClean="0"/>
            <a:t>Informe final</a:t>
          </a:r>
          <a:r>
            <a:rPr lang="es-AR" sz="2300" kern="1200" noProof="0" dirty="0" smtClean="0"/>
            <a:t>: 10 páginas en las que se articulen resultados, dificultades y enseñanzas.</a:t>
          </a:r>
          <a:endParaRPr lang="es-AR" sz="2300" kern="1200" noProof="0" dirty="0"/>
        </a:p>
      </dsp:txBody>
      <dsp:txXfrm>
        <a:off x="552469" y="3766279"/>
        <a:ext cx="8070933" cy="753177"/>
      </dsp:txXfrm>
    </dsp:sp>
    <dsp:sp modelId="{C00EC91B-8B64-411F-B4CF-4D9BD6CDEDA7}">
      <dsp:nvSpPr>
        <dsp:cNvPr id="0" name=""/>
        <dsp:cNvSpPr/>
      </dsp:nvSpPr>
      <dsp:spPr>
        <a:xfrm>
          <a:off x="81733" y="3672132"/>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6C8914-5490-4703-A0E8-B01807ECB26D}" type="datetimeFigureOut">
              <a:rPr lang="en-GB" smtClean="0"/>
              <a:t>16/05/2018</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459D9B-F626-49D4-AD1B-CF1B60F2BB43}" type="slidenum">
              <a:rPr lang="en-GB" smtClean="0"/>
              <a:t>‹#›</a:t>
            </a:fld>
            <a:endParaRPr lang="en-GB" dirty="0"/>
          </a:p>
        </p:txBody>
      </p:sp>
    </p:spTree>
    <p:extLst>
      <p:ext uri="{BB962C8B-B14F-4D97-AF65-F5344CB8AC3E}">
        <p14:creationId xmlns:p14="http://schemas.microsoft.com/office/powerpoint/2010/main" val="1573272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4B33FA-899A-47DA-838B-410A2FF4DEF0}" type="datetimeFigureOut">
              <a:rPr lang="en-GB" smtClean="0"/>
              <a:t>16/05/2018</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0C3395-26D5-48BB-AB78-86BF2967E728}" type="slidenum">
              <a:rPr lang="en-GB" smtClean="0"/>
              <a:t>‹#›</a:t>
            </a:fld>
            <a:endParaRPr lang="en-GB" dirty="0"/>
          </a:p>
        </p:txBody>
      </p:sp>
    </p:spTree>
    <p:extLst>
      <p:ext uri="{BB962C8B-B14F-4D97-AF65-F5344CB8AC3E}">
        <p14:creationId xmlns:p14="http://schemas.microsoft.com/office/powerpoint/2010/main" val="1038055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E0C3395-26D5-48BB-AB78-86BF2967E728}" type="slidenum">
              <a:rPr lang="en-GB" smtClean="0"/>
              <a:t>7</a:t>
            </a:fld>
            <a:endParaRPr lang="en-GB" dirty="0" smtClean="0"/>
          </a:p>
        </p:txBody>
      </p:sp>
    </p:spTree>
    <p:extLst>
      <p:ext uri="{BB962C8B-B14F-4D97-AF65-F5344CB8AC3E}">
        <p14:creationId xmlns:p14="http://schemas.microsoft.com/office/powerpoint/2010/main" val="42138826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_without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721841" y="1387718"/>
            <a:ext cx="5040000" cy="2242469"/>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9" name="Subtitle 2"/>
          <p:cNvSpPr>
            <a:spLocks noGrp="1"/>
          </p:cNvSpPr>
          <p:nvPr>
            <p:ph type="subTitle" idx="1" hasCustomPrompt="1"/>
          </p:nvPr>
        </p:nvSpPr>
        <p:spPr>
          <a:xfrm>
            <a:off x="721843" y="3768664"/>
            <a:ext cx="5040000" cy="981456"/>
          </a:xfrm>
        </p:spPr>
        <p:txBody>
          <a:bodyPr>
            <a:noAutofit/>
          </a:bodyPr>
          <a:lstStyle>
            <a:lvl1pPr marL="0" indent="0" algn="l">
              <a:lnSpc>
                <a:spcPct val="13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30815483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_ES&amp;F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92979177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76825" y="3009900"/>
            <a:ext cx="3348000" cy="2177562"/>
          </a:xfrm>
        </p:spPr>
        <p:txBody>
          <a:bodyPr anchor="t" anchorCtr="0"/>
          <a:lstStyle>
            <a:lvl1pPr>
              <a:lnSpc>
                <a:spcPct val="120000"/>
              </a:lnSpc>
              <a:defRPr sz="2800" cap="none" baseline="0">
                <a:solidFill>
                  <a:schemeClr val="tx1"/>
                </a:solidFill>
              </a:defRPr>
            </a:lvl1pPr>
          </a:lstStyle>
          <a:p>
            <a:r>
              <a:rPr lang="en-US" dirty="0" smtClean="0"/>
              <a:t>Click to add section title</a:t>
            </a:r>
            <a:endParaRPr lang="en-GB" dirty="0"/>
          </a:p>
        </p:txBody>
      </p:sp>
      <p:sp>
        <p:nvSpPr>
          <p:cNvPr id="7" name="Text Placeholder 6"/>
          <p:cNvSpPr>
            <a:spLocks noGrp="1"/>
          </p:cNvSpPr>
          <p:nvPr>
            <p:ph type="body" sz="quarter" idx="10" hasCustomPrompt="1"/>
          </p:nvPr>
        </p:nvSpPr>
        <p:spPr>
          <a:xfrm>
            <a:off x="5076825" y="1723292"/>
            <a:ext cx="3348000" cy="1153258"/>
          </a:xfrm>
        </p:spPr>
        <p:txBody>
          <a:bodyPr anchor="b" anchorCtr="0">
            <a:noAutofit/>
          </a:bodyPr>
          <a:lstStyle>
            <a:lvl1pPr marL="0" indent="0">
              <a:lnSpc>
                <a:spcPct val="120000"/>
              </a:lnSpc>
              <a:buNone/>
              <a:defRPr sz="2400" baseline="0">
                <a:solidFill>
                  <a:srgbClr val="009EDE"/>
                </a:solidFill>
              </a:defRPr>
            </a:lvl1pPr>
            <a:lvl2pPr marL="268287" indent="0">
              <a:buNone/>
              <a:defRPr/>
            </a:lvl2pPr>
            <a:lvl3pPr marL="577850" inden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en-US" dirty="0" smtClean="0"/>
              <a:t>Click to add section number</a:t>
            </a:r>
          </a:p>
        </p:txBody>
      </p:sp>
    </p:spTree>
    <p:extLst>
      <p:ext uri="{BB962C8B-B14F-4D97-AF65-F5344CB8AC3E}">
        <p14:creationId xmlns:p14="http://schemas.microsoft.com/office/powerpoint/2010/main" val="1493388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slide_1">
    <p:spTree>
      <p:nvGrpSpPr>
        <p:cNvPr id="1" name=""/>
        <p:cNvGrpSpPr/>
        <p:nvPr/>
      </p:nvGrpSpPr>
      <p:grpSpPr>
        <a:xfrm>
          <a:off x="0" y="0"/>
          <a:ext cx="0" cy="0"/>
          <a:chOff x="0" y="0"/>
          <a:chExt cx="0" cy="0"/>
        </a:xfrm>
      </p:grpSpPr>
      <p:sp>
        <p:nvSpPr>
          <p:cNvPr id="27" name="Picture Placeholder 26"/>
          <p:cNvSpPr>
            <a:spLocks noGrp="1"/>
          </p:cNvSpPr>
          <p:nvPr>
            <p:ph type="pic" sz="quarter" idx="17" hasCustomPrompt="1"/>
          </p:nvPr>
        </p:nvSpPr>
        <p:spPr>
          <a:xfrm>
            <a:off x="720724" y="1266825"/>
            <a:ext cx="2995200" cy="2877488"/>
          </a:xfrm>
          <a:custGeom>
            <a:avLst/>
            <a:gdLst>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874660 w 2998800"/>
              <a:gd name="connsiteY10" fmla="*/ 3223800 h 2865600"/>
              <a:gd name="connsiteX11" fmla="*/ 499800 w 2998800"/>
              <a:gd name="connsiteY11" fmla="*/ 286560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3223800"/>
              <a:gd name="connsiteX1" fmla="*/ 499800 w 2998800"/>
              <a:gd name="connsiteY1" fmla="*/ 0 h 3223800"/>
              <a:gd name="connsiteX2" fmla="*/ 499800 w 2998800"/>
              <a:gd name="connsiteY2" fmla="*/ 0 h 3223800"/>
              <a:gd name="connsiteX3" fmla="*/ 1249500 w 2998800"/>
              <a:gd name="connsiteY3" fmla="*/ 0 h 3223800"/>
              <a:gd name="connsiteX4" fmla="*/ 2998800 w 2998800"/>
              <a:gd name="connsiteY4" fmla="*/ 0 h 3223800"/>
              <a:gd name="connsiteX5" fmla="*/ 2998800 w 2998800"/>
              <a:gd name="connsiteY5" fmla="*/ 1671600 h 3223800"/>
              <a:gd name="connsiteX6" fmla="*/ 2998800 w 2998800"/>
              <a:gd name="connsiteY6" fmla="*/ 1671600 h 3223800"/>
              <a:gd name="connsiteX7" fmla="*/ 2998800 w 2998800"/>
              <a:gd name="connsiteY7" fmla="*/ 2388000 h 3223800"/>
              <a:gd name="connsiteX8" fmla="*/ 2998800 w 2998800"/>
              <a:gd name="connsiteY8" fmla="*/ 2865600 h 3223800"/>
              <a:gd name="connsiteX9" fmla="*/ 1249500 w 2998800"/>
              <a:gd name="connsiteY9" fmla="*/ 2865600 h 3223800"/>
              <a:gd name="connsiteX10" fmla="*/ 874660 w 2998800"/>
              <a:gd name="connsiteY10" fmla="*/ 3223800 h 3223800"/>
              <a:gd name="connsiteX11" fmla="*/ 122610 w 2998800"/>
              <a:gd name="connsiteY11" fmla="*/ 2743680 h 3223800"/>
              <a:gd name="connsiteX12" fmla="*/ 0 w 2998800"/>
              <a:gd name="connsiteY12" fmla="*/ 2865600 h 3223800"/>
              <a:gd name="connsiteX13" fmla="*/ 0 w 2998800"/>
              <a:gd name="connsiteY13" fmla="*/ 2388000 h 3223800"/>
              <a:gd name="connsiteX14" fmla="*/ 0 w 2998800"/>
              <a:gd name="connsiteY14" fmla="*/ 1671600 h 3223800"/>
              <a:gd name="connsiteX15" fmla="*/ 0 w 2998800"/>
              <a:gd name="connsiteY15" fmla="*/ 1671600 h 3223800"/>
              <a:gd name="connsiteX16" fmla="*/ 0 w 2998800"/>
              <a:gd name="connsiteY16" fmla="*/ 0 h 32238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22610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77132"/>
              <a:gd name="connsiteX1" fmla="*/ 499800 w 2998800"/>
              <a:gd name="connsiteY1" fmla="*/ 0 h 2877132"/>
              <a:gd name="connsiteX2" fmla="*/ 499800 w 2998800"/>
              <a:gd name="connsiteY2" fmla="*/ 0 h 2877132"/>
              <a:gd name="connsiteX3" fmla="*/ 1249500 w 2998800"/>
              <a:gd name="connsiteY3" fmla="*/ 0 h 2877132"/>
              <a:gd name="connsiteX4" fmla="*/ 2998800 w 2998800"/>
              <a:gd name="connsiteY4" fmla="*/ 0 h 2877132"/>
              <a:gd name="connsiteX5" fmla="*/ 2998800 w 2998800"/>
              <a:gd name="connsiteY5" fmla="*/ 1671600 h 2877132"/>
              <a:gd name="connsiteX6" fmla="*/ 2998800 w 2998800"/>
              <a:gd name="connsiteY6" fmla="*/ 1671600 h 2877132"/>
              <a:gd name="connsiteX7" fmla="*/ 2998800 w 2998800"/>
              <a:gd name="connsiteY7" fmla="*/ 2388000 h 2877132"/>
              <a:gd name="connsiteX8" fmla="*/ 2998800 w 2998800"/>
              <a:gd name="connsiteY8" fmla="*/ 2865600 h 2877132"/>
              <a:gd name="connsiteX9" fmla="*/ 1249500 w 2998800"/>
              <a:gd name="connsiteY9" fmla="*/ 2865600 h 2877132"/>
              <a:gd name="connsiteX10" fmla="*/ 251662 w 2998800"/>
              <a:gd name="connsiteY10" fmla="*/ 2877132 h 2877132"/>
              <a:gd name="connsiteX11" fmla="*/ 130147 w 2998800"/>
              <a:gd name="connsiteY11" fmla="*/ 2743680 h 2877132"/>
              <a:gd name="connsiteX12" fmla="*/ 0 w 2998800"/>
              <a:gd name="connsiteY12" fmla="*/ 2865600 h 2877132"/>
              <a:gd name="connsiteX13" fmla="*/ 0 w 2998800"/>
              <a:gd name="connsiteY13" fmla="*/ 2388000 h 2877132"/>
              <a:gd name="connsiteX14" fmla="*/ 0 w 2998800"/>
              <a:gd name="connsiteY14" fmla="*/ 1671600 h 2877132"/>
              <a:gd name="connsiteX15" fmla="*/ 0 w 2998800"/>
              <a:gd name="connsiteY15" fmla="*/ 1671600 h 2877132"/>
              <a:gd name="connsiteX16" fmla="*/ 0 w 2998800"/>
              <a:gd name="connsiteY16" fmla="*/ 0 h 2877132"/>
              <a:gd name="connsiteX0" fmla="*/ 0 w 2998800"/>
              <a:gd name="connsiteY0" fmla="*/ 0 h 2869596"/>
              <a:gd name="connsiteX1" fmla="*/ 499800 w 2998800"/>
              <a:gd name="connsiteY1" fmla="*/ 0 h 2869596"/>
              <a:gd name="connsiteX2" fmla="*/ 499800 w 2998800"/>
              <a:gd name="connsiteY2" fmla="*/ 0 h 2869596"/>
              <a:gd name="connsiteX3" fmla="*/ 1249500 w 2998800"/>
              <a:gd name="connsiteY3" fmla="*/ 0 h 2869596"/>
              <a:gd name="connsiteX4" fmla="*/ 2998800 w 2998800"/>
              <a:gd name="connsiteY4" fmla="*/ 0 h 2869596"/>
              <a:gd name="connsiteX5" fmla="*/ 2998800 w 2998800"/>
              <a:gd name="connsiteY5" fmla="*/ 1671600 h 2869596"/>
              <a:gd name="connsiteX6" fmla="*/ 2998800 w 2998800"/>
              <a:gd name="connsiteY6" fmla="*/ 1671600 h 2869596"/>
              <a:gd name="connsiteX7" fmla="*/ 2998800 w 2998800"/>
              <a:gd name="connsiteY7" fmla="*/ 2388000 h 2869596"/>
              <a:gd name="connsiteX8" fmla="*/ 2998800 w 2998800"/>
              <a:gd name="connsiteY8" fmla="*/ 2865600 h 2869596"/>
              <a:gd name="connsiteX9" fmla="*/ 1249500 w 2998800"/>
              <a:gd name="connsiteY9" fmla="*/ 2865600 h 2869596"/>
              <a:gd name="connsiteX10" fmla="*/ 254174 w 2998800"/>
              <a:gd name="connsiteY10" fmla="*/ 2869596 h 2869596"/>
              <a:gd name="connsiteX11" fmla="*/ 130147 w 2998800"/>
              <a:gd name="connsiteY11" fmla="*/ 2743680 h 2869596"/>
              <a:gd name="connsiteX12" fmla="*/ 0 w 2998800"/>
              <a:gd name="connsiteY12" fmla="*/ 2865600 h 2869596"/>
              <a:gd name="connsiteX13" fmla="*/ 0 w 2998800"/>
              <a:gd name="connsiteY13" fmla="*/ 2388000 h 2869596"/>
              <a:gd name="connsiteX14" fmla="*/ 0 w 2998800"/>
              <a:gd name="connsiteY14" fmla="*/ 1671600 h 2869596"/>
              <a:gd name="connsiteX15" fmla="*/ 0 w 2998800"/>
              <a:gd name="connsiteY15" fmla="*/ 1671600 h 2869596"/>
              <a:gd name="connsiteX16" fmla="*/ 0 w 2998800"/>
              <a:gd name="connsiteY16" fmla="*/ 0 h 2869596"/>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33667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7093"/>
              <a:gd name="connsiteX1" fmla="*/ 499800 w 2998800"/>
              <a:gd name="connsiteY1" fmla="*/ 0 h 2867093"/>
              <a:gd name="connsiteX2" fmla="*/ 499800 w 2998800"/>
              <a:gd name="connsiteY2" fmla="*/ 0 h 2867093"/>
              <a:gd name="connsiteX3" fmla="*/ 1249500 w 2998800"/>
              <a:gd name="connsiteY3" fmla="*/ 0 h 2867093"/>
              <a:gd name="connsiteX4" fmla="*/ 2998800 w 2998800"/>
              <a:gd name="connsiteY4" fmla="*/ 0 h 2867093"/>
              <a:gd name="connsiteX5" fmla="*/ 2998800 w 2998800"/>
              <a:gd name="connsiteY5" fmla="*/ 1671600 h 2867093"/>
              <a:gd name="connsiteX6" fmla="*/ 2998800 w 2998800"/>
              <a:gd name="connsiteY6" fmla="*/ 1671600 h 2867093"/>
              <a:gd name="connsiteX7" fmla="*/ 2998800 w 2998800"/>
              <a:gd name="connsiteY7" fmla="*/ 2388000 h 2867093"/>
              <a:gd name="connsiteX8" fmla="*/ 2998800 w 2998800"/>
              <a:gd name="connsiteY8" fmla="*/ 2865600 h 2867093"/>
              <a:gd name="connsiteX9" fmla="*/ 1249500 w 2998800"/>
              <a:gd name="connsiteY9" fmla="*/ 2865600 h 2867093"/>
              <a:gd name="connsiteX10" fmla="*/ 261710 w 2998800"/>
              <a:gd name="connsiteY10" fmla="*/ 2867093 h 2867093"/>
              <a:gd name="connsiteX11" fmla="*/ 130147 w 2998800"/>
              <a:gd name="connsiteY11" fmla="*/ 2733667 h 2867093"/>
              <a:gd name="connsiteX12" fmla="*/ 0 w 2998800"/>
              <a:gd name="connsiteY12" fmla="*/ 2865600 h 2867093"/>
              <a:gd name="connsiteX13" fmla="*/ 0 w 2998800"/>
              <a:gd name="connsiteY13" fmla="*/ 2388000 h 2867093"/>
              <a:gd name="connsiteX14" fmla="*/ 0 w 2998800"/>
              <a:gd name="connsiteY14" fmla="*/ 1671600 h 2867093"/>
              <a:gd name="connsiteX15" fmla="*/ 0 w 2998800"/>
              <a:gd name="connsiteY15" fmla="*/ 1671600 h 2867093"/>
              <a:gd name="connsiteX16" fmla="*/ 0 w 2998800"/>
              <a:gd name="connsiteY16" fmla="*/ 0 h 286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98800" h="2867093">
                <a:moveTo>
                  <a:pt x="0" y="0"/>
                </a:moveTo>
                <a:lnTo>
                  <a:pt x="499800" y="0"/>
                </a:lnTo>
                <a:lnTo>
                  <a:pt x="499800" y="0"/>
                </a:lnTo>
                <a:lnTo>
                  <a:pt x="1249500" y="0"/>
                </a:lnTo>
                <a:lnTo>
                  <a:pt x="2998800" y="0"/>
                </a:lnTo>
                <a:lnTo>
                  <a:pt x="2998800" y="1671600"/>
                </a:lnTo>
                <a:lnTo>
                  <a:pt x="2998800" y="1671600"/>
                </a:lnTo>
                <a:lnTo>
                  <a:pt x="2998800" y="2388000"/>
                </a:lnTo>
                <a:lnTo>
                  <a:pt x="2998800" y="2865600"/>
                </a:lnTo>
                <a:lnTo>
                  <a:pt x="1249500" y="2865600"/>
                </a:lnTo>
                <a:lnTo>
                  <a:pt x="261710" y="2867093"/>
                </a:lnTo>
                <a:lnTo>
                  <a:pt x="130147" y="2733667"/>
                </a:lnTo>
                <a:lnTo>
                  <a:pt x="0" y="2865600"/>
                </a:lnTo>
                <a:lnTo>
                  <a:pt x="0" y="2388000"/>
                </a:lnTo>
                <a:lnTo>
                  <a:pt x="0" y="1671600"/>
                </a:lnTo>
                <a:lnTo>
                  <a:pt x="0" y="16716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5" name="Picture Placeholder 24"/>
          <p:cNvSpPr>
            <a:spLocks noGrp="1"/>
          </p:cNvSpPr>
          <p:nvPr>
            <p:ph type="pic" sz="quarter" idx="16" hasCustomPrompt="1"/>
          </p:nvPr>
        </p:nvSpPr>
        <p:spPr>
          <a:xfrm>
            <a:off x="3707999" y="1266823"/>
            <a:ext cx="4716000" cy="4968000"/>
          </a:xfrm>
          <a:custGeom>
            <a:avLst/>
            <a:gdLst>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375516 w 4716000"/>
              <a:gd name="connsiteY10" fmla="*/ 5670000 h 5040000"/>
              <a:gd name="connsiteX11" fmla="*/ 786000 w 4716000"/>
              <a:gd name="connsiteY11" fmla="*/ 5040000 h 5040000"/>
              <a:gd name="connsiteX12" fmla="*/ 0 w 4716000"/>
              <a:gd name="connsiteY12" fmla="*/ 50400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786000 w 4716000"/>
              <a:gd name="connsiteY11" fmla="*/ 5040000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134213 w 4716000"/>
              <a:gd name="connsiteY11" fmla="*/ 4907111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4990 w 4716000"/>
              <a:gd name="connsiteY10" fmla="*/ 503403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14317 w 4730317"/>
              <a:gd name="connsiteY0" fmla="*/ 0 h 5040000"/>
              <a:gd name="connsiteX1" fmla="*/ 800317 w 4730317"/>
              <a:gd name="connsiteY1" fmla="*/ 0 h 5040000"/>
              <a:gd name="connsiteX2" fmla="*/ 800317 w 4730317"/>
              <a:gd name="connsiteY2" fmla="*/ 0 h 5040000"/>
              <a:gd name="connsiteX3" fmla="*/ 1979317 w 4730317"/>
              <a:gd name="connsiteY3" fmla="*/ 0 h 5040000"/>
              <a:gd name="connsiteX4" fmla="*/ 4730317 w 4730317"/>
              <a:gd name="connsiteY4" fmla="*/ 0 h 5040000"/>
              <a:gd name="connsiteX5" fmla="*/ 4730317 w 4730317"/>
              <a:gd name="connsiteY5" fmla="*/ 2940000 h 5040000"/>
              <a:gd name="connsiteX6" fmla="*/ 4730317 w 4730317"/>
              <a:gd name="connsiteY6" fmla="*/ 2940000 h 5040000"/>
              <a:gd name="connsiteX7" fmla="*/ 4730317 w 4730317"/>
              <a:gd name="connsiteY7" fmla="*/ 4200000 h 5040000"/>
              <a:gd name="connsiteX8" fmla="*/ 4730317 w 4730317"/>
              <a:gd name="connsiteY8" fmla="*/ 5040000 h 5040000"/>
              <a:gd name="connsiteX9" fmla="*/ 1979317 w 4730317"/>
              <a:gd name="connsiteY9" fmla="*/ 5040000 h 5040000"/>
              <a:gd name="connsiteX10" fmla="*/ 0 w 4730317"/>
              <a:gd name="connsiteY10" fmla="*/ 5034034 h 5040000"/>
              <a:gd name="connsiteX11" fmla="*/ 148530 w 4730317"/>
              <a:gd name="connsiteY11" fmla="*/ 4907111 h 5040000"/>
              <a:gd name="connsiteX12" fmla="*/ 14317 w 4730317"/>
              <a:gd name="connsiteY12" fmla="*/ 4767894 h 5040000"/>
              <a:gd name="connsiteX13" fmla="*/ 14317 w 4730317"/>
              <a:gd name="connsiteY13" fmla="*/ 4200000 h 5040000"/>
              <a:gd name="connsiteX14" fmla="*/ 14317 w 4730317"/>
              <a:gd name="connsiteY14" fmla="*/ 2940000 h 5040000"/>
              <a:gd name="connsiteX15" fmla="*/ 14317 w 4730317"/>
              <a:gd name="connsiteY15" fmla="*/ 2940000 h 5040000"/>
              <a:gd name="connsiteX16" fmla="*/ 14317 w 473031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234665 w 4716000"/>
              <a:gd name="connsiteY10" fmla="*/ 501538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1581 w 4716000"/>
              <a:gd name="connsiteY10" fmla="*/ 503254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744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90 w 4716677"/>
              <a:gd name="connsiteY11" fmla="*/ 4907111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42244 w 4716677"/>
              <a:gd name="connsiteY11" fmla="*/ 4909563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89 w 4716677"/>
              <a:gd name="connsiteY11" fmla="*/ 4914466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39896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08027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5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774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4992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48302 w 4764302"/>
              <a:gd name="connsiteY0" fmla="*/ 0 h 5040000"/>
              <a:gd name="connsiteX1" fmla="*/ 834302 w 4764302"/>
              <a:gd name="connsiteY1" fmla="*/ 0 h 5040000"/>
              <a:gd name="connsiteX2" fmla="*/ 834302 w 4764302"/>
              <a:gd name="connsiteY2" fmla="*/ 0 h 5040000"/>
              <a:gd name="connsiteX3" fmla="*/ 2013302 w 4764302"/>
              <a:gd name="connsiteY3" fmla="*/ 0 h 5040000"/>
              <a:gd name="connsiteX4" fmla="*/ 4764302 w 4764302"/>
              <a:gd name="connsiteY4" fmla="*/ 0 h 5040000"/>
              <a:gd name="connsiteX5" fmla="*/ 4764302 w 4764302"/>
              <a:gd name="connsiteY5" fmla="*/ 2940000 h 5040000"/>
              <a:gd name="connsiteX6" fmla="*/ 4764302 w 4764302"/>
              <a:gd name="connsiteY6" fmla="*/ 2940000 h 5040000"/>
              <a:gd name="connsiteX7" fmla="*/ 4764302 w 4764302"/>
              <a:gd name="connsiteY7" fmla="*/ 4200000 h 5040000"/>
              <a:gd name="connsiteX8" fmla="*/ 4764302 w 4764302"/>
              <a:gd name="connsiteY8" fmla="*/ 5040000 h 5040000"/>
              <a:gd name="connsiteX9" fmla="*/ 2013302 w 4764302"/>
              <a:gd name="connsiteY9" fmla="*/ 5040000 h 5040000"/>
              <a:gd name="connsiteX10" fmla="*/ 0 w 4764302"/>
              <a:gd name="connsiteY10" fmla="*/ 5001795 h 5040000"/>
              <a:gd name="connsiteX11" fmla="*/ 182514 w 4764302"/>
              <a:gd name="connsiteY11" fmla="*/ 4914466 h 5040000"/>
              <a:gd name="connsiteX12" fmla="*/ 48302 w 4764302"/>
              <a:gd name="connsiteY12" fmla="*/ 4777700 h 5040000"/>
              <a:gd name="connsiteX13" fmla="*/ 48302 w 4764302"/>
              <a:gd name="connsiteY13" fmla="*/ 4200000 h 5040000"/>
              <a:gd name="connsiteX14" fmla="*/ 48302 w 4764302"/>
              <a:gd name="connsiteY14" fmla="*/ 2940000 h 5040000"/>
              <a:gd name="connsiteX15" fmla="*/ 48302 w 4764302"/>
              <a:gd name="connsiteY15" fmla="*/ 2940000 h 5040000"/>
              <a:gd name="connsiteX16" fmla="*/ 48302 w 4764302"/>
              <a:gd name="connsiteY16" fmla="*/ 0 h 5040000"/>
              <a:gd name="connsiteX0" fmla="*/ 10202 w 4726202"/>
              <a:gd name="connsiteY0" fmla="*/ 0 h 5040000"/>
              <a:gd name="connsiteX1" fmla="*/ 796202 w 4726202"/>
              <a:gd name="connsiteY1" fmla="*/ 0 h 5040000"/>
              <a:gd name="connsiteX2" fmla="*/ 796202 w 4726202"/>
              <a:gd name="connsiteY2" fmla="*/ 0 h 5040000"/>
              <a:gd name="connsiteX3" fmla="*/ 1975202 w 4726202"/>
              <a:gd name="connsiteY3" fmla="*/ 0 h 5040000"/>
              <a:gd name="connsiteX4" fmla="*/ 4726202 w 4726202"/>
              <a:gd name="connsiteY4" fmla="*/ 0 h 5040000"/>
              <a:gd name="connsiteX5" fmla="*/ 4726202 w 4726202"/>
              <a:gd name="connsiteY5" fmla="*/ 2940000 h 5040000"/>
              <a:gd name="connsiteX6" fmla="*/ 4726202 w 4726202"/>
              <a:gd name="connsiteY6" fmla="*/ 2940000 h 5040000"/>
              <a:gd name="connsiteX7" fmla="*/ 4726202 w 4726202"/>
              <a:gd name="connsiteY7" fmla="*/ 4200000 h 5040000"/>
              <a:gd name="connsiteX8" fmla="*/ 4726202 w 4726202"/>
              <a:gd name="connsiteY8" fmla="*/ 5040000 h 5040000"/>
              <a:gd name="connsiteX9" fmla="*/ 1975202 w 4726202"/>
              <a:gd name="connsiteY9" fmla="*/ 5040000 h 5040000"/>
              <a:gd name="connsiteX10" fmla="*/ 0 w 4726202"/>
              <a:gd name="connsiteY10" fmla="*/ 5037990 h 5040000"/>
              <a:gd name="connsiteX11" fmla="*/ 144414 w 4726202"/>
              <a:gd name="connsiteY11" fmla="*/ 4914466 h 5040000"/>
              <a:gd name="connsiteX12" fmla="*/ 10202 w 4726202"/>
              <a:gd name="connsiteY12" fmla="*/ 4777700 h 5040000"/>
              <a:gd name="connsiteX13" fmla="*/ 10202 w 4726202"/>
              <a:gd name="connsiteY13" fmla="*/ 4200000 h 5040000"/>
              <a:gd name="connsiteX14" fmla="*/ 10202 w 4726202"/>
              <a:gd name="connsiteY14" fmla="*/ 2940000 h 5040000"/>
              <a:gd name="connsiteX15" fmla="*/ 10202 w 4726202"/>
              <a:gd name="connsiteY15" fmla="*/ 2940000 h 5040000"/>
              <a:gd name="connsiteX16" fmla="*/ 10202 w 4726202"/>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0684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4716000 w 4716000"/>
              <a:gd name="connsiteY3" fmla="*/ 0 h 5040000"/>
              <a:gd name="connsiteX4" fmla="*/ 4716000 w 4716000"/>
              <a:gd name="connsiteY4" fmla="*/ 2940000 h 5040000"/>
              <a:gd name="connsiteX5" fmla="*/ 4716000 w 4716000"/>
              <a:gd name="connsiteY5" fmla="*/ 2940000 h 5040000"/>
              <a:gd name="connsiteX6" fmla="*/ 4716000 w 4716000"/>
              <a:gd name="connsiteY6" fmla="*/ 4200000 h 5040000"/>
              <a:gd name="connsiteX7" fmla="*/ 4716000 w 4716000"/>
              <a:gd name="connsiteY7" fmla="*/ 5040000 h 5040000"/>
              <a:gd name="connsiteX8" fmla="*/ 1965000 w 4716000"/>
              <a:gd name="connsiteY8" fmla="*/ 5040000 h 5040000"/>
              <a:gd name="connsiteX9" fmla="*/ 5038 w 4716000"/>
              <a:gd name="connsiteY9" fmla="*/ 5036085 h 5040000"/>
              <a:gd name="connsiteX10" fmla="*/ 134212 w 4716000"/>
              <a:gd name="connsiteY10" fmla="*/ 4906846 h 5040000"/>
              <a:gd name="connsiteX11" fmla="*/ 0 w 4716000"/>
              <a:gd name="connsiteY11" fmla="*/ 4777700 h 5040000"/>
              <a:gd name="connsiteX12" fmla="*/ 0 w 4716000"/>
              <a:gd name="connsiteY12" fmla="*/ 4200000 h 5040000"/>
              <a:gd name="connsiteX13" fmla="*/ 0 w 4716000"/>
              <a:gd name="connsiteY13" fmla="*/ 2940000 h 5040000"/>
              <a:gd name="connsiteX14" fmla="*/ 0 w 4716000"/>
              <a:gd name="connsiteY14" fmla="*/ 2940000 h 5040000"/>
              <a:gd name="connsiteX15" fmla="*/ 0 w 4716000"/>
              <a:gd name="connsiteY15" fmla="*/ 0 h 5040000"/>
              <a:gd name="connsiteX0" fmla="*/ 0 w 4716000"/>
              <a:gd name="connsiteY0" fmla="*/ 0 h 5040000"/>
              <a:gd name="connsiteX1" fmla="*/ 786000 w 4716000"/>
              <a:gd name="connsiteY1" fmla="*/ 0 h 5040000"/>
              <a:gd name="connsiteX2" fmla="*/ 4716000 w 4716000"/>
              <a:gd name="connsiteY2" fmla="*/ 0 h 5040000"/>
              <a:gd name="connsiteX3" fmla="*/ 4716000 w 4716000"/>
              <a:gd name="connsiteY3" fmla="*/ 2940000 h 5040000"/>
              <a:gd name="connsiteX4" fmla="*/ 4716000 w 4716000"/>
              <a:gd name="connsiteY4" fmla="*/ 2940000 h 5040000"/>
              <a:gd name="connsiteX5" fmla="*/ 4716000 w 4716000"/>
              <a:gd name="connsiteY5" fmla="*/ 4200000 h 5040000"/>
              <a:gd name="connsiteX6" fmla="*/ 4716000 w 4716000"/>
              <a:gd name="connsiteY6" fmla="*/ 5040000 h 5040000"/>
              <a:gd name="connsiteX7" fmla="*/ 1965000 w 4716000"/>
              <a:gd name="connsiteY7" fmla="*/ 5040000 h 5040000"/>
              <a:gd name="connsiteX8" fmla="*/ 5038 w 4716000"/>
              <a:gd name="connsiteY8" fmla="*/ 5036085 h 5040000"/>
              <a:gd name="connsiteX9" fmla="*/ 134212 w 4716000"/>
              <a:gd name="connsiteY9" fmla="*/ 4906846 h 5040000"/>
              <a:gd name="connsiteX10" fmla="*/ 0 w 4716000"/>
              <a:gd name="connsiteY10" fmla="*/ 4777700 h 5040000"/>
              <a:gd name="connsiteX11" fmla="*/ 0 w 4716000"/>
              <a:gd name="connsiteY11" fmla="*/ 4200000 h 5040000"/>
              <a:gd name="connsiteX12" fmla="*/ 0 w 4716000"/>
              <a:gd name="connsiteY12" fmla="*/ 2940000 h 5040000"/>
              <a:gd name="connsiteX13" fmla="*/ 0 w 4716000"/>
              <a:gd name="connsiteY13" fmla="*/ 2940000 h 5040000"/>
              <a:gd name="connsiteX14" fmla="*/ 0 w 4716000"/>
              <a:gd name="connsiteY14" fmla="*/ 0 h 5040000"/>
              <a:gd name="connsiteX0" fmla="*/ 0 w 4716000"/>
              <a:gd name="connsiteY0" fmla="*/ 0 h 5040000"/>
              <a:gd name="connsiteX1" fmla="*/ 4716000 w 4716000"/>
              <a:gd name="connsiteY1" fmla="*/ 0 h 5040000"/>
              <a:gd name="connsiteX2" fmla="*/ 4716000 w 4716000"/>
              <a:gd name="connsiteY2" fmla="*/ 2940000 h 5040000"/>
              <a:gd name="connsiteX3" fmla="*/ 4716000 w 4716000"/>
              <a:gd name="connsiteY3" fmla="*/ 2940000 h 5040000"/>
              <a:gd name="connsiteX4" fmla="*/ 4716000 w 4716000"/>
              <a:gd name="connsiteY4" fmla="*/ 4200000 h 5040000"/>
              <a:gd name="connsiteX5" fmla="*/ 4716000 w 4716000"/>
              <a:gd name="connsiteY5" fmla="*/ 5040000 h 5040000"/>
              <a:gd name="connsiteX6" fmla="*/ 1965000 w 4716000"/>
              <a:gd name="connsiteY6" fmla="*/ 5040000 h 5040000"/>
              <a:gd name="connsiteX7" fmla="*/ 5038 w 4716000"/>
              <a:gd name="connsiteY7" fmla="*/ 5036085 h 5040000"/>
              <a:gd name="connsiteX8" fmla="*/ 134212 w 4716000"/>
              <a:gd name="connsiteY8" fmla="*/ 4906846 h 5040000"/>
              <a:gd name="connsiteX9" fmla="*/ 0 w 4716000"/>
              <a:gd name="connsiteY9" fmla="*/ 4777700 h 5040000"/>
              <a:gd name="connsiteX10" fmla="*/ 0 w 4716000"/>
              <a:gd name="connsiteY10" fmla="*/ 4200000 h 5040000"/>
              <a:gd name="connsiteX11" fmla="*/ 0 w 4716000"/>
              <a:gd name="connsiteY11" fmla="*/ 2940000 h 5040000"/>
              <a:gd name="connsiteX12" fmla="*/ 0 w 4716000"/>
              <a:gd name="connsiteY12" fmla="*/ 2940000 h 5040000"/>
              <a:gd name="connsiteX13" fmla="*/ 0 w 4716000"/>
              <a:gd name="connsiteY13" fmla="*/ 0 h 50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16000" h="5040000">
                <a:moveTo>
                  <a:pt x="0" y="0"/>
                </a:moveTo>
                <a:lnTo>
                  <a:pt x="4716000" y="0"/>
                </a:lnTo>
                <a:lnTo>
                  <a:pt x="4716000" y="2940000"/>
                </a:lnTo>
                <a:lnTo>
                  <a:pt x="4716000" y="2940000"/>
                </a:lnTo>
                <a:lnTo>
                  <a:pt x="4716000" y="4200000"/>
                </a:lnTo>
                <a:lnTo>
                  <a:pt x="4716000" y="5040000"/>
                </a:lnTo>
                <a:lnTo>
                  <a:pt x="1965000" y="5040000"/>
                </a:lnTo>
                <a:lnTo>
                  <a:pt x="5038" y="5036085"/>
                </a:lnTo>
                <a:lnTo>
                  <a:pt x="134212" y="4906846"/>
                </a:lnTo>
                <a:lnTo>
                  <a:pt x="0" y="4777700"/>
                </a:lnTo>
                <a:lnTo>
                  <a:pt x="0" y="4200000"/>
                </a:lnTo>
                <a:lnTo>
                  <a:pt x="0" y="2940000"/>
                </a:lnTo>
                <a:lnTo>
                  <a:pt x="0" y="29400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0001" y="3933582"/>
            <a:ext cx="3127251" cy="2301243"/>
          </a:xfrm>
          <a:prstGeom prst="rect">
            <a:avLst/>
          </a:prstGeom>
        </p:spPr>
      </p:pic>
      <p:sp>
        <p:nvSpPr>
          <p:cNvPr id="8" name="Text Placeholder 10"/>
          <p:cNvSpPr>
            <a:spLocks noGrp="1"/>
          </p:cNvSpPr>
          <p:nvPr>
            <p:ph type="body" sz="quarter" idx="13" hasCustomPrompt="1"/>
          </p:nvPr>
        </p:nvSpPr>
        <p:spPr>
          <a:xfrm>
            <a:off x="934653" y="4231461"/>
            <a:ext cx="2583648" cy="752792"/>
          </a:xfrm>
        </p:spPr>
        <p:txBody>
          <a:bodyPr anchor="ctr" anchorCtr="0">
            <a:noAutofit/>
          </a:bodyPr>
          <a:lstStyle>
            <a:lvl1pPr marL="0" indent="0">
              <a:lnSpc>
                <a:spcPct val="120000"/>
              </a:lnSpc>
              <a:buNone/>
              <a:defRPr sz="1400" baseline="0">
                <a:solidFill>
                  <a:schemeClr val="bg1"/>
                </a:solidFill>
              </a:defRPr>
            </a:lvl1pPr>
          </a:lstStyle>
          <a:p>
            <a:pPr lvl="0"/>
            <a:r>
              <a:rPr lang="en-GB" sz="1400" dirty="0" smtClean="0"/>
              <a:t>Click to add text</a:t>
            </a:r>
            <a:endParaRPr lang="en-GB" dirty="0"/>
          </a:p>
        </p:txBody>
      </p:sp>
      <p:sp>
        <p:nvSpPr>
          <p:cNvPr id="9" name="Text Placeholder 10"/>
          <p:cNvSpPr>
            <a:spLocks noGrp="1"/>
          </p:cNvSpPr>
          <p:nvPr>
            <p:ph type="body" sz="quarter" idx="14" hasCustomPrompt="1"/>
          </p:nvPr>
        </p:nvSpPr>
        <p:spPr>
          <a:xfrm>
            <a:off x="934653" y="5338638"/>
            <a:ext cx="2583648" cy="717069"/>
          </a:xfrm>
        </p:spPr>
        <p:txBody>
          <a:bodyPr anchor="ctr" anchorCtr="0">
            <a:noAutofit/>
          </a:bodyPr>
          <a:lstStyle>
            <a:lvl1pPr marL="0" indent="0">
              <a:lnSpc>
                <a:spcPct val="120000"/>
              </a:lnSpc>
              <a:buNone/>
              <a:defRPr lang="en-GB" sz="1400" dirty="0" smtClean="0">
                <a:solidFill>
                  <a:schemeClr val="bg1"/>
                </a:solidFill>
              </a:defRPr>
            </a:lvl1pPr>
          </a:lstStyle>
          <a:p>
            <a:pPr lvl="0"/>
            <a:r>
              <a:rPr lang="en-GB" sz="1400" dirty="0" smtClean="0"/>
              <a:t>Click to add text</a:t>
            </a:r>
            <a:endParaRPr lang="en-GB" dirty="0"/>
          </a:p>
        </p:txBody>
      </p:sp>
      <p:sp>
        <p:nvSpPr>
          <p:cNvPr id="10" name="Text Placeholder 7"/>
          <p:cNvSpPr>
            <a:spLocks noGrp="1"/>
          </p:cNvSpPr>
          <p:nvPr>
            <p:ph type="body" sz="quarter" idx="18"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223921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hoto slide_2">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3780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a:xfrm>
            <a:off x="2411999" y="6514618"/>
            <a:ext cx="2088000" cy="180000"/>
          </a:xfrm>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Picture Placeholder 4"/>
          <p:cNvSpPr>
            <a:spLocks noGrp="1"/>
          </p:cNvSpPr>
          <p:nvPr>
            <p:ph type="pic" sz="quarter" idx="15" hasCustomPrompt="1"/>
          </p:nvPr>
        </p:nvSpPr>
        <p:spPr>
          <a:xfrm>
            <a:off x="4805680" y="0"/>
            <a:ext cx="3618320" cy="6858000"/>
          </a:xfrm>
        </p:spPr>
        <p:txBody>
          <a:bodyPr/>
          <a:lstStyle>
            <a:lvl1pPr marL="0" marR="0" indent="0" algn="l" defTabSz="914400" rtl="0" eaLnBrk="1" fontAlgn="auto" latinLnBrk="0" hangingPunct="1">
              <a:lnSpc>
                <a:spcPct val="100000"/>
              </a:lnSpc>
              <a:spcBef>
                <a:spcPct val="2000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15"/>
          <p:cNvSpPr>
            <a:spLocks noGrp="1"/>
          </p:cNvSpPr>
          <p:nvPr>
            <p:ph type="body" sz="quarter" idx="20"/>
          </p:nvPr>
        </p:nvSpPr>
        <p:spPr>
          <a:xfrm>
            <a:off x="720000" y="1266825"/>
            <a:ext cx="3780000" cy="4968000"/>
          </a:xfrm>
        </p:spPr>
        <p:txBody>
          <a:bodyPr/>
          <a:lstStyle/>
          <a:p>
            <a:pPr lvl="0"/>
            <a:r>
              <a:rPr lang="en-US" smtClean="0"/>
              <a:t>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3780000"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4450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slide_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Picture Placeholder 5"/>
          <p:cNvSpPr>
            <a:spLocks noGrp="1"/>
          </p:cNvSpPr>
          <p:nvPr>
            <p:ph type="pic" sz="quarter" idx="19" hasCustomPrompt="1"/>
          </p:nvPr>
        </p:nvSpPr>
        <p:spPr>
          <a:xfrm>
            <a:off x="720000" y="1266825"/>
            <a:ext cx="1926000" cy="2484000"/>
          </a:xfrm>
          <a:solidFill>
            <a:schemeClr val="tx2"/>
          </a:solidFill>
        </p:spPr>
        <p:txBody>
          <a:bodyPr>
            <a:normAutofit/>
          </a:bodyPr>
          <a:lstStyle>
            <a:lvl1pPr marL="171450" indent="-171450" algn="l">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endParaRPr lang="en-GB" dirty="0"/>
          </a:p>
        </p:txBody>
      </p:sp>
      <p:sp>
        <p:nvSpPr>
          <p:cNvPr id="6" name="Picture Placeholder 5"/>
          <p:cNvSpPr>
            <a:spLocks noGrp="1"/>
          </p:cNvSpPr>
          <p:nvPr>
            <p:ph type="pic" sz="quarter" idx="21" hasCustomPrompt="1"/>
          </p:nvPr>
        </p:nvSpPr>
        <p:spPr>
          <a:xfrm>
            <a:off x="2646000" y="1266825"/>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7" name="Picture Placeholder 5"/>
          <p:cNvSpPr>
            <a:spLocks noGrp="1"/>
          </p:cNvSpPr>
          <p:nvPr>
            <p:ph type="pic" sz="quarter" idx="23" hasCustomPrompt="1"/>
          </p:nvPr>
        </p:nvSpPr>
        <p:spPr>
          <a:xfrm>
            <a:off x="4572000" y="1266825"/>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8" name="Picture Placeholder 5"/>
          <p:cNvSpPr>
            <a:spLocks noGrp="1"/>
          </p:cNvSpPr>
          <p:nvPr>
            <p:ph type="pic" sz="quarter" idx="24" hasCustomPrompt="1"/>
          </p:nvPr>
        </p:nvSpPr>
        <p:spPr>
          <a:xfrm>
            <a:off x="6498000" y="1266825"/>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9" name="Picture Placeholder 5"/>
          <p:cNvSpPr>
            <a:spLocks noGrp="1"/>
          </p:cNvSpPr>
          <p:nvPr>
            <p:ph type="pic" sz="quarter" idx="27" hasCustomPrompt="1"/>
          </p:nvPr>
        </p:nvSpPr>
        <p:spPr>
          <a:xfrm>
            <a:off x="6498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0" name="Picture Placeholder 5"/>
          <p:cNvSpPr>
            <a:spLocks noGrp="1"/>
          </p:cNvSpPr>
          <p:nvPr>
            <p:ph type="pic" sz="quarter" idx="28" hasCustomPrompt="1"/>
          </p:nvPr>
        </p:nvSpPr>
        <p:spPr>
          <a:xfrm>
            <a:off x="2646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1" name="Picture Placeholder 5"/>
          <p:cNvSpPr>
            <a:spLocks noGrp="1"/>
          </p:cNvSpPr>
          <p:nvPr>
            <p:ph type="pic" sz="quarter" idx="29" hasCustomPrompt="1"/>
          </p:nvPr>
        </p:nvSpPr>
        <p:spPr>
          <a:xfrm>
            <a:off x="4572000" y="3748033"/>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12" name="Picture Placeholder 5"/>
          <p:cNvSpPr>
            <a:spLocks noGrp="1"/>
          </p:cNvSpPr>
          <p:nvPr>
            <p:ph type="pic" sz="quarter" idx="30" hasCustomPrompt="1"/>
          </p:nvPr>
        </p:nvSpPr>
        <p:spPr>
          <a:xfrm>
            <a:off x="720000" y="3748033"/>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3" name="Text Placeholder 7"/>
          <p:cNvSpPr>
            <a:spLocks noGrp="1"/>
          </p:cNvSpPr>
          <p:nvPr>
            <p:ph type="body" sz="quarter" idx="34" hasCustomPrompt="1"/>
          </p:nvPr>
        </p:nvSpPr>
        <p:spPr>
          <a:xfrm>
            <a:off x="927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4" name="Text Placeholder 7"/>
          <p:cNvSpPr>
            <a:spLocks noGrp="1"/>
          </p:cNvSpPr>
          <p:nvPr>
            <p:ph type="body" sz="quarter" idx="35" hasCustomPrompt="1"/>
          </p:nvPr>
        </p:nvSpPr>
        <p:spPr>
          <a:xfrm>
            <a:off x="2853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5" name="Text Placeholder 7"/>
          <p:cNvSpPr>
            <a:spLocks noGrp="1"/>
          </p:cNvSpPr>
          <p:nvPr>
            <p:ph type="body" sz="quarter" idx="36" hasCustomPrompt="1"/>
          </p:nvPr>
        </p:nvSpPr>
        <p:spPr>
          <a:xfrm>
            <a:off x="4779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6" name="Text Placeholder 7"/>
          <p:cNvSpPr>
            <a:spLocks noGrp="1"/>
          </p:cNvSpPr>
          <p:nvPr>
            <p:ph type="body" sz="quarter" idx="37" hasCustomPrompt="1"/>
          </p:nvPr>
        </p:nvSpPr>
        <p:spPr>
          <a:xfrm>
            <a:off x="6705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7" name="Text Placeholder 7"/>
          <p:cNvSpPr>
            <a:spLocks noGrp="1"/>
          </p:cNvSpPr>
          <p:nvPr>
            <p:ph type="body" sz="quarter" idx="20" hasCustomPrompt="1"/>
          </p:nvPr>
        </p:nvSpPr>
        <p:spPr>
          <a:xfrm>
            <a:off x="927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8" name="Text Placeholder 7"/>
          <p:cNvSpPr>
            <a:spLocks noGrp="1"/>
          </p:cNvSpPr>
          <p:nvPr>
            <p:ph type="body" sz="quarter" idx="38" hasCustomPrompt="1"/>
          </p:nvPr>
        </p:nvSpPr>
        <p:spPr>
          <a:xfrm>
            <a:off x="2853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9" name="Text Placeholder 7"/>
          <p:cNvSpPr>
            <a:spLocks noGrp="1"/>
          </p:cNvSpPr>
          <p:nvPr>
            <p:ph type="body" sz="quarter" idx="39" hasCustomPrompt="1"/>
          </p:nvPr>
        </p:nvSpPr>
        <p:spPr>
          <a:xfrm>
            <a:off x="4779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0" name="Text Placeholder 7"/>
          <p:cNvSpPr>
            <a:spLocks noGrp="1"/>
          </p:cNvSpPr>
          <p:nvPr>
            <p:ph type="body" sz="quarter" idx="40" hasCustomPrompt="1"/>
          </p:nvPr>
        </p:nvSpPr>
        <p:spPr>
          <a:xfrm>
            <a:off x="6705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1"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401345238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ext Placeholder 7"/>
          <p:cNvSpPr>
            <a:spLocks noGrp="1"/>
          </p:cNvSpPr>
          <p:nvPr>
            <p:ph type="body" sz="quarter" idx="14" hasCustomPrompt="1"/>
          </p:nvPr>
        </p:nvSpPr>
        <p:spPr>
          <a:xfrm>
            <a:off x="720000" y="1266825"/>
            <a:ext cx="2340000" cy="4968000"/>
          </a:xfrm>
        </p:spPr>
        <p:txBody>
          <a:bodyPr tIns="0" anchor="ctr" anchorCtr="0"/>
          <a:lstStyle>
            <a:lvl1pPr marL="0" indent="0">
              <a:buNone/>
              <a:defRPr baseline="0"/>
            </a:lvl1pPr>
          </a:lstStyle>
          <a:p>
            <a:pPr lvl="0"/>
            <a:r>
              <a:rPr lang="en-GB" dirty="0" smtClean="0"/>
              <a:t>Click to add texts</a:t>
            </a:r>
            <a:endParaRPr lang="en-GB" dirty="0"/>
          </a:p>
        </p:txBody>
      </p:sp>
      <p:sp>
        <p:nvSpPr>
          <p:cNvPr id="6" name="Chart Placeholder 6"/>
          <p:cNvSpPr>
            <a:spLocks noGrp="1"/>
          </p:cNvSpPr>
          <p:nvPr>
            <p:ph type="chart" sz="quarter" idx="15" hasCustomPrompt="1"/>
          </p:nvPr>
        </p:nvSpPr>
        <p:spPr>
          <a:xfrm>
            <a:off x="3384000" y="1266825"/>
            <a:ext cx="5040000" cy="4968000"/>
          </a:xfrm>
        </p:spPr>
        <p:txBody>
          <a:bodyPr/>
          <a:lstStyle>
            <a:lvl1pPr marL="0" indent="0">
              <a:buNone/>
              <a:defRPr baseline="0"/>
            </a:lvl1pPr>
          </a:lstStyle>
          <a:p>
            <a:r>
              <a:rPr lang="en-GB" dirty="0" smtClean="0"/>
              <a:t>Click to insert a chart</a:t>
            </a:r>
            <a:endParaRPr lang="en-GB" dirty="0"/>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60183728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able Placeholder 5"/>
          <p:cNvSpPr>
            <a:spLocks noGrp="1"/>
          </p:cNvSpPr>
          <p:nvPr>
            <p:ph type="tbl" sz="quarter" idx="12"/>
          </p:nvPr>
        </p:nvSpPr>
        <p:spPr>
          <a:xfrm>
            <a:off x="720000" y="1266825"/>
            <a:ext cx="7704000" cy="4968000"/>
          </a:xfrm>
        </p:spPr>
        <p:txBody>
          <a:bodyPr/>
          <a:lstStyle/>
          <a:p>
            <a:r>
              <a:rPr lang="en-US" dirty="0" smtClean="0"/>
              <a:t>Click icon to add table</a:t>
            </a:r>
            <a:endParaRPr lang="en-GB" dirty="0"/>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50826534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ersonal contact info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6" name="Picture Placeholder 5"/>
          <p:cNvSpPr>
            <a:spLocks noGrp="1"/>
          </p:cNvSpPr>
          <p:nvPr>
            <p:ph type="pic" sz="quarter" idx="12" hasCustomPrompt="1"/>
          </p:nvPr>
        </p:nvSpPr>
        <p:spPr>
          <a:xfrm>
            <a:off x="1682627" y="1994873"/>
            <a:ext cx="2160000" cy="2160000"/>
          </a:xfr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7"/>
          <p:cNvSpPr>
            <a:spLocks noGrp="1"/>
          </p:cNvSpPr>
          <p:nvPr>
            <p:ph type="body" sz="quarter" idx="13" hasCustomPrompt="1"/>
          </p:nvPr>
        </p:nvSpPr>
        <p:spPr>
          <a:xfrm>
            <a:off x="4119563" y="1924537"/>
            <a:ext cx="4310062" cy="360000"/>
          </a:xfrm>
        </p:spPr>
        <p:txBody>
          <a:bodyPr anchor="b" anchorCtr="0"/>
          <a:lstStyle>
            <a:lvl1pPr marL="0" indent="0">
              <a:buNone/>
              <a:defRPr sz="2400" b="1" baseline="0">
                <a:solidFill>
                  <a:schemeClr val="tx2"/>
                </a:solidFill>
              </a:defRPr>
            </a:lvl1pPr>
          </a:lstStyle>
          <a:p>
            <a:pPr lvl="0"/>
            <a:r>
              <a:rPr lang="en-GB" dirty="0" smtClean="0"/>
              <a:t>Click to add the name here</a:t>
            </a:r>
            <a:endParaRPr lang="en-GB" dirty="0"/>
          </a:p>
        </p:txBody>
      </p:sp>
      <p:sp>
        <p:nvSpPr>
          <p:cNvPr id="10" name="Text Placeholder 9"/>
          <p:cNvSpPr>
            <a:spLocks noGrp="1"/>
          </p:cNvSpPr>
          <p:nvPr>
            <p:ph type="body" sz="quarter" idx="14" hasCustomPrompt="1"/>
          </p:nvPr>
        </p:nvSpPr>
        <p:spPr>
          <a:xfrm>
            <a:off x="4119563" y="2328361"/>
            <a:ext cx="4310062" cy="648000"/>
          </a:xfrm>
        </p:spPr>
        <p:txBody>
          <a:bodyPr wrap="square"/>
          <a:lstStyle>
            <a:lvl1pPr marL="0" indent="0">
              <a:buNone/>
              <a:defRPr baseline="0">
                <a:solidFill>
                  <a:schemeClr val="tx2"/>
                </a:solidFill>
              </a:defRPr>
            </a:lvl1pPr>
          </a:lstStyle>
          <a:p>
            <a:pPr lvl="0"/>
            <a:r>
              <a:rPr lang="en-GB" dirty="0" smtClean="0"/>
              <a:t>Click to add the title here</a:t>
            </a:r>
            <a:endParaRPr lang="en-GB" dirty="0"/>
          </a:p>
        </p:txBody>
      </p:sp>
      <p:sp>
        <p:nvSpPr>
          <p:cNvPr id="12" name="Text Placeholder 11"/>
          <p:cNvSpPr>
            <a:spLocks noGrp="1"/>
          </p:cNvSpPr>
          <p:nvPr>
            <p:ph type="body" sz="quarter" idx="15" hasCustomPrompt="1"/>
          </p:nvPr>
        </p:nvSpPr>
        <p:spPr>
          <a:xfrm>
            <a:off x="4119563" y="3031027"/>
            <a:ext cx="4310062" cy="1260000"/>
          </a:xfrm>
        </p:spPr>
        <p:txBody>
          <a:bodyPr anchor="t" anchorCtr="0"/>
          <a:lstStyle>
            <a:lvl1pPr marL="0" indent="0">
              <a:buNone/>
              <a:defRPr baseline="0"/>
            </a:lvl1pPr>
          </a:lstStyle>
          <a:p>
            <a:pPr lvl="0"/>
            <a:r>
              <a:rPr lang="en-US" dirty="0" smtClean="0"/>
              <a:t>Click to add the contact info here</a:t>
            </a:r>
            <a:endParaRPr lang="en-GB" dirty="0"/>
          </a:p>
        </p:txBody>
      </p:sp>
    </p:spTree>
    <p:extLst>
      <p:ext uri="{BB962C8B-B14F-4D97-AF65-F5344CB8AC3E}">
        <p14:creationId xmlns:p14="http://schemas.microsoft.com/office/powerpoint/2010/main" val="363404137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End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75363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_1">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1"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_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2"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515930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_3">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2"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26126679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_4">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11"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12"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7781797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Content Placeholder 6"/>
          <p:cNvSpPr>
            <a:spLocks noGrp="1"/>
          </p:cNvSpPr>
          <p:nvPr>
            <p:ph sz="quarter" idx="12"/>
          </p:nvPr>
        </p:nvSpPr>
        <p:spPr>
          <a:xfrm>
            <a:off x="720000" y="1266825"/>
            <a:ext cx="7704000" cy="4968000"/>
          </a:xfrm>
        </p:spPr>
        <p:txBody>
          <a:bodyPr bIns="0"/>
          <a:lstStyle/>
          <a:p>
            <a:pPr lvl="0"/>
            <a:r>
              <a:rPr lang="en-US" smtClean="0"/>
              <a:t>Edit Master text styles</a:t>
            </a:r>
          </a:p>
          <a:p>
            <a:pPr lvl="1"/>
            <a:r>
              <a:rPr lang="en-US" smtClean="0"/>
              <a:t>Second level</a:t>
            </a:r>
          </a:p>
          <a:p>
            <a:pPr lvl="2"/>
            <a:r>
              <a:rPr lang="en-US" smtClean="0"/>
              <a:t>Third level</a:t>
            </a:r>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521465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with icons">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6" name="Picture Placeholder 4"/>
          <p:cNvSpPr>
            <a:spLocks noGrp="1"/>
          </p:cNvSpPr>
          <p:nvPr>
            <p:ph type="pic" sz="quarter" idx="13" hasCustomPrompt="1"/>
          </p:nvPr>
        </p:nvSpPr>
        <p:spPr>
          <a:xfrm>
            <a:off x="1332000"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7" name="Text Placeholder 7"/>
          <p:cNvSpPr>
            <a:spLocks noGrp="1"/>
          </p:cNvSpPr>
          <p:nvPr>
            <p:ph type="body" sz="quarter" idx="14" hasCustomPrompt="1"/>
          </p:nvPr>
        </p:nvSpPr>
        <p:spPr>
          <a:xfrm>
            <a:off x="720000"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8" name="Picture Placeholder 4"/>
          <p:cNvSpPr>
            <a:spLocks noGrp="1"/>
          </p:cNvSpPr>
          <p:nvPr>
            <p:ph type="pic" sz="quarter" idx="15" hasCustomPrompt="1"/>
          </p:nvPr>
        </p:nvSpPr>
        <p:spPr>
          <a:xfrm>
            <a:off x="4034122"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9" name="Text Placeholder 7"/>
          <p:cNvSpPr>
            <a:spLocks noGrp="1"/>
          </p:cNvSpPr>
          <p:nvPr>
            <p:ph type="body" sz="quarter" idx="16" hasCustomPrompt="1"/>
          </p:nvPr>
        </p:nvSpPr>
        <p:spPr>
          <a:xfrm>
            <a:off x="3422122"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0" name="Picture Placeholder 4"/>
          <p:cNvSpPr>
            <a:spLocks noGrp="1"/>
          </p:cNvSpPr>
          <p:nvPr>
            <p:ph type="pic" sz="quarter" idx="17" hasCustomPrompt="1"/>
          </p:nvPr>
        </p:nvSpPr>
        <p:spPr>
          <a:xfrm>
            <a:off x="6737625"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11" name="Text Placeholder 7"/>
          <p:cNvSpPr>
            <a:spLocks noGrp="1"/>
          </p:cNvSpPr>
          <p:nvPr>
            <p:ph type="body" sz="quarter" idx="18" hasCustomPrompt="1"/>
          </p:nvPr>
        </p:nvSpPr>
        <p:spPr>
          <a:xfrm>
            <a:off x="6125625"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7" name="Text Placeholder 15"/>
          <p:cNvSpPr>
            <a:spLocks noGrp="1"/>
          </p:cNvSpPr>
          <p:nvPr>
            <p:ph type="body" sz="quarter" idx="20"/>
          </p:nvPr>
        </p:nvSpPr>
        <p:spPr>
          <a:xfrm>
            <a:off x="720000" y="1266825"/>
            <a:ext cx="7704000" cy="2700000"/>
          </a:xfrm>
        </p:spPr>
        <p:txBody>
          <a:bodyPr/>
          <a:lstStyle/>
          <a:p>
            <a:pPr lvl="0"/>
            <a:r>
              <a:rPr lang="en-US" smtClean="0"/>
              <a:t>Edit Master text styles</a:t>
            </a:r>
          </a:p>
          <a:p>
            <a:pPr lvl="1"/>
            <a:r>
              <a:rPr lang="en-US" smtClean="0"/>
              <a:t>Second level</a:t>
            </a:r>
          </a:p>
          <a:p>
            <a:pPr lvl="2"/>
            <a:r>
              <a:rPr lang="en-US" smtClean="0"/>
              <a:t>Third level</a:t>
            </a:r>
          </a:p>
        </p:txBody>
      </p:sp>
      <p:sp>
        <p:nvSpPr>
          <p:cNvPr id="12" name="Text Placeholder 7"/>
          <p:cNvSpPr>
            <a:spLocks noGrp="1"/>
          </p:cNvSpPr>
          <p:nvPr>
            <p:ph type="body" sz="quarter" idx="21"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382750463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conten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ext Placeholder 15"/>
          <p:cNvSpPr>
            <a:spLocks noGrp="1"/>
          </p:cNvSpPr>
          <p:nvPr>
            <p:ph type="body" sz="quarter" idx="20"/>
          </p:nvPr>
        </p:nvSpPr>
        <p:spPr>
          <a:xfrm>
            <a:off x="720000" y="1266825"/>
            <a:ext cx="3598725" cy="4968000"/>
          </a:xfrm>
        </p:spPr>
        <p:txBody>
          <a:bodyPr/>
          <a:lstStyle/>
          <a:p>
            <a:pPr lvl="0"/>
            <a:r>
              <a:rPr lang="en-US" smtClean="0"/>
              <a:t>Edit Master text styles</a:t>
            </a:r>
          </a:p>
          <a:p>
            <a:pPr lvl="1"/>
            <a:r>
              <a:rPr lang="en-US" smtClean="0"/>
              <a:t>Second level</a:t>
            </a:r>
          </a:p>
          <a:p>
            <a:pPr lvl="2"/>
            <a:r>
              <a:rPr lang="en-US" smtClean="0"/>
              <a:t>Third level</a:t>
            </a:r>
          </a:p>
        </p:txBody>
      </p:sp>
      <p:sp>
        <p:nvSpPr>
          <p:cNvPr id="6" name="Text Placeholder 15"/>
          <p:cNvSpPr>
            <a:spLocks noGrp="1"/>
          </p:cNvSpPr>
          <p:nvPr>
            <p:ph type="body" sz="quarter" idx="21"/>
          </p:nvPr>
        </p:nvSpPr>
        <p:spPr>
          <a:xfrm>
            <a:off x="4825275" y="1266825"/>
            <a:ext cx="3598725" cy="4968000"/>
          </a:xfrm>
        </p:spPr>
        <p:txBody>
          <a:bodyPr/>
          <a:lstStyle/>
          <a:p>
            <a:pPr lvl="0"/>
            <a:r>
              <a:rPr lang="en-US" smtClean="0"/>
              <a:t>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0424496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5016141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0" y="0"/>
            <a:ext cx="524257" cy="737618"/>
          </a:xfrm>
          <a:prstGeom prst="rect">
            <a:avLst/>
          </a:prstGeom>
        </p:spPr>
      </p:pic>
      <p:sp>
        <p:nvSpPr>
          <p:cNvPr id="2" name="Title Placeholder 1"/>
          <p:cNvSpPr>
            <a:spLocks noGrp="1"/>
          </p:cNvSpPr>
          <p:nvPr>
            <p:ph type="title"/>
          </p:nvPr>
        </p:nvSpPr>
        <p:spPr>
          <a:xfrm>
            <a:off x="720000" y="277368"/>
            <a:ext cx="7704000" cy="792000"/>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19999" y="1266825"/>
            <a:ext cx="7704000" cy="49680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Footer Placeholder 4"/>
          <p:cNvSpPr>
            <a:spLocks noGrp="1"/>
          </p:cNvSpPr>
          <p:nvPr>
            <p:ph type="ftr" sz="quarter" idx="3"/>
          </p:nvPr>
        </p:nvSpPr>
        <p:spPr>
          <a:xfrm>
            <a:off x="2411999" y="6514618"/>
            <a:ext cx="6012000" cy="180000"/>
          </a:xfrm>
          <a:prstGeom prst="rect">
            <a:avLst/>
          </a:prstGeom>
        </p:spPr>
        <p:txBody>
          <a:bodyPr vert="horz" lIns="0" tIns="0" rIns="0" bIns="0" rtlCol="0" anchor="ctr"/>
          <a:lstStyle>
            <a:lvl1pPr algn="l">
              <a:defRPr sz="10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endParaRPr lang="en-US" dirty="0"/>
          </a:p>
        </p:txBody>
      </p:sp>
      <p:sp>
        <p:nvSpPr>
          <p:cNvPr id="10" name="Slide Number Placeholder 5"/>
          <p:cNvSpPr>
            <a:spLocks noGrp="1"/>
          </p:cNvSpPr>
          <p:nvPr>
            <p:ph type="sldNum" sz="quarter" idx="4"/>
          </p:nvPr>
        </p:nvSpPr>
        <p:spPr>
          <a:xfrm>
            <a:off x="94957" y="184636"/>
            <a:ext cx="216000" cy="180000"/>
          </a:xfrm>
          <a:prstGeom prst="rect">
            <a:avLst/>
          </a:prstGeom>
        </p:spPr>
        <p:txBody>
          <a:bodyPr lIns="0" tIns="0" rIns="0" bIns="0" anchor="ctr" anchorCtr="0"/>
          <a:lstStyle>
            <a:lvl1pPr>
              <a:defRPr sz="1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algn="r"/>
            <a:fld id="{B6F15528-21DE-4FAA-801E-634DDDAF4B2B}" type="slidenum">
              <a:rPr lang="en-US" smtClean="0"/>
              <a:pPr algn="r"/>
              <a:t>‹#›</a:t>
            </a:fld>
            <a:endParaRPr lang="en-US" dirty="0"/>
          </a:p>
        </p:txBody>
      </p:sp>
      <p:pic>
        <p:nvPicPr>
          <p:cNvPr id="7" name="Picture 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9037320" y="6318503"/>
            <a:ext cx="106680" cy="539497"/>
          </a:xfrm>
          <a:prstGeom prst="rect">
            <a:avLst/>
          </a:prstGeom>
        </p:spPr>
      </p:pic>
      <p:pic>
        <p:nvPicPr>
          <p:cNvPr id="4" name="Picture 3"/>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22313" y="6469655"/>
            <a:ext cx="1242731" cy="187200"/>
          </a:xfrm>
          <a:prstGeom prst="rect">
            <a:avLst/>
          </a:prstGeom>
        </p:spPr>
      </p:pic>
    </p:spTree>
  </p:cSld>
  <p:clrMap bg1="lt1" tx1="dk1" bg2="lt2" tx2="dk2" accent1="accent1" accent2="accent2" accent3="accent3" accent4="accent4" accent5="accent5" accent6="accent6" hlink="hlink" folHlink="folHlink"/>
  <p:sldLayoutIdLst>
    <p:sldLayoutId id="2147483694" r:id="rId1"/>
    <p:sldLayoutId id="2147483649" r:id="rId2"/>
    <p:sldLayoutId id="2147483679" r:id="rId3"/>
    <p:sldLayoutId id="2147483682" r:id="rId4"/>
    <p:sldLayoutId id="2147483683" r:id="rId5"/>
    <p:sldLayoutId id="2147483697" r:id="rId6"/>
    <p:sldLayoutId id="2147483685" r:id="rId7"/>
    <p:sldLayoutId id="2147483686" r:id="rId8"/>
    <p:sldLayoutId id="2147483687" r:id="rId9"/>
    <p:sldLayoutId id="2147483698" r:id="rId10"/>
    <p:sldLayoutId id="2147483657" r:id="rId11"/>
    <p:sldLayoutId id="2147483688" r:id="rId12"/>
    <p:sldLayoutId id="2147483689" r:id="rId13"/>
    <p:sldLayoutId id="2147483690" r:id="rId14"/>
    <p:sldLayoutId id="2147483691" r:id="rId15"/>
    <p:sldLayoutId id="2147483692" r:id="rId16"/>
    <p:sldLayoutId id="2147483693" r:id="rId17"/>
    <p:sldLayoutId id="2147483696" r:id="rId18"/>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p:titleStyle>
    <p:body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UNgrant@unops.org" TargetMode="Externa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scalingupnutrition.org/sun-supporters/sun-civil-society-network/key-documents/"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scalingupnutrition.org/sun-countries/sun-donor-conveners/"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calingupnutrition.org/sun-supporters/sun-donor-network/" TargetMode="External"/><Relationship Id="rId2" Type="http://schemas.openxmlformats.org/officeDocument/2006/relationships/image" Target="../media/image26.JPG"/><Relationship Id="rId1" Type="http://schemas.openxmlformats.org/officeDocument/2006/relationships/slideLayout" Target="../slideLayouts/slideLayout6.xml"/><Relationship Id="rId4" Type="http://schemas.openxmlformats.org/officeDocument/2006/relationships/hyperlink" Target="mailto:atmaren.lieberum@giz.d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hyperlink" Target="#_Annex_D:_"/><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4.jfif"/><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hyperlink" Target="https://www.ungm.org/Public/Notice/70799" TargetMode="Externa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mailto:SUNgrants@unops.org"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Consideraciones iniciales</a:t>
            </a:r>
            <a:endParaRPr lang="es-AR" dirty="0"/>
          </a:p>
        </p:txBody>
      </p:sp>
      <p:sp>
        <p:nvSpPr>
          <p:cNvPr id="3" name="Footer Placeholder 2"/>
          <p:cNvSpPr>
            <a:spLocks noGrp="1"/>
          </p:cNvSpPr>
          <p:nvPr>
            <p:ph type="ftr" sz="quarter" idx="10"/>
          </p:nvPr>
        </p:nvSpPr>
        <p:spPr/>
        <p:txBody>
          <a:bodyPr/>
          <a:lstStyle/>
          <a:p>
            <a:endParaRPr lang="es-AR" dirty="0"/>
          </a:p>
        </p:txBody>
      </p:sp>
      <p:sp>
        <p:nvSpPr>
          <p:cNvPr id="4" name="Slide Number Placeholder 3"/>
          <p:cNvSpPr>
            <a:spLocks noGrp="1"/>
          </p:cNvSpPr>
          <p:nvPr>
            <p:ph type="sldNum" sz="quarter" idx="11"/>
          </p:nvPr>
        </p:nvSpPr>
        <p:spPr/>
        <p:txBody>
          <a:bodyPr/>
          <a:lstStyle/>
          <a:p>
            <a:pPr algn="r"/>
            <a:fld id="{B6F15528-21DE-4FAA-801E-634DDDAF4B2B}" type="slidenum">
              <a:rPr lang="es-AR" smtClean="0"/>
              <a:pPr algn="r"/>
              <a:t>1</a:t>
            </a:fld>
            <a:endParaRPr lang="es-AR" dirty="0" smtClean="0"/>
          </a:p>
        </p:txBody>
      </p:sp>
      <p:sp>
        <p:nvSpPr>
          <p:cNvPr id="5" name="Content Placeholder 4"/>
          <p:cNvSpPr>
            <a:spLocks noGrp="1"/>
          </p:cNvSpPr>
          <p:nvPr>
            <p:ph sz="quarter" idx="12"/>
          </p:nvPr>
        </p:nvSpPr>
        <p:spPr/>
        <p:txBody>
          <a:bodyPr/>
          <a:lstStyle/>
          <a:p>
            <a:r>
              <a:rPr lang="es-AR" dirty="0" smtClean="0"/>
              <a:t>Tenga a bien silenciar su micrófono a fin de que todos puedan oír el audio con claridad.</a:t>
            </a:r>
            <a:br>
              <a:rPr lang="es-AR" dirty="0" smtClean="0"/>
            </a:br>
            <a:endParaRPr lang="es-AR" dirty="0" smtClean="0"/>
          </a:p>
          <a:p>
            <a:r>
              <a:rPr lang="es-AR" dirty="0" smtClean="0"/>
              <a:t>Podrá acceder a una grabación de la presentación en el Portal mundial para los proveedores de las Naciones Unidas, donde se publicará la Convocatoria de propuestas (CFP).</a:t>
            </a:r>
          </a:p>
          <a:p>
            <a:endParaRPr lang="es-AR" dirty="0" smtClean="0"/>
          </a:p>
          <a:p>
            <a:r>
              <a:rPr lang="es-AR" dirty="0" smtClean="0"/>
              <a:t>Habrá un espacio para preguntas y respuestas al final.</a:t>
            </a:r>
          </a:p>
          <a:p>
            <a:endParaRPr lang="es-AR" dirty="0" smtClean="0"/>
          </a:p>
          <a:p>
            <a:r>
              <a:rPr lang="es-AR" dirty="0" smtClean="0"/>
              <a:t>Puede enviar sus preguntas escribiéndolas en el cuadro de chat ubicado a la derecha de su pantalla.</a:t>
            </a:r>
          </a:p>
          <a:p>
            <a:endParaRPr lang="es-AR" dirty="0" smtClean="0"/>
          </a:p>
          <a:p>
            <a:r>
              <a:rPr lang="es-AR" dirty="0" smtClean="0"/>
              <a:t>Si se perdió alguna sección o tiene más preguntas, envíe un correo electrónico a </a:t>
            </a:r>
            <a:r>
              <a:rPr lang="es-AR" dirty="0" smtClean="0">
                <a:hlinkClick r:id="rId2"/>
              </a:rPr>
              <a:t>SUNgrant@unops.org</a:t>
            </a:r>
            <a:r>
              <a:rPr lang="es-AR" dirty="0" smtClean="0"/>
              <a:t> </a:t>
            </a:r>
            <a:endParaRPr lang="es-AR" dirty="0"/>
          </a:p>
        </p:txBody>
      </p:sp>
      <p:sp>
        <p:nvSpPr>
          <p:cNvPr id="6" name="Text Placeholder 5"/>
          <p:cNvSpPr>
            <a:spLocks noGrp="1"/>
          </p:cNvSpPr>
          <p:nvPr>
            <p:ph type="body" sz="quarter" idx="13"/>
          </p:nvPr>
        </p:nvSpPr>
        <p:spPr/>
        <p:txBody>
          <a:bodyPr/>
          <a:lstStyle/>
          <a:p>
            <a:endParaRPr lang="es-AR" dirty="0"/>
          </a:p>
        </p:txBody>
      </p:sp>
    </p:spTree>
    <p:extLst>
      <p:ext uri="{BB962C8B-B14F-4D97-AF65-F5344CB8AC3E}">
        <p14:creationId xmlns:p14="http://schemas.microsoft.com/office/powerpoint/2010/main" val="16141747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10</a:t>
            </a:fld>
            <a:endParaRPr lang="en-US" dirty="0" smtClean="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722313" y="1024720"/>
            <a:ext cx="4427080" cy="3522046"/>
          </a:xfrm>
          <a:prstGeom prst="rect">
            <a:avLst/>
          </a:prstGeom>
          <a:ln>
            <a:noFill/>
          </a:ln>
          <a:effectLst>
            <a:outerShdw blurRad="292100" dist="139700" dir="2700000" algn="tl" rotWithShape="0">
              <a:srgbClr val="333333">
                <a:alpha val="65000"/>
              </a:srgbClr>
            </a:outerShdw>
          </a:effectLst>
        </p:spPr>
      </p:pic>
      <p:sp>
        <p:nvSpPr>
          <p:cNvPr id="6" name="Text Placeholder 5"/>
          <p:cNvSpPr>
            <a:spLocks noGrp="1"/>
          </p:cNvSpPr>
          <p:nvPr>
            <p:ph type="body" sz="quarter" idx="13"/>
          </p:nvPr>
        </p:nvSpPr>
        <p:spPr/>
        <p:txBody>
          <a:bodyPr/>
          <a:lstStyle/>
          <a:p>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8377" y="1965089"/>
            <a:ext cx="5211621" cy="4135871"/>
          </a:xfrm>
          <a:prstGeom prst="rect">
            <a:avLst/>
          </a:prstGeom>
          <a:ln>
            <a:noFill/>
          </a:ln>
          <a:effectLst>
            <a:outerShdw blurRad="292100" dist="139700" dir="2700000" algn="tl" rotWithShape="0">
              <a:srgbClr val="333333">
                <a:alpha val="65000"/>
              </a:srgbClr>
            </a:outerShdw>
          </a:effectLst>
        </p:spPr>
      </p:pic>
      <p:sp>
        <p:nvSpPr>
          <p:cNvPr id="9" name="Right Arrow 8"/>
          <p:cNvSpPr/>
          <p:nvPr/>
        </p:nvSpPr>
        <p:spPr>
          <a:xfrm rot="19343284">
            <a:off x="2299508" y="4625446"/>
            <a:ext cx="2790825" cy="5817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b="1" dirty="0" smtClean="0"/>
              <a:t>Descárguelos</a:t>
            </a:r>
            <a:endParaRPr lang="es-AR" b="1" dirty="0"/>
          </a:p>
        </p:txBody>
      </p:sp>
      <p:sp>
        <p:nvSpPr>
          <p:cNvPr id="10" name="Oval 9"/>
          <p:cNvSpPr/>
          <p:nvPr/>
        </p:nvSpPr>
        <p:spPr>
          <a:xfrm>
            <a:off x="6515100" y="2657475"/>
            <a:ext cx="828675" cy="6667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Straight Arrow Connector 11"/>
          <p:cNvCxnSpPr/>
          <p:nvPr/>
        </p:nvCxnSpPr>
        <p:spPr>
          <a:xfrm>
            <a:off x="5705475" y="2371725"/>
            <a:ext cx="9525" cy="47976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238926" y="2371724"/>
            <a:ext cx="9525" cy="47976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830278" y="231037"/>
            <a:ext cx="4995622" cy="1600438"/>
          </a:xfrm>
          <a:prstGeom prst="rect">
            <a:avLst/>
          </a:prstGeom>
          <a:noFill/>
        </p:spPr>
        <p:txBody>
          <a:bodyPr wrap="square" rtlCol="0">
            <a:spAutoFit/>
          </a:bodyPr>
          <a:lstStyle/>
          <a:p>
            <a:r>
              <a:rPr lang="es-AR" sz="1400" dirty="0" smtClean="0"/>
              <a:t>Debería descargar cinco documentos:</a:t>
            </a:r>
          </a:p>
          <a:p>
            <a:pPr marL="1714500" lvl="3" indent="-342900">
              <a:buAutoNum type="arabicPeriod"/>
            </a:pPr>
            <a:r>
              <a:rPr lang="es-AR" sz="1400" dirty="0" smtClean="0"/>
              <a:t>Convocatoria de propuestas</a:t>
            </a:r>
          </a:p>
          <a:p>
            <a:pPr marL="1714500" lvl="3" indent="-342900">
              <a:buAutoNum type="arabicPeriod"/>
            </a:pPr>
            <a:r>
              <a:rPr lang="es-AR" sz="1400" dirty="0" smtClean="0"/>
              <a:t>Anexo A: Formulario de postulación</a:t>
            </a:r>
          </a:p>
          <a:p>
            <a:pPr marL="1714500" lvl="3" indent="-342900">
              <a:buAutoNum type="arabicPeriod"/>
            </a:pPr>
            <a:r>
              <a:rPr lang="es-AR" sz="1400" dirty="0" smtClean="0"/>
              <a:t>Anexo B: Detalle de presupuesto </a:t>
            </a:r>
          </a:p>
          <a:p>
            <a:pPr marL="1714500" lvl="3" indent="-342900">
              <a:buAutoNum type="arabicPeriod"/>
            </a:pPr>
            <a:r>
              <a:rPr lang="es-AR" sz="1400" dirty="0" smtClean="0"/>
              <a:t>Anexo C: Descripción de presupuesto</a:t>
            </a:r>
          </a:p>
          <a:p>
            <a:pPr marL="1714500" lvl="3" indent="-342900">
              <a:buAutoNum type="arabicPeriod"/>
            </a:pPr>
            <a:r>
              <a:rPr lang="es-AR" sz="1400" dirty="0" smtClean="0"/>
              <a:t>Anexo H: Régimen de informes financieros</a:t>
            </a:r>
            <a:endParaRPr lang="es-AR" sz="1400" dirty="0"/>
          </a:p>
        </p:txBody>
      </p:sp>
    </p:spTree>
    <p:extLst>
      <p:ext uri="{BB962C8B-B14F-4D97-AF65-F5344CB8AC3E}">
        <p14:creationId xmlns:p14="http://schemas.microsoft.com/office/powerpoint/2010/main" val="31111285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13"/>
          <p:cNvSpPr>
            <a:spLocks noGrp="1"/>
          </p:cNvSpPr>
          <p:nvPr>
            <p:ph type="subTitle" idx="1"/>
          </p:nvPr>
        </p:nvSpPr>
        <p:spPr/>
        <p:txBody>
          <a:bodyPr/>
          <a:lstStyle/>
          <a:p>
            <a:endParaRPr lang="en-GB" dirty="0"/>
          </a:p>
        </p:txBody>
      </p:sp>
      <p:sp>
        <p:nvSpPr>
          <p:cNvPr id="13" name="Title 12"/>
          <p:cNvSpPr>
            <a:spLocks noGrp="1"/>
          </p:cNvSpPr>
          <p:nvPr>
            <p:ph type="ctrTitle"/>
          </p:nvPr>
        </p:nvSpPr>
        <p:spPr/>
        <p:txBody>
          <a:bodyPr/>
          <a:lstStyle/>
          <a:p>
            <a:r>
              <a:rPr lang="es-AR" dirty="0" smtClean="0"/>
              <a:t>Criterios de selección</a:t>
            </a:r>
            <a:endParaRPr lang="es-AR" dirty="0"/>
          </a:p>
        </p:txBody>
      </p:sp>
      <p:sp>
        <p:nvSpPr>
          <p:cNvPr id="4" name="Slide Number Placeholder 3"/>
          <p:cNvSpPr>
            <a:spLocks noGrp="1"/>
          </p:cNvSpPr>
          <p:nvPr>
            <p:ph type="sldNum" sz="quarter" idx="4294967295"/>
          </p:nvPr>
        </p:nvSpPr>
        <p:spPr>
          <a:xfrm>
            <a:off x="0" y="184150"/>
            <a:ext cx="215900" cy="180975"/>
          </a:xfrm>
        </p:spPr>
        <p:txBody>
          <a:bodyPr/>
          <a:lstStyle/>
          <a:p>
            <a:pPr algn="r"/>
            <a:fld id="{B6F15528-21DE-4FAA-801E-634DDDAF4B2B}" type="slidenum">
              <a:rPr lang="en-US" smtClean="0"/>
              <a:pPr algn="r"/>
              <a:t>11</a:t>
            </a:fld>
            <a:endParaRPr lang="en-US" dirty="0" smtClean="0"/>
          </a:p>
        </p:txBody>
      </p:sp>
    </p:spTree>
    <p:extLst>
      <p:ext uri="{BB962C8B-B14F-4D97-AF65-F5344CB8AC3E}">
        <p14:creationId xmlns:p14="http://schemas.microsoft.com/office/powerpoint/2010/main" val="2875339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s-AR" dirty="0" smtClean="0"/>
              <a:t>Red de la sociedad civil del Movimiento SUN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12</a:t>
            </a:fld>
            <a:endParaRPr lang="en-US" dirty="0" smtClean="0"/>
          </a:p>
        </p:txBody>
      </p:sp>
      <p:pic>
        <p:nvPicPr>
          <p:cNvPr id="25" name="Content Placeholder 24"/>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452796" y="1266825"/>
            <a:ext cx="6238408" cy="4967288"/>
          </a:xfrm>
        </p:spPr>
      </p:pic>
      <p:sp>
        <p:nvSpPr>
          <p:cNvPr id="24" name="Text Placeholder 23"/>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35376782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Criterios de selección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13</a:t>
            </a:fld>
            <a:endParaRPr lang="en-US" dirty="0" smtClean="0"/>
          </a:p>
        </p:txBody>
      </p:sp>
      <p:sp>
        <p:nvSpPr>
          <p:cNvPr id="5" name="Content Placeholder 4"/>
          <p:cNvSpPr>
            <a:spLocks noGrp="1"/>
          </p:cNvSpPr>
          <p:nvPr>
            <p:ph sz="quarter" idx="12"/>
          </p:nvPr>
        </p:nvSpPr>
        <p:spPr>
          <a:xfrm>
            <a:off x="720000" y="1200150"/>
            <a:ext cx="7704000" cy="4968000"/>
          </a:xfrm>
        </p:spPr>
        <p:txBody>
          <a:bodyPr/>
          <a:lstStyle/>
          <a:p>
            <a:pPr marL="342900" indent="-342900">
              <a:buFont typeface="+mj-lt"/>
              <a:buAutoNum type="arabicParenR"/>
            </a:pPr>
            <a:r>
              <a:rPr lang="es-AR" dirty="0" smtClean="0"/>
              <a:t>Debe presentarse el </a:t>
            </a:r>
            <a:r>
              <a:rPr lang="es-AR" b="1" dirty="0" smtClean="0"/>
              <a:t>formulario de postulación completo con los documentos adjuntos requeridos antes de la fecha/hora de cierre </a:t>
            </a:r>
            <a:r>
              <a:rPr lang="es-AR" dirty="0" smtClean="0"/>
              <a:t>del plazo para la Convocatoria de propuestas (CFP).</a:t>
            </a:r>
          </a:p>
          <a:p>
            <a:pPr marL="342900" indent="-342900">
              <a:buFont typeface="+mj-lt"/>
              <a:buAutoNum type="arabicParenR"/>
            </a:pPr>
            <a:endParaRPr lang="es-AR" dirty="0" smtClean="0"/>
          </a:p>
          <a:p>
            <a:pPr marL="342900" indent="-342900">
              <a:buFont typeface="+mj-lt"/>
              <a:buAutoNum type="arabicParenR"/>
            </a:pPr>
            <a:r>
              <a:rPr lang="es-AR" dirty="0" smtClean="0"/>
              <a:t>La postulación debe provenir </a:t>
            </a:r>
            <a:r>
              <a:rPr lang="es-AR" b="1" dirty="0" smtClean="0"/>
              <a:t>de una organización registrada y sin fines de lucro </a:t>
            </a:r>
            <a:r>
              <a:rPr lang="es-AR" dirty="0" smtClean="0"/>
              <a:t>con autorización para funcionar en el país en el que se desarrollarán las actividades propuestas.</a:t>
            </a:r>
          </a:p>
          <a:p>
            <a:pPr marL="342900" indent="-342900">
              <a:buFont typeface="+mj-lt"/>
              <a:buAutoNum type="arabicParenR"/>
            </a:pPr>
            <a:endParaRPr lang="es-AR" dirty="0" smtClean="0"/>
          </a:p>
          <a:p>
            <a:pPr marL="342900" indent="-342900">
              <a:buFont typeface="+mj-lt"/>
              <a:buAutoNum type="arabicParenR"/>
            </a:pPr>
            <a:r>
              <a:rPr lang="es-AR" dirty="0" smtClean="0"/>
              <a:t>El postulante debe ser una Organización de la Sociedad Civil (OSC) (o equivalente) y </a:t>
            </a:r>
            <a:r>
              <a:rPr lang="es-AR" b="1" dirty="0" smtClean="0"/>
              <a:t>presentar la propuesta en representación de la</a:t>
            </a:r>
            <a:r>
              <a:rPr lang="es-AR" dirty="0" smtClean="0"/>
              <a:t> </a:t>
            </a:r>
            <a:r>
              <a:rPr lang="es-AR" u="sng" dirty="0" smtClean="0">
                <a:hlinkClick r:id="rId2"/>
              </a:rPr>
              <a:t>Alianza de la Sociedad Civil del Movimiento SUN</a:t>
            </a:r>
            <a:r>
              <a:rPr lang="es-AR" u="sng" dirty="0" smtClean="0"/>
              <a:t> (ASC)</a:t>
            </a:r>
          </a:p>
          <a:p>
            <a:pPr marL="342900" indent="-342900">
              <a:buFont typeface="+mj-lt"/>
              <a:buAutoNum type="arabicParenR"/>
            </a:pPr>
            <a:endParaRPr lang="es-AR" u="sng" dirty="0" smtClean="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38289942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Red de países del Movimiento SUN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14</a:t>
            </a:fld>
            <a:endParaRPr lang="en-US" dirty="0" smtClean="0"/>
          </a:p>
        </p:txBody>
      </p:sp>
      <p:sp>
        <p:nvSpPr>
          <p:cNvPr id="6" name="Text Placeholder 5"/>
          <p:cNvSpPr>
            <a:spLocks noGrp="1"/>
          </p:cNvSpPr>
          <p:nvPr>
            <p:ph type="body" sz="quarter" idx="13"/>
          </p:nvPr>
        </p:nvSpPr>
        <p:spPr/>
        <p:txBody>
          <a:bodyPr/>
          <a:lstStyle/>
          <a:p>
            <a:endParaRPr lang="en-GB" dirty="0"/>
          </a:p>
        </p:txBody>
      </p:sp>
      <p:pic>
        <p:nvPicPr>
          <p:cNvPr id="12" name="Content Placeholder 11"/>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489783" y="1687485"/>
            <a:ext cx="8164434" cy="3905050"/>
          </a:xfrm>
          <a:effectLst>
            <a:softEdge rad="139700"/>
          </a:effectLst>
        </p:spPr>
      </p:pic>
      <p:sp>
        <p:nvSpPr>
          <p:cNvPr id="5" name="TextBox 4"/>
          <p:cNvSpPr txBox="1"/>
          <p:nvPr/>
        </p:nvSpPr>
        <p:spPr>
          <a:xfrm>
            <a:off x="1228436" y="5564321"/>
            <a:ext cx="6927273" cy="923330"/>
          </a:xfrm>
          <a:prstGeom prst="rect">
            <a:avLst/>
          </a:prstGeom>
          <a:noFill/>
        </p:spPr>
        <p:txBody>
          <a:bodyPr wrap="square" rtlCol="0">
            <a:spAutoFit/>
          </a:bodyPr>
          <a:lstStyle/>
          <a:p>
            <a:pPr algn="ctr"/>
            <a:r>
              <a:rPr lang="es-AR" u="sng" dirty="0" smtClean="0"/>
              <a:t>Por consiguiente, las actividades del proyecto han de desarrollarse en alguno de los más de 60 Estados Miembro del Movimiento SUN</a:t>
            </a:r>
            <a:endParaRPr lang="es-AR" u="sng" dirty="0"/>
          </a:p>
        </p:txBody>
      </p:sp>
    </p:spTree>
    <p:extLst>
      <p:ext uri="{BB962C8B-B14F-4D97-AF65-F5344CB8AC3E}">
        <p14:creationId xmlns:p14="http://schemas.microsoft.com/office/powerpoint/2010/main" val="12885045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Criterios de selección (continuación...)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15</a:t>
            </a:fld>
            <a:endParaRPr lang="en-US" dirty="0" smtClean="0"/>
          </a:p>
        </p:txBody>
      </p:sp>
      <p:sp>
        <p:nvSpPr>
          <p:cNvPr id="5" name="Content Placeholder 4"/>
          <p:cNvSpPr>
            <a:spLocks noGrp="1"/>
          </p:cNvSpPr>
          <p:nvPr>
            <p:ph sz="quarter" idx="12"/>
          </p:nvPr>
        </p:nvSpPr>
        <p:spPr>
          <a:xfrm>
            <a:off x="720000" y="1190624"/>
            <a:ext cx="7704000" cy="5153025"/>
          </a:xfrm>
        </p:spPr>
        <p:txBody>
          <a:bodyPr/>
          <a:lstStyle/>
          <a:p>
            <a:pPr marL="342900" indent="-342900">
              <a:buFont typeface="+mj-lt"/>
              <a:buAutoNum type="arabicParenR" startAt="4"/>
            </a:pPr>
            <a:r>
              <a:rPr lang="es-AR" dirty="0" smtClean="0"/>
              <a:t>El postulante y su ejecutivo </a:t>
            </a:r>
            <a:r>
              <a:rPr lang="es-AR" b="1" dirty="0" smtClean="0"/>
              <a:t>no deben tener</a:t>
            </a:r>
            <a:r>
              <a:rPr lang="es-AR" dirty="0" smtClean="0"/>
              <a:t> </a:t>
            </a:r>
            <a:r>
              <a:rPr lang="es-AR" b="1" dirty="0" smtClean="0"/>
              <a:t>sanciones a proveedores de las Naciones Unidas y el Banco Mundial.</a:t>
            </a:r>
            <a:endParaRPr lang="es-AR" dirty="0" smtClean="0"/>
          </a:p>
          <a:p>
            <a:pPr marL="342900" indent="-342900">
              <a:buFont typeface="+mj-lt"/>
              <a:buAutoNum type="arabicParenR" startAt="5"/>
            </a:pPr>
            <a:r>
              <a:rPr lang="es-AR" dirty="0" smtClean="0"/>
              <a:t>El presupuesto de la propuesta </a:t>
            </a:r>
            <a:r>
              <a:rPr lang="es-AR" b="1" dirty="0" smtClean="0"/>
              <a:t>no debe ser superior a USD 114.000 para un plazo de 12 meses</a:t>
            </a:r>
            <a:r>
              <a:rPr lang="es-AR" dirty="0" smtClean="0"/>
              <a:t>.</a:t>
            </a:r>
          </a:p>
          <a:p>
            <a:pPr marL="342900" indent="-342900">
              <a:buFont typeface="+mj-lt"/>
              <a:buAutoNum type="arabicParenR" startAt="5"/>
            </a:pPr>
            <a:r>
              <a:rPr lang="es-AR" dirty="0" smtClean="0"/>
              <a:t>La Alianza de la Sociedad Civil (ASC) del país </a:t>
            </a:r>
            <a:r>
              <a:rPr lang="es-AR" b="1" dirty="0" smtClean="0"/>
              <a:t>no debe haber recibido financiamiento del Fondo en defensa de la nutrición (NAF)</a:t>
            </a:r>
            <a:r>
              <a:rPr lang="es-AR" dirty="0" smtClean="0"/>
              <a:t> en el 2018. </a:t>
            </a:r>
          </a:p>
          <a:p>
            <a:pPr marL="342900" indent="-342900">
              <a:buFont typeface="+mj-lt"/>
              <a:buAutoNum type="arabicParenR" startAt="5"/>
            </a:pPr>
            <a:r>
              <a:rPr lang="es-AR" dirty="0" smtClean="0"/>
              <a:t>La propuesta debe estar acompañada de una </a:t>
            </a:r>
            <a:r>
              <a:rPr lang="es-AR" b="1" dirty="0" smtClean="0"/>
              <a:t>notificación por escrito (puede hacerse por correo electrónico) del </a:t>
            </a:r>
            <a:r>
              <a:rPr lang="es-AR" u="sng" dirty="0" smtClean="0">
                <a:hlinkClick r:id="rId2"/>
              </a:rPr>
              <a:t>Facilitador de la red de donantes</a:t>
            </a:r>
            <a:r>
              <a:rPr lang="es-AR" dirty="0" smtClean="0"/>
              <a:t> </a:t>
            </a:r>
            <a:r>
              <a:rPr lang="es-AR" b="1" dirty="0" smtClean="0"/>
              <a:t>del país</a:t>
            </a:r>
            <a:r>
              <a:rPr lang="es-AR" dirty="0" smtClean="0"/>
              <a:t> que indique que la postulación constituye una solicitud de financiamiento de último recurso y que no existe ninguna otra fuente de financiamiento (incluido el Fondo en defensa de la nutrición y fondos bilaterales y multilaterales) a disposición de la Alianza de la Sociedad Civil de ese país al momento de la postulación.</a:t>
            </a:r>
            <a:br>
              <a:rPr lang="es-AR" dirty="0" smtClean="0"/>
            </a:br>
            <a:r>
              <a:rPr lang="es-AR" dirty="0" smtClean="0"/>
              <a:t/>
            </a:r>
            <a:br>
              <a:rPr lang="es-AR" dirty="0" smtClean="0"/>
            </a:br>
            <a:endParaRPr lang="es-AR"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3322363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Criterios de selección (continuación...)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16</a:t>
            </a:fld>
            <a:endParaRPr lang="en-US" dirty="0" smtClean="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871661" y="2967847"/>
            <a:ext cx="5310189" cy="31824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dirty="0"/>
          </a:p>
        </p:txBody>
      </p:sp>
      <p:sp>
        <p:nvSpPr>
          <p:cNvPr id="8" name="TextBox 7"/>
          <p:cNvSpPr txBox="1"/>
          <p:nvPr/>
        </p:nvSpPr>
        <p:spPr>
          <a:xfrm>
            <a:off x="720000" y="1084842"/>
            <a:ext cx="7703999" cy="2031325"/>
          </a:xfrm>
          <a:prstGeom prst="rect">
            <a:avLst/>
          </a:prstGeom>
          <a:noFill/>
        </p:spPr>
        <p:txBody>
          <a:bodyPr wrap="square" rtlCol="0">
            <a:spAutoFit/>
          </a:bodyPr>
          <a:lstStyle/>
          <a:p>
            <a:r>
              <a:rPr lang="es-AR" i="1" dirty="0" smtClean="0"/>
              <a:t>Si no hubiera registrado ningún facilitador de la red de donantes, deberá obtenerse necesariamente por escrito una declaración de apoyo al proyecto por parte del principal organismo bilateral o multilateral con presencia en el país o por la </a:t>
            </a:r>
            <a:r>
              <a:rPr lang="es-AR" i="1" u="sng" dirty="0" smtClean="0">
                <a:hlinkClick r:id="rId3"/>
              </a:rPr>
              <a:t>Red de donantes del Movimiento SUN.</a:t>
            </a:r>
            <a:r>
              <a:rPr lang="es-AR" i="1" dirty="0" smtClean="0"/>
              <a:t>  </a:t>
            </a:r>
            <a:br>
              <a:rPr lang="es-AR" i="1" dirty="0" smtClean="0"/>
            </a:br>
            <a:r>
              <a:rPr lang="es-AR" i="1" dirty="0" smtClean="0"/>
              <a:t/>
            </a:r>
            <a:br>
              <a:rPr lang="es-AR" i="1" dirty="0" smtClean="0"/>
            </a:br>
            <a:r>
              <a:rPr lang="es-AR" i="1" dirty="0" smtClean="0"/>
              <a:t>Sírvase comunicarse con Maren Lieberum </a:t>
            </a:r>
            <a:r>
              <a:rPr lang="es-AR" i="1" u="sng" dirty="0" err="1" smtClean="0">
                <a:hlinkClick r:id="rId4"/>
              </a:rPr>
              <a:t>maren.lieberum@giz.de</a:t>
            </a:r>
            <a:endParaRPr lang="es-AR" i="1" u="sng" dirty="0" smtClean="0">
              <a:hlinkClick r:id="rId4"/>
            </a:endParaRPr>
          </a:p>
          <a:p>
            <a:endParaRPr lang="en-GB" dirty="0"/>
          </a:p>
        </p:txBody>
      </p:sp>
    </p:spTree>
    <p:extLst>
      <p:ext uri="{BB962C8B-B14F-4D97-AF65-F5344CB8AC3E}">
        <p14:creationId xmlns:p14="http://schemas.microsoft.com/office/powerpoint/2010/main" val="3640453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Criterios de selección (continuación...)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17</a:t>
            </a:fld>
            <a:endParaRPr lang="en-US" dirty="0" smtClean="0"/>
          </a:p>
        </p:txBody>
      </p:sp>
      <p:sp>
        <p:nvSpPr>
          <p:cNvPr id="5" name="Content Placeholder 4"/>
          <p:cNvSpPr>
            <a:spLocks noGrp="1"/>
          </p:cNvSpPr>
          <p:nvPr>
            <p:ph sz="quarter" idx="12"/>
          </p:nvPr>
        </p:nvSpPr>
        <p:spPr/>
        <p:txBody>
          <a:bodyPr/>
          <a:lstStyle/>
          <a:p>
            <a:pPr marL="342900" indent="-342900">
              <a:buFont typeface="+mj-lt"/>
              <a:buAutoNum type="arabicParenR" startAt="8"/>
            </a:pPr>
            <a:r>
              <a:rPr lang="es-AR" dirty="0" smtClean="0"/>
              <a:t>El presupuesto de la propuesta </a:t>
            </a:r>
            <a:r>
              <a:rPr lang="es-AR" b="1" dirty="0" smtClean="0"/>
              <a:t>no</a:t>
            </a:r>
            <a:r>
              <a:rPr lang="es-AR" dirty="0" smtClean="0"/>
              <a:t> puede incluir costos relacionados con la </a:t>
            </a:r>
            <a:r>
              <a:rPr lang="es-AR" b="1" dirty="0" smtClean="0"/>
              <a:t>construcción o adquisición de propiedades inmuebles</a:t>
            </a:r>
            <a:r>
              <a:rPr lang="es-AR" dirty="0" smtClean="0"/>
              <a:t>.</a:t>
            </a:r>
          </a:p>
          <a:p>
            <a:pPr marL="342900" indent="-342900">
              <a:buFont typeface="+mj-lt"/>
              <a:buAutoNum type="arabicParenR" startAt="8"/>
            </a:pPr>
            <a:endParaRPr lang="es-AR" dirty="0" smtClean="0"/>
          </a:p>
          <a:p>
            <a:pPr marL="0" indent="0" algn="ctr">
              <a:buNone/>
            </a:pPr>
            <a:r>
              <a:rPr lang="es-AR" dirty="0" smtClean="0">
                <a:solidFill>
                  <a:srgbClr val="FF0000"/>
                </a:solidFill>
              </a:rPr>
              <a:t>Todos los Adjudicatarios de las subvenciones </a:t>
            </a:r>
            <a:r>
              <a:rPr lang="es-AR" b="1" u="sng" dirty="0" smtClean="0">
                <a:solidFill>
                  <a:srgbClr val="FF0000"/>
                </a:solidFill>
              </a:rPr>
              <a:t>deben</a:t>
            </a:r>
            <a:r>
              <a:rPr lang="es-AR" dirty="0" smtClean="0">
                <a:solidFill>
                  <a:srgbClr val="FF0000"/>
                </a:solidFill>
              </a:rPr>
              <a:t> cumplir con estos mínimos criterios de selección a fin de poder avanzar a la instancia de evaluación.</a:t>
            </a:r>
          </a:p>
          <a:p>
            <a:pPr marL="0" indent="0">
              <a:buNone/>
            </a:pPr>
            <a:endParaRPr lang="en-GB"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34634033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611" y="210256"/>
            <a:ext cx="7704000" cy="792000"/>
          </a:xfrm>
        </p:spPr>
        <p:txBody>
          <a:bodyPr/>
          <a:lstStyle/>
          <a:p>
            <a:r>
              <a:rPr lang="es-AR" dirty="0" smtClean="0"/>
              <a:t>Preguntas y respuestas sobre los criterios de selección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18</a:t>
            </a:fld>
            <a:endParaRPr lang="en-US" dirty="0" smtClean="0"/>
          </a:p>
        </p:txBody>
      </p:sp>
      <p:sp>
        <p:nvSpPr>
          <p:cNvPr id="5" name="Content Placeholder 4"/>
          <p:cNvSpPr>
            <a:spLocks noGrp="1"/>
          </p:cNvSpPr>
          <p:nvPr>
            <p:ph sz="quarter" idx="12"/>
          </p:nvPr>
        </p:nvSpPr>
        <p:spPr>
          <a:xfrm>
            <a:off x="720000" y="1048711"/>
            <a:ext cx="7704000" cy="4968000"/>
          </a:xfrm>
        </p:spPr>
        <p:txBody>
          <a:bodyPr/>
          <a:lstStyle/>
          <a:p>
            <a:pPr marL="0" lvl="0" indent="0">
              <a:buNone/>
            </a:pPr>
            <a:r>
              <a:rPr lang="en-US" sz="1500" b="1" dirty="0"/>
              <a:t>1) </a:t>
            </a:r>
            <a:r>
              <a:rPr lang="es-AR" sz="1500" b="1" dirty="0" smtClean="0"/>
              <a:t>Pregunta: ¿Una organización puede presentar múltiples solicitudes? </a:t>
            </a:r>
          </a:p>
          <a:p>
            <a:pPr marL="0" indent="0">
              <a:buNone/>
            </a:pPr>
            <a:r>
              <a:rPr lang="es-AR" sz="1500" dirty="0" smtClean="0"/>
              <a:t>Enviada el 4 de mayo de 2018</a:t>
            </a:r>
          </a:p>
          <a:p>
            <a:pPr marL="0" indent="0">
              <a:buNone/>
            </a:pPr>
            <a:r>
              <a:rPr lang="es-AR" sz="1500" dirty="0" smtClean="0"/>
              <a:t>Respuesta: Si la organización solicitante cumple con todos los criterios de selección incluidos en la sección denominada "Primer paso: criterios de selección" de la Convocatoria de propuestas, podrá presentar más de una solicitud. Sin embargo, se recomienda que la organización solicitante haga una clara distinción entre las solicitudes, es decir, estas deberían describir actividades diferentes con presupuestos completamente distintos.  </a:t>
            </a:r>
          </a:p>
          <a:p>
            <a:pPr marL="0" indent="0">
              <a:buNone/>
            </a:pPr>
            <a:endParaRPr lang="es-AR" sz="1500" dirty="0" smtClean="0"/>
          </a:p>
          <a:p>
            <a:pPr marL="0" indent="0">
              <a:buNone/>
            </a:pPr>
            <a:r>
              <a:rPr lang="es-AR" sz="1500" b="1" dirty="0" smtClean="0"/>
              <a:t>2) Pregunta:  ¿Los organismos de las Naciones Unidas que pertenecen a la Red de las Naciones Unidas para el SUN pueden solicitar el Fondo común?</a:t>
            </a:r>
            <a:endParaRPr lang="es-AR" sz="1500" dirty="0" smtClean="0"/>
          </a:p>
          <a:p>
            <a:pPr marL="0" lvl="0" indent="0">
              <a:buNone/>
            </a:pPr>
            <a:r>
              <a:rPr lang="es-AR" sz="1500" dirty="0" smtClean="0"/>
              <a:t>Enviada el 8 de mayo de 2018</a:t>
            </a:r>
          </a:p>
          <a:p>
            <a:pPr marL="0" indent="0">
              <a:buNone/>
            </a:pPr>
            <a:r>
              <a:rPr lang="es-AR" sz="1500" dirty="0" smtClean="0"/>
              <a:t>Respuesta: Los organismos de las Naciones Unidas no son organizaciones de la sociedad civil; por lo tanto, no cumplen con los criterios para solicitar la subvención. Sin embargo, las organizaciones no gubernamentales internacionales que cumplan con los criterios N.° 2 y 3 podrán solicitar una subvención en nombre de la Alianza de la sociedad civil.</a:t>
            </a:r>
          </a:p>
          <a:p>
            <a:pPr marL="0" indent="0">
              <a:buNone/>
            </a:pPr>
            <a:endParaRPr lang="en-GB" sz="1600"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2436875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833" y="168311"/>
            <a:ext cx="7704000" cy="792000"/>
          </a:xfrm>
        </p:spPr>
        <p:txBody>
          <a:bodyPr/>
          <a:lstStyle/>
          <a:p>
            <a:r>
              <a:rPr lang="es-AR" dirty="0" smtClean="0"/>
              <a:t>Preguntas y respuestas sobre los criterios de selección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19</a:t>
            </a:fld>
            <a:endParaRPr lang="en-US" dirty="0" smtClean="0"/>
          </a:p>
        </p:txBody>
      </p:sp>
      <p:sp>
        <p:nvSpPr>
          <p:cNvPr id="5" name="Content Placeholder 4"/>
          <p:cNvSpPr>
            <a:spLocks noGrp="1"/>
          </p:cNvSpPr>
          <p:nvPr>
            <p:ph sz="quarter" idx="12"/>
          </p:nvPr>
        </p:nvSpPr>
        <p:spPr>
          <a:xfrm>
            <a:off x="720000" y="1149378"/>
            <a:ext cx="7704000" cy="5133975"/>
          </a:xfrm>
        </p:spPr>
        <p:txBody>
          <a:bodyPr/>
          <a:lstStyle/>
          <a:p>
            <a:pPr marL="0" indent="0">
              <a:buNone/>
            </a:pPr>
            <a:r>
              <a:rPr lang="en-US" sz="1500" b="1" dirty="0"/>
              <a:t>3) </a:t>
            </a:r>
            <a:r>
              <a:rPr lang="es-AR" sz="1500" b="1" dirty="0" smtClean="0"/>
              <a:t>Pregunta:  Nuestra Alianza de la sociedad civil recibió una subvención, que finalizará a fin de año. ¿Podrá solicitar nuevamente una subvención del Fondo común? </a:t>
            </a:r>
          </a:p>
          <a:p>
            <a:pPr marL="0" indent="0">
              <a:buNone/>
            </a:pPr>
            <a:r>
              <a:rPr lang="es-AR" sz="1500" dirty="0" smtClean="0"/>
              <a:t>Enviada el 4 de mayo de 2018</a:t>
            </a:r>
          </a:p>
          <a:p>
            <a:r>
              <a:rPr lang="es-AR" sz="1500" dirty="0" smtClean="0"/>
              <a:t>Respuesta:  Su Alianza de la sociedad civil podrá solicitar una subvención nuevamente si cumple con las siguientes condiciones. </a:t>
            </a:r>
          </a:p>
          <a:p>
            <a:pPr marL="0" indent="0">
              <a:buNone/>
            </a:pPr>
            <a:r>
              <a:rPr lang="es-AR" sz="1500" dirty="0" smtClean="0"/>
              <a:t>	Primera condición: Su facilitador de donantes debería dejar en claro en la 	Carta de apoyo del facilitador de donantes que la Alianza de la sociedad civil no 	tiene asegurada financiación una vez que la subvención haya finalizado.  </a:t>
            </a:r>
          </a:p>
          <a:p>
            <a:pPr marL="0" indent="0">
              <a:buNone/>
            </a:pPr>
            <a:r>
              <a:rPr lang="es-AR" sz="1500" dirty="0" smtClean="0"/>
              <a:t>	Segunda condición: De manera adicional, la solicitud debería proponer 	actividades diferentes de las financiadas por la subvención actual. Estas 	actividades deben estar enmarcadas por el Marco de resultados del Fondo 	común del Movimiento SUN. La financiación no debería superponerse con	las 	actividades.  </a:t>
            </a:r>
          </a:p>
          <a:p>
            <a:pPr marL="0" indent="0">
              <a:buNone/>
            </a:pPr>
            <a:r>
              <a:rPr lang="es-AR" sz="1500" dirty="0" smtClean="0"/>
              <a:t>	Tercera condición: En la solicitud de la subvención y/o las cartas de apoyo, la 	organización solicitante debería enfatizar el carácter sostenible de las 	actividades propuestas y la naturaleza catalizadora que el Fondo común tendría 	sobre la Alianza de la sociedad civil.   </a:t>
            </a:r>
          </a:p>
          <a:p>
            <a:pPr marL="0" indent="0">
              <a:buNone/>
            </a:pPr>
            <a:r>
              <a:rPr lang="en-US" sz="1600" dirty="0" smtClean="0"/>
              <a:t> </a:t>
            </a:r>
            <a:endParaRPr lang="en-US" sz="1600"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40564095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s-AR" dirty="0" smtClean="0"/>
              <a:t>Fondo común 2018 </a:t>
            </a:r>
            <a:endParaRPr lang="es-AR" dirty="0"/>
          </a:p>
        </p:txBody>
      </p:sp>
      <p:sp>
        <p:nvSpPr>
          <p:cNvPr id="7" name="Subtitle 6"/>
          <p:cNvSpPr>
            <a:spLocks noGrp="1"/>
          </p:cNvSpPr>
          <p:nvPr>
            <p:ph type="subTitle" idx="1"/>
          </p:nvPr>
        </p:nvSpPr>
        <p:spPr/>
        <p:txBody>
          <a:bodyPr/>
          <a:lstStyle/>
          <a:p>
            <a:r>
              <a:rPr lang="es-AR" dirty="0" smtClean="0"/>
              <a:t>Presentación dirigida a interesados en postularse</a:t>
            </a:r>
            <a:endParaRPr lang="es-AR"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6294" y="5243000"/>
            <a:ext cx="2018580" cy="1511987"/>
          </a:xfrm>
          <a:prstGeom prst="rect">
            <a:avLst/>
          </a:prstGeom>
        </p:spPr>
      </p:pic>
    </p:spTree>
    <p:extLst>
      <p:ext uri="{BB962C8B-B14F-4D97-AF65-F5344CB8AC3E}">
        <p14:creationId xmlns:p14="http://schemas.microsoft.com/office/powerpoint/2010/main" val="6989791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AR" dirty="0" smtClean="0"/>
              <a:t>Evaluación</a:t>
            </a:r>
            <a:endParaRPr lang="es-AR" dirty="0"/>
          </a:p>
        </p:txBody>
      </p:sp>
      <p:sp>
        <p:nvSpPr>
          <p:cNvPr id="8" name="Subtitle 7"/>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13825786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AR" dirty="0" smtClean="0"/>
              <a:t>Evaluación</a:t>
            </a:r>
            <a:endParaRPr lang="es-AR" dirty="0"/>
          </a:p>
        </p:txBody>
      </p:sp>
      <p:sp>
        <p:nvSpPr>
          <p:cNvPr id="5" name="Content Placeholder 4"/>
          <p:cNvSpPr>
            <a:spLocks noGrp="1"/>
          </p:cNvSpPr>
          <p:nvPr>
            <p:ph sz="quarter" idx="12"/>
          </p:nvPr>
        </p:nvSpPr>
        <p:spPr/>
        <p:txBody>
          <a:bodyPr/>
          <a:lstStyle/>
          <a:p>
            <a:pPr marL="0" indent="0">
              <a:buNone/>
            </a:pPr>
            <a:r>
              <a:rPr lang="es-AR" b="1" dirty="0" smtClean="0"/>
              <a:t>Puntaje</a:t>
            </a:r>
          </a:p>
          <a:p>
            <a:r>
              <a:rPr lang="es-AR" dirty="0" smtClean="0"/>
              <a:t>Capacidad organizativa (10 puntos)</a:t>
            </a:r>
          </a:p>
          <a:p>
            <a:r>
              <a:rPr lang="es-AR" dirty="0" smtClean="0"/>
              <a:t>Ámbito de trabajo (30 puntos)</a:t>
            </a:r>
          </a:p>
          <a:p>
            <a:r>
              <a:rPr lang="es-AR" dirty="0" smtClean="0"/>
              <a:t>Metodología/Enfoque técnico (80 puntos)</a:t>
            </a:r>
          </a:p>
          <a:p>
            <a:r>
              <a:rPr lang="es-AR" dirty="0" smtClean="0"/>
              <a:t>Nivel mínimo de cumplimiento técnico  72/120 o 60%</a:t>
            </a:r>
          </a:p>
          <a:p>
            <a:pPr marL="0" indent="0">
              <a:buNone/>
            </a:pPr>
            <a:endParaRPr lang="es-AR" dirty="0" smtClean="0"/>
          </a:p>
          <a:p>
            <a:pPr marL="0" indent="0">
              <a:buNone/>
            </a:pPr>
            <a:r>
              <a:rPr lang="es-AR" b="1" dirty="0" smtClean="0"/>
              <a:t>Resultados del financiamiento</a:t>
            </a:r>
          </a:p>
          <a:p>
            <a:pPr lvl="1"/>
            <a:r>
              <a:rPr lang="es-AR" dirty="0" smtClean="0"/>
              <a:t>Resultado 1:  Planificación y legislación SMART</a:t>
            </a:r>
          </a:p>
          <a:p>
            <a:pPr lvl="1"/>
            <a:r>
              <a:rPr lang="es-AR" dirty="0" smtClean="0"/>
              <a:t>Resultado 2:  Asignación de recursos financieros</a:t>
            </a:r>
          </a:p>
          <a:p>
            <a:pPr lvl="1"/>
            <a:r>
              <a:rPr lang="es-AR" dirty="0" smtClean="0"/>
              <a:t>Resultado 3:  Posibilitación de la implementación </a:t>
            </a:r>
          </a:p>
          <a:p>
            <a:pPr marL="0" indent="0">
              <a:buNone/>
            </a:pPr>
            <a:endParaRPr lang="en-GB"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1517586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Capacidad organizativa</a:t>
            </a:r>
            <a:endParaRPr lang="es-AR" dirty="0"/>
          </a:p>
        </p:txBody>
      </p:sp>
      <p:sp>
        <p:nvSpPr>
          <p:cNvPr id="3" name="Text Placeholder 2"/>
          <p:cNvSpPr>
            <a:spLocks noGrp="1"/>
          </p:cNvSpPr>
          <p:nvPr>
            <p:ph type="body" sz="quarter" idx="10"/>
          </p:nvPr>
        </p:nvSpPr>
        <p:spPr/>
        <p:txBody>
          <a:bodyPr/>
          <a:lstStyle/>
          <a:p>
            <a:r>
              <a:rPr lang="es-AR" dirty="0" smtClean="0"/>
              <a:t>Evaluación</a:t>
            </a:r>
            <a:endParaRPr lang="es-AR" dirty="0"/>
          </a:p>
        </p:txBody>
      </p:sp>
    </p:spTree>
    <p:extLst>
      <p:ext uri="{BB962C8B-B14F-4D97-AF65-F5344CB8AC3E}">
        <p14:creationId xmlns:p14="http://schemas.microsoft.com/office/powerpoint/2010/main" val="16193825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Evaluación: Capacidad organizativa</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23</a:t>
            </a:fld>
            <a:endParaRPr lang="en-US" dirty="0" smtClean="0"/>
          </a:p>
        </p:txBody>
      </p:sp>
      <p:sp>
        <p:nvSpPr>
          <p:cNvPr id="5" name="Content Placeholder 4"/>
          <p:cNvSpPr>
            <a:spLocks noGrp="1"/>
          </p:cNvSpPr>
          <p:nvPr>
            <p:ph sz="quarter" idx="12"/>
          </p:nvPr>
        </p:nvSpPr>
        <p:spPr/>
        <p:txBody>
          <a:bodyPr/>
          <a:lstStyle/>
          <a:p>
            <a:pPr marL="342900" indent="-342900">
              <a:buFont typeface="+mj-lt"/>
              <a:buAutoNum type="arabicPeriod"/>
            </a:pPr>
            <a:r>
              <a:rPr lang="es-AR" dirty="0" smtClean="0"/>
              <a:t>¿Posee la organización probada experiencia en la implementación exitosa de actividades subvencionadas?</a:t>
            </a:r>
          </a:p>
          <a:p>
            <a:pPr marL="268287" lvl="1" indent="0">
              <a:buNone/>
            </a:pPr>
            <a:endParaRPr lang="es-AR" dirty="0" smtClean="0"/>
          </a:p>
          <a:p>
            <a:pPr marL="268287" lvl="1" indent="0">
              <a:buNone/>
            </a:pPr>
            <a:r>
              <a:rPr lang="es-AR" dirty="0" smtClean="0"/>
              <a:t>	</a:t>
            </a:r>
            <a:r>
              <a:rPr lang="es-AR" i="1" dirty="0" smtClean="0"/>
              <a:t>Hable sobre su experiencia en la gestión de proyectos con otras 	subvenciones, por ejemplo. En caso de presentar la postulación 	en representación de los demás integrantes de la ACS en su 	carácter de organismo anfitrión, sírvase desarrollar su experiencia 	en roles de anfitrión y de supervisión.</a:t>
            </a:r>
          </a:p>
          <a:p>
            <a:pPr marL="342900" indent="-342900">
              <a:buFont typeface="+mj-lt"/>
              <a:buAutoNum type="arabicPeriod"/>
            </a:pPr>
            <a:endParaRPr lang="es-AR" dirty="0" smtClean="0"/>
          </a:p>
          <a:p>
            <a:pPr marL="342900" indent="-342900">
              <a:buFont typeface="+mj-lt"/>
              <a:buAutoNum type="arabicPeriod"/>
            </a:pPr>
            <a:r>
              <a:rPr lang="es-AR" dirty="0" smtClean="0"/>
              <a:t>¿Es la organización una entidad líder en la lucha contra la malnutrición, o de algún otro modo idónea para reunir actividades de ASC? ¿Cuenta con cartas firmadas que demuestren un mayor apoyo a la ASC? </a:t>
            </a:r>
          </a:p>
          <a:p>
            <a:pPr marL="342900" indent="-342900">
              <a:buFont typeface="+mj-lt"/>
              <a:buAutoNum type="arabicPeriod"/>
            </a:pPr>
            <a:endParaRPr lang="es-AR" dirty="0" smtClean="0"/>
          </a:p>
          <a:p>
            <a:pPr marL="538162" lvl="2" indent="0">
              <a:buNone/>
            </a:pPr>
            <a:r>
              <a:rPr lang="es-AR" dirty="0" smtClean="0"/>
              <a:t>	</a:t>
            </a:r>
            <a:r>
              <a:rPr lang="es-AR" i="1" dirty="0" smtClean="0"/>
              <a:t>Puede presentar cartas de apoyo adicionales.</a:t>
            </a:r>
            <a:endParaRPr lang="es-AR" i="1"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3652960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Ámbito de trabajo</a:t>
            </a:r>
            <a:endParaRPr lang="es-AR" dirty="0"/>
          </a:p>
        </p:txBody>
      </p:sp>
      <p:sp>
        <p:nvSpPr>
          <p:cNvPr id="3" name="Text Placeholder 2"/>
          <p:cNvSpPr>
            <a:spLocks noGrp="1"/>
          </p:cNvSpPr>
          <p:nvPr>
            <p:ph type="body" sz="quarter" idx="10"/>
          </p:nvPr>
        </p:nvSpPr>
        <p:spPr/>
        <p:txBody>
          <a:bodyPr/>
          <a:lstStyle/>
          <a:p>
            <a:r>
              <a:rPr lang="es-AR" dirty="0" smtClean="0"/>
              <a:t>Evaluación</a:t>
            </a:r>
            <a:endParaRPr lang="es-AR" dirty="0"/>
          </a:p>
        </p:txBody>
      </p:sp>
    </p:spTree>
    <p:extLst>
      <p:ext uri="{BB962C8B-B14F-4D97-AF65-F5344CB8AC3E}">
        <p14:creationId xmlns:p14="http://schemas.microsoft.com/office/powerpoint/2010/main" val="1940229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45" y="-151002"/>
            <a:ext cx="7704000" cy="792000"/>
          </a:xfrm>
        </p:spPr>
        <p:txBody>
          <a:bodyPr/>
          <a:lstStyle/>
          <a:p>
            <a:r>
              <a:rPr lang="es-AR" dirty="0" smtClean="0"/>
              <a:t>Evaluación: Ámbito de trabajo</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25</a:t>
            </a:fld>
            <a:endParaRPr lang="en-US" dirty="0" smtClean="0"/>
          </a:p>
        </p:txBody>
      </p:sp>
      <p:sp>
        <p:nvSpPr>
          <p:cNvPr id="5" name="Content Placeholder 4"/>
          <p:cNvSpPr>
            <a:spLocks noGrp="1"/>
          </p:cNvSpPr>
          <p:nvPr>
            <p:ph sz="quarter" idx="12"/>
          </p:nvPr>
        </p:nvSpPr>
        <p:spPr>
          <a:xfrm>
            <a:off x="753556" y="713151"/>
            <a:ext cx="7704000" cy="4968000"/>
          </a:xfrm>
        </p:spPr>
        <p:txBody>
          <a:bodyPr/>
          <a:lstStyle/>
          <a:p>
            <a:pPr marL="342900" indent="-342900">
              <a:buFont typeface="+mj-lt"/>
              <a:buAutoNum type="arabicPeriod" startAt="3"/>
            </a:pPr>
            <a:r>
              <a:rPr lang="es-AR" sz="1600" dirty="0" smtClean="0"/>
              <a:t>¿La Declaración de necesidad se refiere de forma específica y convincente y se ajusta a las prioridades, políticas y estrategias nacionales en materia de nutrición?</a:t>
            </a:r>
          </a:p>
          <a:p>
            <a:pPr marL="342900" indent="-342900">
              <a:buFont typeface="+mj-lt"/>
              <a:buAutoNum type="arabicPeriod" startAt="3"/>
            </a:pPr>
            <a:endParaRPr lang="es-AR" sz="1600" dirty="0" smtClean="0"/>
          </a:p>
          <a:p>
            <a:pPr marL="268287" lvl="1" indent="0">
              <a:buNone/>
            </a:pPr>
            <a:r>
              <a:rPr lang="es-AR" sz="1600" dirty="0" smtClean="0"/>
              <a:t>	</a:t>
            </a:r>
            <a:r>
              <a:rPr lang="es-AR" sz="1600" i="1" dirty="0" smtClean="0"/>
              <a:t>Póngase en contacto con el Presidente o Coordinador de su ASC 	para obtener más información e ideas. </a:t>
            </a:r>
          </a:p>
          <a:p>
            <a:pPr marL="342900" indent="-342900">
              <a:buFont typeface="+mj-lt"/>
              <a:buAutoNum type="arabicPeriod" startAt="3"/>
            </a:pPr>
            <a:endParaRPr lang="es-AR" sz="1600" dirty="0" smtClean="0"/>
          </a:p>
          <a:p>
            <a:pPr marL="342900" indent="-342900">
              <a:buFont typeface="+mj-lt"/>
              <a:buAutoNum type="arabicPeriod" startAt="3"/>
            </a:pPr>
            <a:r>
              <a:rPr lang="es-AR" sz="1600" dirty="0" smtClean="0"/>
              <a:t>¿El marco de resultados de la propuesta (cadena de resultados, indicadores, valores de referencia, objetivos, y medios de verificación) sigue directrices SMART y se vincula de manera directa con las actividades y el presupuesto declarados? ¿Las actividades son lo suficientemente ambiciosas pero a la vez factibles? ¿O son ambiciosas de un modo poco realista?</a:t>
            </a:r>
          </a:p>
          <a:p>
            <a:pPr marL="342900" indent="-342900">
              <a:buFont typeface="+mj-lt"/>
              <a:buAutoNum type="arabicPeriod" startAt="3"/>
            </a:pPr>
            <a:endParaRPr lang="es-AR" sz="1600" dirty="0" smtClean="0"/>
          </a:p>
          <a:p>
            <a:pPr marL="342900" indent="-342900">
              <a:buFont typeface="+mj-lt"/>
              <a:buAutoNum type="arabicPeriod" startAt="3"/>
            </a:pPr>
            <a:r>
              <a:rPr lang="es-AR" sz="1600" dirty="0" smtClean="0"/>
              <a:t>¿Los resultados, productos e indicadores declarados se ajustan a lo establecido en el </a:t>
            </a:r>
            <a:r>
              <a:rPr lang="es-AR" sz="1600" u="sng" dirty="0" smtClean="0">
                <a:hlinkClick r:id="rId2"/>
              </a:rPr>
              <a:t>Anexo D - Marco de Resultados del Fondo común del Movimiento SUN</a:t>
            </a:r>
            <a:r>
              <a:rPr lang="es-AR" sz="1600" dirty="0" smtClean="0"/>
              <a:t>? Esto es, ¿coinciden con uno o más de los Resultados del Anexo D? </a:t>
            </a:r>
            <a:endParaRPr lang="es-AR" sz="1600"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20183149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AR" dirty="0" smtClean="0"/>
              <a:t>Ámbito de trabajo: Marco de Resultados del Fondo común</a:t>
            </a:r>
            <a:endParaRPr lang="es-AR"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360832" y="1943209"/>
            <a:ext cx="7063168" cy="39739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dirty="0"/>
          </a:p>
        </p:txBody>
      </p:sp>
      <p:sp>
        <p:nvSpPr>
          <p:cNvPr id="8" name="TextBox 7"/>
          <p:cNvSpPr txBox="1"/>
          <p:nvPr/>
        </p:nvSpPr>
        <p:spPr>
          <a:xfrm>
            <a:off x="720000" y="1169116"/>
            <a:ext cx="7785825" cy="646331"/>
          </a:xfrm>
          <a:prstGeom prst="rect">
            <a:avLst/>
          </a:prstGeom>
          <a:noFill/>
        </p:spPr>
        <p:txBody>
          <a:bodyPr wrap="square" rtlCol="0">
            <a:spAutoFit/>
          </a:bodyPr>
          <a:lstStyle/>
          <a:p>
            <a:r>
              <a:rPr lang="en-US" dirty="0"/>
              <a:t>1. </a:t>
            </a:r>
            <a:r>
              <a:rPr lang="es-AR" dirty="0" smtClean="0"/>
              <a:t>Elija una o más áreas de resultados relevantes para el contexto del país.</a:t>
            </a:r>
            <a:endParaRPr lang="es-AR" dirty="0"/>
          </a:p>
        </p:txBody>
      </p:sp>
    </p:spTree>
    <p:extLst>
      <p:ext uri="{BB962C8B-B14F-4D97-AF65-F5344CB8AC3E}">
        <p14:creationId xmlns:p14="http://schemas.microsoft.com/office/powerpoint/2010/main" val="42616767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Ámbito de trabajo: Marco de Resultados del Fondo común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27</a:t>
            </a:fld>
            <a:endParaRPr lang="en-US" dirty="0" smtClean="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2812357" y="2116926"/>
            <a:ext cx="5611642" cy="40124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dirty="0"/>
          </a:p>
        </p:txBody>
      </p:sp>
      <p:sp>
        <p:nvSpPr>
          <p:cNvPr id="8" name="TextBox 7"/>
          <p:cNvSpPr txBox="1"/>
          <p:nvPr/>
        </p:nvSpPr>
        <p:spPr>
          <a:xfrm>
            <a:off x="725625" y="1131482"/>
            <a:ext cx="7698374" cy="923330"/>
          </a:xfrm>
          <a:prstGeom prst="rect">
            <a:avLst/>
          </a:prstGeom>
          <a:noFill/>
        </p:spPr>
        <p:txBody>
          <a:bodyPr wrap="square" rtlCol="0">
            <a:spAutoFit/>
          </a:bodyPr>
          <a:lstStyle/>
          <a:p>
            <a:r>
              <a:rPr lang="en-US" dirty="0"/>
              <a:t>2. </a:t>
            </a:r>
            <a:r>
              <a:rPr lang="es-AR" dirty="0" smtClean="0"/>
              <a:t>Elija varios productos, actividades o actividades transversales para ese resultado. ¡También puede optar por usar los propios (en el plano de productos/actividades)!  </a:t>
            </a:r>
            <a:endParaRPr lang="es-AR" dirty="0"/>
          </a:p>
        </p:txBody>
      </p:sp>
    </p:spTree>
    <p:extLst>
      <p:ext uri="{BB962C8B-B14F-4D97-AF65-F5344CB8AC3E}">
        <p14:creationId xmlns:p14="http://schemas.microsoft.com/office/powerpoint/2010/main" val="36505994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sz="2000" dirty="0" smtClean="0"/>
              <a:t>Ámbito de trabajo:</a:t>
            </a:r>
            <a:br>
              <a:rPr lang="es-AR" sz="2000" dirty="0" smtClean="0"/>
            </a:br>
            <a:r>
              <a:rPr lang="es-AR" sz="2000" dirty="0" smtClean="0"/>
              <a:t>Marco de Resultados del Fondo común - Plan de trabajo del proyecto</a:t>
            </a:r>
            <a:endParaRPr lang="es-AR" sz="2000"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28</a:t>
            </a:fld>
            <a:endParaRPr lang="en-US" dirty="0" smtClean="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720725" y="2024468"/>
            <a:ext cx="7702550" cy="36426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dirty="0"/>
          </a:p>
        </p:txBody>
      </p:sp>
      <p:sp>
        <p:nvSpPr>
          <p:cNvPr id="8" name="TextBox 7"/>
          <p:cNvSpPr txBox="1"/>
          <p:nvPr/>
        </p:nvSpPr>
        <p:spPr>
          <a:xfrm>
            <a:off x="720000" y="1143000"/>
            <a:ext cx="7703275" cy="646331"/>
          </a:xfrm>
          <a:prstGeom prst="rect">
            <a:avLst/>
          </a:prstGeom>
          <a:noFill/>
        </p:spPr>
        <p:txBody>
          <a:bodyPr wrap="square" rtlCol="0">
            <a:spAutoFit/>
          </a:bodyPr>
          <a:lstStyle/>
          <a:p>
            <a:r>
              <a:rPr lang="en-US" dirty="0"/>
              <a:t>3</a:t>
            </a:r>
            <a:r>
              <a:rPr lang="en-US" dirty="0" smtClean="0"/>
              <a:t>.</a:t>
            </a:r>
            <a:r>
              <a:rPr lang="es-AR" dirty="0" smtClean="0"/>
              <a:t> Ingrese el resultado, producto y actividad en su plan de trabajo ubicado al final del Anexo A: Postulación para subvenciones	</a:t>
            </a:r>
            <a:endParaRPr lang="es-AR" dirty="0"/>
          </a:p>
        </p:txBody>
      </p:sp>
      <p:sp>
        <p:nvSpPr>
          <p:cNvPr id="9" name="Oval 8"/>
          <p:cNvSpPr/>
          <p:nvPr/>
        </p:nvSpPr>
        <p:spPr>
          <a:xfrm>
            <a:off x="5829300" y="5162550"/>
            <a:ext cx="2790825" cy="1181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Puede añadir/eliminar filas según lo necesite</a:t>
            </a:r>
            <a:endParaRPr lang="es-AR" dirty="0"/>
          </a:p>
        </p:txBody>
      </p:sp>
    </p:spTree>
    <p:extLst>
      <p:ext uri="{BB962C8B-B14F-4D97-AF65-F5344CB8AC3E}">
        <p14:creationId xmlns:p14="http://schemas.microsoft.com/office/powerpoint/2010/main" val="32409383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Abordaje técnico y metodológico</a:t>
            </a:r>
            <a:endParaRPr lang="es-AR" dirty="0"/>
          </a:p>
        </p:txBody>
      </p:sp>
      <p:sp>
        <p:nvSpPr>
          <p:cNvPr id="3" name="Text Placeholder 2"/>
          <p:cNvSpPr>
            <a:spLocks noGrp="1"/>
          </p:cNvSpPr>
          <p:nvPr>
            <p:ph type="body" sz="quarter" idx="10"/>
          </p:nvPr>
        </p:nvSpPr>
        <p:spPr/>
        <p:txBody>
          <a:bodyPr/>
          <a:lstStyle/>
          <a:p>
            <a:r>
              <a:rPr lang="es-AR" dirty="0" smtClean="0"/>
              <a:t>Evaluación</a:t>
            </a:r>
            <a:endParaRPr lang="es-AR" dirty="0"/>
          </a:p>
        </p:txBody>
      </p:sp>
    </p:spTree>
    <p:extLst>
      <p:ext uri="{BB962C8B-B14F-4D97-AF65-F5344CB8AC3E}">
        <p14:creationId xmlns:p14="http://schemas.microsoft.com/office/powerpoint/2010/main" val="347739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Programa</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a:t>
            </a:fld>
            <a:endParaRPr lang="en-US" dirty="0" smtClean="0"/>
          </a:p>
        </p:txBody>
      </p:sp>
      <p:sp>
        <p:nvSpPr>
          <p:cNvPr id="5" name="Content Placeholder 4"/>
          <p:cNvSpPr>
            <a:spLocks noGrp="1"/>
          </p:cNvSpPr>
          <p:nvPr>
            <p:ph sz="quarter" idx="12"/>
          </p:nvPr>
        </p:nvSpPr>
        <p:spPr/>
        <p:txBody>
          <a:bodyPr/>
          <a:lstStyle/>
          <a:p>
            <a:r>
              <a:rPr lang="es-AR" dirty="0" smtClean="0"/>
              <a:t>Presentación del equipo</a:t>
            </a:r>
          </a:p>
          <a:p>
            <a:r>
              <a:rPr lang="es-AR" dirty="0" smtClean="0"/>
              <a:t>Qué es el Movimiento SUN para el Fomento de la Nutrición </a:t>
            </a:r>
          </a:p>
          <a:p>
            <a:r>
              <a:rPr lang="es-AR" dirty="0" smtClean="0"/>
              <a:t>Aspectos generales del Programa de subvenciones</a:t>
            </a:r>
          </a:p>
          <a:p>
            <a:r>
              <a:rPr lang="es-AR" dirty="0" smtClean="0"/>
              <a:t>Cómo postularse</a:t>
            </a:r>
          </a:p>
          <a:p>
            <a:r>
              <a:rPr lang="es-AR" dirty="0" smtClean="0"/>
              <a:t>Criterios de selección</a:t>
            </a:r>
          </a:p>
          <a:p>
            <a:r>
              <a:rPr lang="es-AR" dirty="0" smtClean="0"/>
              <a:t>Evaluación</a:t>
            </a:r>
          </a:p>
          <a:p>
            <a:r>
              <a:rPr lang="es-AR" dirty="0" smtClean="0"/>
              <a:t>Cómo completar la postulación</a:t>
            </a:r>
          </a:p>
          <a:p>
            <a:r>
              <a:rPr lang="es-AR" dirty="0" smtClean="0"/>
              <a:t>Gestión de subvenciones</a:t>
            </a:r>
          </a:p>
          <a:p>
            <a:r>
              <a:rPr lang="es-AR" dirty="0" smtClean="0"/>
              <a:t>Información de contacto</a:t>
            </a:r>
          </a:p>
          <a:p>
            <a:r>
              <a:rPr lang="es-AR" dirty="0" smtClean="0"/>
              <a:t>Preguntas y respuestas</a:t>
            </a:r>
            <a:endParaRPr lang="es-AR"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22682626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833" y="59254"/>
            <a:ext cx="7704000" cy="792000"/>
          </a:xfrm>
        </p:spPr>
        <p:txBody>
          <a:bodyPr/>
          <a:lstStyle/>
          <a:p>
            <a:r>
              <a:rPr lang="es-AR" dirty="0" smtClean="0"/>
              <a:t>Evaluación: Abordaje técnico/metodológico</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30</a:t>
            </a:fld>
            <a:endParaRPr lang="en-US" dirty="0" smtClean="0"/>
          </a:p>
        </p:txBody>
      </p:sp>
      <p:sp>
        <p:nvSpPr>
          <p:cNvPr id="5" name="Content Placeholder 4"/>
          <p:cNvSpPr>
            <a:spLocks noGrp="1"/>
          </p:cNvSpPr>
          <p:nvPr>
            <p:ph sz="quarter" idx="12"/>
          </p:nvPr>
        </p:nvSpPr>
        <p:spPr>
          <a:xfrm>
            <a:off x="720000" y="876421"/>
            <a:ext cx="7704000" cy="5321907"/>
          </a:xfrm>
        </p:spPr>
        <p:txBody>
          <a:bodyPr/>
          <a:lstStyle/>
          <a:p>
            <a:pPr marL="342900" indent="-342900">
              <a:buFont typeface="+mj-lt"/>
              <a:buAutoNum type="arabicPeriod" startAt="6"/>
            </a:pPr>
            <a:r>
              <a:rPr lang="es-AR" dirty="0" smtClean="0"/>
              <a:t>¿Presenta la propuesta un equipo de proyecto sólido y competente a los fines de obtener los resultados esperados? </a:t>
            </a:r>
          </a:p>
          <a:p>
            <a:pPr marL="538162" lvl="2" indent="0">
              <a:buNone/>
            </a:pPr>
            <a:r>
              <a:rPr lang="es-AR" sz="1400" i="1" dirty="0" smtClean="0"/>
              <a:t>Se espera que el presupuesto de la propuesta lo elabore tanto un Punto Focal de Proyecto como un Punto Focal de Monitoreo y Evaluación. Son precisamente ellos quienes implementarán el proyecto.  Es muy recomendable que adjunten los correspondientes CV.  Si el Punto Focal del Proyecto y el Punto Focal de Monitoreo y Evaluación son la misma persona, sírvase explicarlo de manera clara.  Toda modificación del personal del proyecto deberá comunicarse inmediatamente a la UNOPS.</a:t>
            </a:r>
          </a:p>
          <a:p>
            <a:pPr marL="538162" lvl="2" indent="0">
              <a:buNone/>
            </a:pPr>
            <a:endParaRPr lang="es-AR" sz="1400" i="1" dirty="0" smtClean="0"/>
          </a:p>
          <a:p>
            <a:pPr marL="342900" indent="-342900">
              <a:buFont typeface="+mj-lt"/>
              <a:buAutoNum type="arabicPeriod" startAt="6"/>
            </a:pPr>
            <a:r>
              <a:rPr lang="es-AR" dirty="0" smtClean="0"/>
              <a:t>¿Demuestra la organización compromiso político y social hacia sus asociados de base subnacionales y demás actores involucrados? </a:t>
            </a:r>
          </a:p>
          <a:p>
            <a:pPr marL="342900" indent="-342900">
              <a:buFont typeface="+mj-lt"/>
              <a:buAutoNum type="arabicPeriod" startAt="6"/>
            </a:pPr>
            <a:endParaRPr lang="es-AR" dirty="0" smtClean="0"/>
          </a:p>
          <a:p>
            <a:pPr marL="342900" indent="-342900">
              <a:buFont typeface="+mj-lt"/>
              <a:buAutoNum type="arabicPeriod" startAt="6"/>
            </a:pPr>
            <a:r>
              <a:rPr lang="es-AR" dirty="0" smtClean="0"/>
              <a:t>¿El proyecto propuesto hace especial hincapié en el empoderamiento de mujeres y niñas, pueblos indígenas, grupos de base y o comunidades vulnerables?  </a:t>
            </a:r>
            <a:br>
              <a:rPr lang="es-AR" dirty="0" smtClean="0"/>
            </a:br>
            <a:r>
              <a:rPr lang="es-AR" dirty="0" smtClean="0"/>
              <a:t>	</a:t>
            </a:r>
            <a:r>
              <a:rPr lang="es-AR" sz="1400" i="1" dirty="0" smtClean="0"/>
              <a:t>Para obtener ideas, puede utilizar la Lista de verificación sobre cuestiones de género 	y la Lista de recursos para proyectos del Anexo G de la CFP.</a:t>
            </a:r>
          </a:p>
          <a:p>
            <a:pPr marL="342900" indent="-342900">
              <a:buFont typeface="+mj-lt"/>
              <a:buAutoNum type="arabicPeriod" startAt="6"/>
            </a:pPr>
            <a:endParaRPr lang="en-US" sz="1400" i="1" dirty="0" smtClean="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7866649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610" y="93939"/>
            <a:ext cx="7704000" cy="792000"/>
          </a:xfrm>
        </p:spPr>
        <p:txBody>
          <a:bodyPr/>
          <a:lstStyle/>
          <a:p>
            <a:r>
              <a:rPr lang="es-AR" dirty="0" smtClean="0"/>
              <a:t>Evaluación: Abordaje técnico/metodológico</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31</a:t>
            </a:fld>
            <a:endParaRPr lang="en-US" dirty="0" smtClean="0"/>
          </a:p>
        </p:txBody>
      </p:sp>
      <p:sp>
        <p:nvSpPr>
          <p:cNvPr id="5" name="Content Placeholder 4"/>
          <p:cNvSpPr>
            <a:spLocks noGrp="1"/>
          </p:cNvSpPr>
          <p:nvPr>
            <p:ph sz="quarter" idx="12"/>
          </p:nvPr>
        </p:nvSpPr>
        <p:spPr>
          <a:xfrm>
            <a:off x="728389" y="948043"/>
            <a:ext cx="7704000" cy="4968000"/>
          </a:xfrm>
        </p:spPr>
        <p:txBody>
          <a:bodyPr/>
          <a:lstStyle/>
          <a:p>
            <a:pPr marL="342900" indent="-342900">
              <a:buFont typeface="+mj-lt"/>
              <a:buAutoNum type="arabicPeriod" startAt="9"/>
            </a:pPr>
            <a:r>
              <a:rPr lang="es-AR" dirty="0" smtClean="0"/>
              <a:t>¿Los supuestos que subyacen a la concepción del proyecto a subvencionar son específicos, precisos y completos, y están presupuestados de manera realista? ¿Se han tomado en cuenta factores de riesgo sustanciales sobre la base de condiciones internas y externas?</a:t>
            </a:r>
          </a:p>
          <a:p>
            <a:pPr marL="538162" lvl="2" indent="0">
              <a:buNone/>
            </a:pPr>
            <a:r>
              <a:rPr lang="es-AR" i="1" dirty="0" smtClean="0"/>
              <a:t>Controle su presupuesto a fin de asegurarse de que las actividades que ha mencionado cuentan con un financiamiento adecuado.</a:t>
            </a:r>
          </a:p>
          <a:p>
            <a:pPr marL="538162" lvl="2" indent="0">
              <a:buNone/>
            </a:pPr>
            <a:endParaRPr lang="es-AR" i="1" dirty="0" smtClean="0"/>
          </a:p>
          <a:p>
            <a:pPr marL="342900" indent="-342900">
              <a:buFont typeface="+mj-lt"/>
              <a:buAutoNum type="arabicPeriod" startAt="9"/>
            </a:pPr>
            <a:r>
              <a:rPr lang="es-AR" dirty="0" smtClean="0"/>
              <a:t>¿Las actividades del plan de trabajo propuesto y los tiempos estimados para su implementación son sólidos y realistas?</a:t>
            </a:r>
          </a:p>
          <a:p>
            <a:pPr marL="538162" lvl="2" indent="0">
              <a:buNone/>
            </a:pPr>
            <a:r>
              <a:rPr lang="es-AR" i="1" dirty="0" smtClean="0"/>
              <a:t>Asegúrese de que puedan ser desarrolladas en el plazo de 12 meses.  </a:t>
            </a:r>
          </a:p>
          <a:p>
            <a:pPr marL="342900" indent="-342900">
              <a:buFont typeface="+mj-lt"/>
              <a:buAutoNum type="arabicPeriod" startAt="9"/>
            </a:pPr>
            <a:endParaRPr lang="es-AR" dirty="0" smtClean="0"/>
          </a:p>
          <a:p>
            <a:pPr marL="342900" indent="-342900">
              <a:buFont typeface="+mj-lt"/>
              <a:buAutoNum type="arabicPeriod" startAt="9"/>
            </a:pPr>
            <a:r>
              <a:rPr lang="es-AR" dirty="0" smtClean="0"/>
              <a:t>¿Describe la propuesta una estrategia de recaudación de fondos para garantizar la continuidad de las actividades una vez que la subvención finalice?</a:t>
            </a:r>
          </a:p>
          <a:p>
            <a:pPr marL="342900" indent="-342900">
              <a:buFont typeface="+mj-lt"/>
              <a:buAutoNum type="arabicPeriod" startAt="9"/>
            </a:pPr>
            <a:endParaRPr lang="en-GB" dirty="0"/>
          </a:p>
          <a:p>
            <a:pPr marL="0" indent="0">
              <a:buNone/>
            </a:pPr>
            <a:endParaRPr lang="en-GB"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20017825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167" y="-116915"/>
            <a:ext cx="7704000" cy="792000"/>
          </a:xfrm>
        </p:spPr>
        <p:txBody>
          <a:bodyPr/>
          <a:lstStyle/>
          <a:p>
            <a:r>
              <a:rPr lang="es-AR" dirty="0" smtClean="0"/>
              <a:t>Evaluación: Abordaje técnico/metodológico</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32</a:t>
            </a:fld>
            <a:endParaRPr lang="en-US" dirty="0" smtClean="0"/>
          </a:p>
        </p:txBody>
      </p:sp>
      <p:sp>
        <p:nvSpPr>
          <p:cNvPr id="5" name="Content Placeholder 4"/>
          <p:cNvSpPr>
            <a:spLocks noGrp="1"/>
          </p:cNvSpPr>
          <p:nvPr>
            <p:ph sz="quarter" idx="12"/>
          </p:nvPr>
        </p:nvSpPr>
        <p:spPr>
          <a:xfrm>
            <a:off x="719999" y="791227"/>
            <a:ext cx="7704000" cy="4968000"/>
          </a:xfrm>
        </p:spPr>
        <p:txBody>
          <a:bodyPr/>
          <a:lstStyle/>
          <a:p>
            <a:pPr marL="342900" indent="-342900">
              <a:buFont typeface="+mj-lt"/>
              <a:buAutoNum type="arabicPeriod" startAt="12"/>
            </a:pPr>
            <a:r>
              <a:rPr lang="es-AR" dirty="0" smtClean="0"/>
              <a:t>En el caso de las ASC ya establecidas, ¿supone la propuesta una continuación de acciones vigentes?  En el caso de ASC nuevas o en proceso de fortalecimiento, ¿la propuesta brinda apoyo para actividades innovadoras, colaborativas y sostenibles? </a:t>
            </a:r>
          </a:p>
          <a:p>
            <a:pPr marL="538162" lvl="2" indent="0">
              <a:buNone/>
            </a:pPr>
            <a:r>
              <a:rPr lang="es-AR" u="sng" dirty="0" smtClean="0"/>
              <a:t>Elija y describa la Funcionalidad de su ASC</a:t>
            </a:r>
          </a:p>
          <a:p>
            <a:pPr lvl="2"/>
            <a:r>
              <a:rPr lang="es-AR" dirty="0" smtClean="0"/>
              <a:t>Una ASC ya establecida que actualmente provee planes en el orden subnacional.</a:t>
            </a:r>
          </a:p>
          <a:p>
            <a:pPr lvl="2"/>
            <a:r>
              <a:rPr lang="es-AR" dirty="0" smtClean="0"/>
              <a:t>Una ASC que necesita fortalecerse en el plano nacional.</a:t>
            </a:r>
          </a:p>
          <a:p>
            <a:pPr lvl="2"/>
            <a:r>
              <a:rPr lang="es-AR" dirty="0" smtClean="0"/>
              <a:t>Una ASC recién establecida. </a:t>
            </a:r>
          </a:p>
          <a:p>
            <a:pPr lvl="2"/>
            <a:endParaRPr lang="es-AR" dirty="0" smtClean="0"/>
          </a:p>
          <a:p>
            <a:pPr marL="342900" indent="-342900">
              <a:buFont typeface="+mj-lt"/>
              <a:buAutoNum type="arabicPeriod" startAt="12"/>
            </a:pPr>
            <a:r>
              <a:rPr lang="es-AR" dirty="0" smtClean="0"/>
              <a:t>La propuesta debe estar acompañada de una declaración de apoyo por escrito (puede hacerse por correo electrónico) del Punto focal del Movimiento SUN en el gobierno, en representación de la plataforma nacional multiactor del Movimiento SUN, que confirme que la propuesta se ajusta a las estrategias o los planes del país en materia de nutrición.  </a:t>
            </a:r>
            <a:endParaRPr lang="es-AR"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13214722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126366"/>
            <a:ext cx="7704000" cy="792000"/>
          </a:xfrm>
        </p:spPr>
        <p:txBody>
          <a:bodyPr/>
          <a:lstStyle/>
          <a:p>
            <a:r>
              <a:rPr lang="es-AR" dirty="0" smtClean="0"/>
              <a:t>Evaluación: Abordaje técnico/metodológico</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33</a:t>
            </a:fld>
            <a:endParaRPr lang="en-US" dirty="0" smtClean="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948872" y="2918782"/>
            <a:ext cx="5325517" cy="32601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dirty="0"/>
          </a:p>
        </p:txBody>
      </p:sp>
      <p:sp>
        <p:nvSpPr>
          <p:cNvPr id="8" name="TextBox 7"/>
          <p:cNvSpPr txBox="1"/>
          <p:nvPr/>
        </p:nvSpPr>
        <p:spPr>
          <a:xfrm>
            <a:off x="720000" y="1066188"/>
            <a:ext cx="7290525" cy="2031325"/>
          </a:xfrm>
          <a:prstGeom prst="rect">
            <a:avLst/>
          </a:prstGeom>
          <a:noFill/>
        </p:spPr>
        <p:txBody>
          <a:bodyPr wrap="square" rtlCol="0">
            <a:spAutoFit/>
          </a:bodyPr>
          <a:lstStyle/>
          <a:p>
            <a:r>
              <a:rPr lang="es-AR" i="1" dirty="0" smtClean="0"/>
              <a:t>Si no hubiera ningún Punto focal del Movimiento SUN en el gobierno nominado y en ejercicio de sus funciones, se aceptará una declaración de apoyo al proyecto por escrito por parte del </a:t>
            </a:r>
            <a:r>
              <a:rPr lang="es-AR" i="1" dirty="0" smtClean="0">
                <a:solidFill>
                  <a:srgbClr val="FF0000"/>
                </a:solidFill>
              </a:rPr>
              <a:t>Presidente o Coordinador de la Alianza de la Sociedad Civil.</a:t>
            </a:r>
            <a:r>
              <a:rPr lang="es-AR" i="1" dirty="0" smtClean="0"/>
              <a:t> La carta debe confirmar que las actividades propuestas se encuentran en sintonía con las necesidades o prioridades nacionales.  </a:t>
            </a:r>
          </a:p>
          <a:p>
            <a:endParaRPr lang="en-GB" dirty="0"/>
          </a:p>
        </p:txBody>
      </p:sp>
    </p:spTree>
    <p:extLst>
      <p:ext uri="{BB962C8B-B14F-4D97-AF65-F5344CB8AC3E}">
        <p14:creationId xmlns:p14="http://schemas.microsoft.com/office/powerpoint/2010/main" val="19684905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825" y="3009900"/>
            <a:ext cx="3348000" cy="2609850"/>
          </a:xfrm>
        </p:spPr>
        <p:txBody>
          <a:bodyPr/>
          <a:lstStyle/>
          <a:p>
            <a:r>
              <a:rPr lang="es-AR" dirty="0" smtClean="0"/>
              <a:t>Abordaje técnico y metodológico</a:t>
            </a:r>
            <a:br>
              <a:rPr lang="es-AR" dirty="0" smtClean="0"/>
            </a:br>
            <a:r>
              <a:rPr lang="es-AR" dirty="0" smtClean="0"/>
              <a:t/>
            </a:r>
            <a:br>
              <a:rPr lang="es-AR" dirty="0" smtClean="0"/>
            </a:br>
            <a:r>
              <a:rPr lang="es-AR" dirty="0" smtClean="0"/>
              <a:t>Observaciones sobre los presupuestos</a:t>
            </a:r>
            <a:br>
              <a:rPr lang="es-AR" dirty="0" smtClean="0"/>
            </a:br>
            <a:endParaRPr lang="es-AR" dirty="0"/>
          </a:p>
        </p:txBody>
      </p:sp>
      <p:sp>
        <p:nvSpPr>
          <p:cNvPr id="3" name="Text Placeholder 2"/>
          <p:cNvSpPr>
            <a:spLocks noGrp="1"/>
          </p:cNvSpPr>
          <p:nvPr>
            <p:ph type="body" sz="quarter" idx="10"/>
          </p:nvPr>
        </p:nvSpPr>
        <p:spPr/>
        <p:txBody>
          <a:bodyPr/>
          <a:lstStyle/>
          <a:p>
            <a:r>
              <a:rPr lang="es-AR" dirty="0" smtClean="0"/>
              <a:t>Evaluación</a:t>
            </a:r>
            <a:endParaRPr lang="es-AR" dirty="0"/>
          </a:p>
        </p:txBody>
      </p:sp>
    </p:spTree>
    <p:extLst>
      <p:ext uri="{BB962C8B-B14F-4D97-AF65-F5344CB8AC3E}">
        <p14:creationId xmlns:p14="http://schemas.microsoft.com/office/powerpoint/2010/main" val="42833910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AR" dirty="0" smtClean="0"/>
              <a:t>Presupuesto: Expectativas y recomendaciones generales</a:t>
            </a:r>
            <a:endParaRPr lang="es-AR" dirty="0"/>
          </a:p>
        </p:txBody>
      </p:sp>
      <p:sp>
        <p:nvSpPr>
          <p:cNvPr id="5" name="Content Placeholder 4"/>
          <p:cNvSpPr>
            <a:spLocks noGrp="1"/>
          </p:cNvSpPr>
          <p:nvPr>
            <p:ph sz="quarter" idx="12"/>
          </p:nvPr>
        </p:nvSpPr>
        <p:spPr>
          <a:xfrm>
            <a:off x="753556" y="1182935"/>
            <a:ext cx="7704000" cy="4968000"/>
          </a:xfrm>
        </p:spPr>
        <p:txBody>
          <a:bodyPr/>
          <a:lstStyle/>
          <a:p>
            <a:r>
              <a:rPr lang="es-AR" sz="1600" dirty="0" smtClean="0"/>
              <a:t>Sea realista. Solicite estimaciones de costos; contemple la posibilidad de inflación, servicios de programas de auditoría y costos de implementación asociados.</a:t>
            </a:r>
          </a:p>
          <a:p>
            <a:r>
              <a:rPr lang="es-AR" sz="1600" dirty="0" smtClean="0">
                <a:solidFill>
                  <a:srgbClr val="C00000"/>
                </a:solidFill>
              </a:rPr>
              <a:t>Es preferible que el Adjudicatario de la subvención gaste todo lo presupuestado a que deje grandes montos de financiamiento sin utilizar al término del proyecto.  </a:t>
            </a:r>
          </a:p>
          <a:p>
            <a:pPr lvl="1"/>
            <a:r>
              <a:rPr lang="es-AR" sz="1600" dirty="0" smtClean="0">
                <a:solidFill>
                  <a:srgbClr val="C00000"/>
                </a:solidFill>
              </a:rPr>
              <a:t>Los pedidos de prórroga de proyectos sin fondos adicionales serán tratados según las particularidades de cada caso y con justificación válida únicamente. ¡Una planificación/administración deficiente no es una justificación válida!</a:t>
            </a:r>
          </a:p>
          <a:p>
            <a:r>
              <a:rPr lang="es-AR" sz="1600" dirty="0" smtClean="0"/>
              <a:t>Puede calcular los costos directos totales del proyecto y sumarle un 10% por gastos generales/indirectos asociados al proyecto.</a:t>
            </a:r>
          </a:p>
          <a:p>
            <a:r>
              <a:rPr lang="es-AR" sz="1600" dirty="0" smtClean="0"/>
              <a:t>Evite conceptos con valores </a:t>
            </a:r>
            <a:r>
              <a:rPr lang="es-AR" sz="1600" u="sng" dirty="0" smtClean="0"/>
              <a:t>unitarios</a:t>
            </a:r>
            <a:r>
              <a:rPr lang="es-AR" sz="1600" dirty="0" smtClean="0"/>
              <a:t> superiores a 1000 dólares estadounidenses.  En pocas palabras, evite realizar pedidos de grandes equipamientos.</a:t>
            </a:r>
          </a:p>
          <a:p>
            <a:r>
              <a:rPr lang="es-AR" sz="1600" dirty="0" smtClean="0"/>
              <a:t>Evite incluir en el presupuesto herramientas de comunicación que el Movimiento SUN ya tiene (p. ej. sitio web, materiales de comunicación) y que pueden ser utilizadas sin costo para difundir resultados.</a:t>
            </a:r>
            <a:br>
              <a:rPr lang="es-AR" sz="1600" dirty="0" smtClean="0"/>
            </a:br>
            <a:endParaRPr lang="es-AR" sz="1600"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26271487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AR" dirty="0" smtClean="0"/>
              <a:t>Presupuesto</a:t>
            </a:r>
            <a:endParaRPr lang="es-AR"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267961" y="1261011"/>
            <a:ext cx="7123877" cy="4937341"/>
          </a:xfrm>
        </p:spPr>
      </p:pic>
      <p:sp>
        <p:nvSpPr>
          <p:cNvPr id="6" name="Text Placeholder 5"/>
          <p:cNvSpPr>
            <a:spLocks noGrp="1"/>
          </p:cNvSpPr>
          <p:nvPr>
            <p:ph type="body" sz="quarter" idx="13"/>
          </p:nvPr>
        </p:nvSpPr>
        <p:spPr/>
        <p:txBody>
          <a:bodyPr/>
          <a:lstStyle/>
          <a:p>
            <a:endParaRPr lang="en-GB" dirty="0"/>
          </a:p>
        </p:txBody>
      </p:sp>
      <p:sp>
        <p:nvSpPr>
          <p:cNvPr id="8" name="Oval 7"/>
          <p:cNvSpPr/>
          <p:nvPr/>
        </p:nvSpPr>
        <p:spPr>
          <a:xfrm>
            <a:off x="6118951" y="228120"/>
            <a:ext cx="2305049" cy="1590675"/>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Complételo y adjúntelo al correo como un archivo Excel.</a:t>
            </a:r>
            <a:endParaRPr lang="es-AR" dirty="0"/>
          </a:p>
        </p:txBody>
      </p:sp>
      <p:sp>
        <p:nvSpPr>
          <p:cNvPr id="9" name="Right Arrow 8"/>
          <p:cNvSpPr/>
          <p:nvPr/>
        </p:nvSpPr>
        <p:spPr>
          <a:xfrm rot="1944219">
            <a:off x="5660680" y="3174613"/>
            <a:ext cx="2695575" cy="10360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dirty="0" smtClean="0"/>
              <a:t>Agregue los comentarios que necesite o explique en el Presupuesto Descriptivo</a:t>
            </a:r>
            <a:endParaRPr lang="es-AR" sz="1200" dirty="0"/>
          </a:p>
        </p:txBody>
      </p:sp>
    </p:spTree>
    <p:extLst>
      <p:ext uri="{BB962C8B-B14F-4D97-AF65-F5344CB8AC3E}">
        <p14:creationId xmlns:p14="http://schemas.microsoft.com/office/powerpoint/2010/main" val="19547878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Presupuesto Descriptivo</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37</a:t>
            </a:fld>
            <a:endParaRPr lang="en-US" dirty="0" smtClean="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880086" y="1261011"/>
            <a:ext cx="7159401" cy="4827585"/>
          </a:xfrm>
        </p:spPr>
      </p:pic>
      <p:sp>
        <p:nvSpPr>
          <p:cNvPr id="6" name="Text Placeholder 5"/>
          <p:cNvSpPr>
            <a:spLocks noGrp="1"/>
          </p:cNvSpPr>
          <p:nvPr>
            <p:ph type="body" sz="quarter" idx="13"/>
          </p:nvPr>
        </p:nvSpPr>
        <p:spPr/>
        <p:txBody>
          <a:bodyPr/>
          <a:lstStyle/>
          <a:p>
            <a:endParaRPr lang="en-GB" dirty="0"/>
          </a:p>
        </p:txBody>
      </p:sp>
      <p:sp>
        <p:nvSpPr>
          <p:cNvPr id="8" name="Oval 7"/>
          <p:cNvSpPr/>
          <p:nvPr/>
        </p:nvSpPr>
        <p:spPr>
          <a:xfrm>
            <a:off x="6076228" y="274636"/>
            <a:ext cx="2355710" cy="1530863"/>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600" dirty="0" smtClean="0"/>
              <a:t>Ingrese la información y adjúntelo al correo como archivo de Word.</a:t>
            </a:r>
            <a:endParaRPr lang="es-AR" sz="1600" dirty="0"/>
          </a:p>
        </p:txBody>
      </p:sp>
    </p:spTree>
    <p:extLst>
      <p:ext uri="{BB962C8B-B14F-4D97-AF65-F5344CB8AC3E}">
        <p14:creationId xmlns:p14="http://schemas.microsoft.com/office/powerpoint/2010/main" val="6807131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Cómo completar la postulación</a:t>
            </a:r>
            <a:endParaRPr lang="es-AR" dirty="0"/>
          </a:p>
        </p:txBody>
      </p:sp>
      <p:sp>
        <p:nvSpPr>
          <p:cNvPr id="3" name="Text Placeholder 2"/>
          <p:cNvSpPr>
            <a:spLocks noGrp="1"/>
          </p:cNvSpPr>
          <p:nvPr>
            <p:ph type="body" sz="quarter" idx="10"/>
          </p:nvPr>
        </p:nvSpPr>
        <p:spPr/>
        <p:txBody>
          <a:bodyPr/>
          <a:lstStyle/>
          <a:p>
            <a:endParaRPr lang="en-GB" dirty="0"/>
          </a:p>
        </p:txBody>
      </p:sp>
    </p:spTree>
    <p:extLst>
      <p:ext uri="{BB962C8B-B14F-4D97-AF65-F5344CB8AC3E}">
        <p14:creationId xmlns:p14="http://schemas.microsoft.com/office/powerpoint/2010/main" val="11413290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AR" dirty="0" smtClean="0"/>
              <a:t>Cómo completar la postulación</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39</a:t>
            </a:fld>
            <a:endParaRPr lang="en-US" dirty="0" smtClean="0"/>
          </a:p>
        </p:txBody>
      </p:sp>
      <p:pic>
        <p:nvPicPr>
          <p:cNvPr id="11" name="Content Placeholder 10"/>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2194953" y="1136073"/>
            <a:ext cx="4635210" cy="5098040"/>
          </a:xfrm>
        </p:spPr>
      </p:pic>
      <p:sp>
        <p:nvSpPr>
          <p:cNvPr id="10" name="Text Placeholder 9"/>
          <p:cNvSpPr>
            <a:spLocks noGrp="1"/>
          </p:cNvSpPr>
          <p:nvPr>
            <p:ph type="body" sz="quarter" idx="13"/>
          </p:nvPr>
        </p:nvSpPr>
        <p:spPr/>
        <p:txBody>
          <a:bodyPr/>
          <a:lstStyle/>
          <a:p>
            <a:endParaRPr lang="en-GB" dirty="0"/>
          </a:p>
        </p:txBody>
      </p:sp>
      <p:sp>
        <p:nvSpPr>
          <p:cNvPr id="14" name="Down Arrow 13"/>
          <p:cNvSpPr/>
          <p:nvPr/>
        </p:nvSpPr>
        <p:spPr>
          <a:xfrm rot="6043042">
            <a:off x="6322963" y="1090234"/>
            <a:ext cx="806865" cy="38141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AR" sz="1400" dirty="0" smtClean="0"/>
              <a:t>Sírvase leer el contenido de cada hipervínculo</a:t>
            </a:r>
            <a:endParaRPr lang="es-AR" sz="1400" dirty="0"/>
          </a:p>
        </p:txBody>
      </p:sp>
      <p:sp>
        <p:nvSpPr>
          <p:cNvPr id="15" name="Right Arrow 14"/>
          <p:cNvSpPr/>
          <p:nvPr/>
        </p:nvSpPr>
        <p:spPr>
          <a:xfrm rot="2697810">
            <a:off x="-79471" y="3197837"/>
            <a:ext cx="3866973" cy="1375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400" dirty="0" smtClean="0"/>
              <a:t>No necesita ser integrante del equipo del proyecto. Debe ocupar un cargo ejecutivo en la organización postulante.</a:t>
            </a:r>
            <a:endParaRPr lang="es-AR" sz="1400" dirty="0"/>
          </a:p>
        </p:txBody>
      </p:sp>
      <p:sp>
        <p:nvSpPr>
          <p:cNvPr id="16" name="Oval 15"/>
          <p:cNvSpPr/>
          <p:nvPr/>
        </p:nvSpPr>
        <p:spPr>
          <a:xfrm>
            <a:off x="5729681" y="142613"/>
            <a:ext cx="2945552" cy="216435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600" dirty="0" smtClean="0"/>
              <a:t>Imprima, coloque sus iniciales y firme. Luego escanee y adjunte la postulación al correo en archivo pdf.</a:t>
            </a:r>
            <a:endParaRPr lang="es-AR" sz="1600" dirty="0"/>
          </a:p>
        </p:txBody>
      </p:sp>
    </p:spTree>
    <p:extLst>
      <p:ext uri="{BB962C8B-B14F-4D97-AF65-F5344CB8AC3E}">
        <p14:creationId xmlns:p14="http://schemas.microsoft.com/office/powerpoint/2010/main" val="2421650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6981" y="85725"/>
            <a:ext cx="7704000" cy="792000"/>
          </a:xfrm>
        </p:spPr>
        <p:txBody>
          <a:bodyPr/>
          <a:lstStyle/>
          <a:p>
            <a:r>
              <a:rPr lang="es-AR" dirty="0" smtClean="0"/>
              <a:t>La etapa de postulación: roles y responsabilidades</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a:t>
            </a:fld>
            <a:endParaRPr lang="en-US" dirty="0" smtClean="0"/>
          </a:p>
        </p:txBody>
      </p:sp>
      <p:sp>
        <p:nvSpPr>
          <p:cNvPr id="6" name="Text Placeholder 5"/>
          <p:cNvSpPr>
            <a:spLocks noGrp="1"/>
          </p:cNvSpPr>
          <p:nvPr>
            <p:ph type="body" sz="quarter" idx="14"/>
          </p:nvPr>
        </p:nvSpPr>
        <p:spPr>
          <a:xfrm>
            <a:off x="809550" y="1066478"/>
            <a:ext cx="2304000" cy="603259"/>
          </a:xfrm>
        </p:spPr>
        <p:txBody>
          <a:bodyPr/>
          <a:lstStyle/>
          <a:p>
            <a:r>
              <a:rPr lang="es-AR" dirty="0" smtClean="0"/>
              <a:t>Coordinador de subvenciones del Fondo común del Movimiento SUN</a:t>
            </a:r>
            <a:endParaRPr lang="es-AR" dirty="0"/>
          </a:p>
        </p:txBody>
      </p:sp>
      <p:sp>
        <p:nvSpPr>
          <p:cNvPr id="8" name="Text Placeholder 7"/>
          <p:cNvSpPr>
            <a:spLocks noGrp="1"/>
          </p:cNvSpPr>
          <p:nvPr>
            <p:ph type="body" sz="quarter" idx="16"/>
          </p:nvPr>
        </p:nvSpPr>
        <p:spPr>
          <a:xfrm>
            <a:off x="3439672" y="1357341"/>
            <a:ext cx="2304000" cy="603259"/>
          </a:xfrm>
        </p:spPr>
        <p:txBody>
          <a:bodyPr/>
          <a:lstStyle/>
          <a:p>
            <a:r>
              <a:rPr lang="es-AR" dirty="0" smtClean="0"/>
              <a:t>Analista de subvenciones de la UNOPS</a:t>
            </a:r>
            <a:endParaRPr lang="es-AR" dirty="0"/>
          </a:p>
        </p:txBody>
      </p:sp>
      <p:sp>
        <p:nvSpPr>
          <p:cNvPr id="10" name="Text Placeholder 9"/>
          <p:cNvSpPr>
            <a:spLocks noGrp="1"/>
          </p:cNvSpPr>
          <p:nvPr>
            <p:ph type="body" sz="quarter" idx="18"/>
          </p:nvPr>
        </p:nvSpPr>
        <p:spPr>
          <a:xfrm>
            <a:off x="6125624" y="1082693"/>
            <a:ext cx="2553442" cy="603259"/>
          </a:xfrm>
        </p:spPr>
        <p:txBody>
          <a:bodyPr/>
          <a:lstStyle/>
          <a:p>
            <a:r>
              <a:rPr lang="es-AR" dirty="0" smtClean="0"/>
              <a:t>Secretariado de la Red de la Sociedad Civil del Movimiento SUN</a:t>
            </a:r>
            <a:endParaRPr lang="es-AR" dirty="0"/>
          </a:p>
        </p:txBody>
      </p:sp>
      <p:sp>
        <p:nvSpPr>
          <p:cNvPr id="11" name="Text Placeholder 10"/>
          <p:cNvSpPr>
            <a:spLocks noGrp="1"/>
          </p:cNvSpPr>
          <p:nvPr>
            <p:ph type="body" sz="quarter" idx="20"/>
          </p:nvPr>
        </p:nvSpPr>
        <p:spPr>
          <a:xfrm>
            <a:off x="767146" y="2244936"/>
            <a:ext cx="2405585" cy="3470064"/>
          </a:xfrm>
        </p:spPr>
        <p:txBody>
          <a:bodyPr/>
          <a:lstStyle/>
          <a:p>
            <a:r>
              <a:rPr lang="es-AR" sz="1050" dirty="0" smtClean="0"/>
              <a:t>Redacta los criterios de selección de las propuestas.</a:t>
            </a:r>
          </a:p>
          <a:p>
            <a:r>
              <a:rPr lang="es-AR" sz="1050" dirty="0" smtClean="0"/>
              <a:t>Colabora en el estudio de las propuestas.</a:t>
            </a:r>
          </a:p>
          <a:p>
            <a:r>
              <a:rPr lang="es-AR" sz="1050" dirty="0" smtClean="0"/>
              <a:t>Triangula la información con los correspondientes actores involucrados del Movimiento SUN a fin de verificar su congruencia.</a:t>
            </a:r>
          </a:p>
          <a:p>
            <a:r>
              <a:rPr lang="es-AR" sz="1050" dirty="0" smtClean="0"/>
              <a:t>Contribuye a asegurar la observancia de las estrategias del Grupo líder del Movimiento SUN.</a:t>
            </a:r>
          </a:p>
          <a:p>
            <a:r>
              <a:rPr lang="es-AR" sz="1050" dirty="0" smtClean="0"/>
              <a:t>Comunica información y novedades al Comité Ejecutivo del Movimiento SUN </a:t>
            </a:r>
          </a:p>
          <a:p>
            <a:r>
              <a:rPr lang="es-AR" sz="1050" dirty="0" smtClean="0"/>
              <a:t>Colabora con la RSC del Movimiento SUN en las áreas de recaudación de fondos y sostenibilidad, asistencia técnica en MEAL y gobernanza, entre otras. </a:t>
            </a:r>
          </a:p>
          <a:p>
            <a:endParaRPr lang="es-AR" sz="1050" dirty="0" smtClean="0"/>
          </a:p>
        </p:txBody>
      </p:sp>
      <p:sp>
        <p:nvSpPr>
          <p:cNvPr id="12" name="Text Placeholder 11"/>
          <p:cNvSpPr>
            <a:spLocks noGrp="1"/>
          </p:cNvSpPr>
          <p:nvPr>
            <p:ph type="body" sz="quarter" idx="21"/>
          </p:nvPr>
        </p:nvSpPr>
        <p:spPr/>
        <p:txBody>
          <a:bodyPr/>
          <a:lstStyle/>
          <a:p>
            <a:endParaRPr lang="en-GB" dirty="0"/>
          </a:p>
        </p:txBody>
      </p:sp>
      <p:sp>
        <p:nvSpPr>
          <p:cNvPr id="17" name="Text Placeholder 10"/>
          <p:cNvSpPr txBox="1">
            <a:spLocks/>
          </p:cNvSpPr>
          <p:nvPr/>
        </p:nvSpPr>
        <p:spPr>
          <a:xfrm>
            <a:off x="3446385" y="2244937"/>
            <a:ext cx="2405585" cy="3072700"/>
          </a:xfrm>
          <a:prstGeom prst="rect">
            <a:avLst/>
          </a:prstGeom>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AR" sz="1050" dirty="0" smtClean="0"/>
              <a:t>Asistencia en la gestión de proyectos y administración diaria de subvenciones.</a:t>
            </a:r>
          </a:p>
          <a:p>
            <a:r>
              <a:rPr lang="es-AR" sz="1050" dirty="0" smtClean="0"/>
              <a:t>Principal punto focal para la elaboración de la CFP y del proceso aplicable a las propuestas.</a:t>
            </a:r>
          </a:p>
          <a:p>
            <a:r>
              <a:rPr lang="es-AR" sz="1050" dirty="0" smtClean="0"/>
              <a:t>Jefe de coordinación y facilitación del trabajo del comité de selección de subvenciones.</a:t>
            </a:r>
          </a:p>
          <a:p>
            <a:r>
              <a:rPr lang="es-AR" sz="1050" dirty="0" smtClean="0"/>
              <a:t>Monitoreo de subvenciones, incluida la función de anticipar eventuales retrasos de manera proactiva.</a:t>
            </a:r>
          </a:p>
          <a:p>
            <a:r>
              <a:rPr lang="es-AR" sz="1050" dirty="0" smtClean="0"/>
              <a:t>Administrar los contratos firmados y liberar fondos.</a:t>
            </a:r>
          </a:p>
          <a:p>
            <a:r>
              <a:rPr lang="es-AR" sz="1050" dirty="0" smtClean="0"/>
              <a:t>Jefe de la elaboración del informe anual descriptivo y del proceso de estudio.</a:t>
            </a:r>
          </a:p>
          <a:p>
            <a:pPr marL="0" indent="0">
              <a:buNone/>
            </a:pPr>
            <a:endParaRPr lang="es-AR" sz="1050" dirty="0"/>
          </a:p>
        </p:txBody>
      </p:sp>
      <p:sp>
        <p:nvSpPr>
          <p:cNvPr id="18" name="Text Placeholder 10"/>
          <p:cNvSpPr txBox="1">
            <a:spLocks/>
          </p:cNvSpPr>
          <p:nvPr/>
        </p:nvSpPr>
        <p:spPr>
          <a:xfrm>
            <a:off x="6125624" y="2244936"/>
            <a:ext cx="2405585" cy="3097859"/>
          </a:xfrm>
          <a:prstGeom prst="rect">
            <a:avLst/>
          </a:prstGeom>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sz="1050" dirty="0"/>
          </a:p>
        </p:txBody>
      </p:sp>
      <p:sp>
        <p:nvSpPr>
          <p:cNvPr id="5" name="TextBox 4"/>
          <p:cNvSpPr txBox="1"/>
          <p:nvPr/>
        </p:nvSpPr>
        <p:spPr>
          <a:xfrm>
            <a:off x="6125624" y="1947808"/>
            <a:ext cx="2561176" cy="4923656"/>
          </a:xfrm>
          <a:prstGeom prst="rect">
            <a:avLst/>
          </a:prstGeom>
          <a:noFill/>
        </p:spPr>
        <p:txBody>
          <a:bodyPr wrap="square" rtlCol="0">
            <a:spAutoFit/>
          </a:bodyPr>
          <a:lstStyle/>
          <a:p>
            <a:pPr marL="171450" lvl="0" indent="-171450">
              <a:lnSpc>
                <a:spcPct val="130000"/>
              </a:lnSpc>
              <a:buClr>
                <a:schemeClr val="tx2"/>
              </a:buClr>
              <a:buFont typeface="Wingdings" panose="05000000000000000000" pitchFamily="2" charset="2"/>
              <a:buChar char="§"/>
            </a:pPr>
            <a:r>
              <a:rPr lang="es-AR" sz="1050" dirty="0" smtClean="0"/>
              <a:t>Brinda asistencia técnica y capacitación a las ASC.</a:t>
            </a:r>
          </a:p>
          <a:p>
            <a:pPr marL="171450" lvl="0" indent="-171450">
              <a:lnSpc>
                <a:spcPct val="130000"/>
              </a:lnSpc>
              <a:buClr>
                <a:schemeClr val="tx2"/>
              </a:buClr>
              <a:buFont typeface="Wingdings" panose="05000000000000000000" pitchFamily="2" charset="2"/>
              <a:buChar char="§"/>
            </a:pPr>
            <a:r>
              <a:rPr lang="es-AR" sz="1050" dirty="0" smtClean="0"/>
              <a:t>Asiste a la UNOPS en el estudio de las propuestas de proyectos.</a:t>
            </a:r>
          </a:p>
          <a:p>
            <a:pPr marL="171450" lvl="0" indent="-171450">
              <a:lnSpc>
                <a:spcPct val="130000"/>
              </a:lnSpc>
              <a:buClr>
                <a:schemeClr val="tx2"/>
              </a:buClr>
              <a:buFont typeface="Wingdings" panose="05000000000000000000" pitchFamily="2" charset="2"/>
              <a:buChar char="§"/>
            </a:pPr>
            <a:r>
              <a:rPr lang="es-AR" sz="1050" dirty="0" smtClean="0"/>
              <a:t>Colabora con las alianzas en la determinación de estrategias de promoción de causas y el desarrollo de estrategias de recaudación de fondos.</a:t>
            </a:r>
          </a:p>
          <a:p>
            <a:pPr marL="171450" lvl="0" indent="-171450">
              <a:lnSpc>
                <a:spcPct val="130000"/>
              </a:lnSpc>
              <a:buClr>
                <a:schemeClr val="tx2"/>
              </a:buClr>
              <a:buFont typeface="Wingdings" panose="05000000000000000000" pitchFamily="2" charset="2"/>
              <a:buChar char="§"/>
            </a:pPr>
            <a:r>
              <a:rPr lang="es-AR" sz="1050" dirty="0" smtClean="0"/>
              <a:t>Apoya a las ASC en la implementación y el monitoreo de estrategias, acciones y compromisos por parte de sus integrantes en materia de nutrición;</a:t>
            </a:r>
          </a:p>
          <a:p>
            <a:pPr marL="171450" lvl="0" indent="-171450">
              <a:lnSpc>
                <a:spcPct val="130000"/>
              </a:lnSpc>
              <a:buClr>
                <a:schemeClr val="tx2"/>
              </a:buClr>
              <a:buFont typeface="Wingdings" panose="05000000000000000000" pitchFamily="2" charset="2"/>
              <a:buChar char="§"/>
            </a:pPr>
            <a:r>
              <a:rPr lang="es-AR" sz="1050" dirty="0" smtClean="0"/>
              <a:t>Comparte información, recursos y productos del conocimiento con las ASC;</a:t>
            </a:r>
          </a:p>
          <a:p>
            <a:pPr marL="171450" lvl="0" indent="-171450">
              <a:lnSpc>
                <a:spcPct val="130000"/>
              </a:lnSpc>
              <a:buClr>
                <a:schemeClr val="tx2"/>
              </a:buClr>
              <a:buFont typeface="Wingdings" panose="05000000000000000000" pitchFamily="2" charset="2"/>
              <a:buChar char="§"/>
            </a:pPr>
            <a:r>
              <a:rPr lang="es-AR" sz="1050" dirty="0" smtClean="0"/>
              <a:t>Colabora con las ASC en el desarrollo de planes y estrategias de recaudación de fondos con el fin de lograr la sostenibilidad conjuntamente con el Secretariado del Movimiento SUN.</a:t>
            </a:r>
            <a:endParaRPr lang="es-AR" sz="1050" dirty="0"/>
          </a:p>
        </p:txBody>
      </p:sp>
    </p:spTree>
    <p:extLst>
      <p:ext uri="{BB962C8B-B14F-4D97-AF65-F5344CB8AC3E}">
        <p14:creationId xmlns:p14="http://schemas.microsoft.com/office/powerpoint/2010/main" val="41748221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s-AR" dirty="0" smtClean="0"/>
              <a:t>Régimen de informes, monitoreo y evaluación</a:t>
            </a:r>
            <a:endParaRPr lang="es-AR" dirty="0"/>
          </a:p>
        </p:txBody>
      </p:sp>
      <p:sp>
        <p:nvSpPr>
          <p:cNvPr id="3" name="Title 2"/>
          <p:cNvSpPr>
            <a:spLocks noGrp="1"/>
          </p:cNvSpPr>
          <p:nvPr>
            <p:ph type="ctrTitle"/>
          </p:nvPr>
        </p:nvSpPr>
        <p:spPr/>
        <p:txBody>
          <a:bodyPr/>
          <a:lstStyle/>
          <a:p>
            <a:r>
              <a:rPr lang="es-AR" dirty="0" smtClean="0"/>
              <a:t>Gestión de la subvención</a:t>
            </a:r>
            <a:endParaRPr lang="es-AR" dirty="0"/>
          </a:p>
        </p:txBody>
      </p:sp>
    </p:spTree>
    <p:extLst>
      <p:ext uri="{BB962C8B-B14F-4D97-AF65-F5344CB8AC3E}">
        <p14:creationId xmlns:p14="http://schemas.microsoft.com/office/powerpoint/2010/main" val="23082647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1961" b="1961"/>
          <a:stretch>
            <a:fillRect/>
          </a:stretch>
        </p:blipFill>
        <p:spPr>
          <a:xfrm>
            <a:off x="720724" y="1266825"/>
            <a:ext cx="3003378" cy="2881226"/>
          </a:xfrm>
        </p:spPr>
      </p:pic>
      <p:sp>
        <p:nvSpPr>
          <p:cNvPr id="4" name="Title 3"/>
          <p:cNvSpPr>
            <a:spLocks noGrp="1"/>
          </p:cNvSpPr>
          <p:nvPr>
            <p:ph type="title"/>
          </p:nvPr>
        </p:nvSpPr>
        <p:spPr/>
        <p:txBody>
          <a:bodyPr/>
          <a:lstStyle/>
          <a:p>
            <a:r>
              <a:rPr lang="es-AR" dirty="0" smtClean="0"/>
              <a:t>Monitoreo y evaluación</a:t>
            </a:r>
            <a:endParaRPr lang="es-AR" dirty="0"/>
          </a:p>
        </p:txBody>
      </p:sp>
      <p:sp>
        <p:nvSpPr>
          <p:cNvPr id="5" name="Footer Placeholder 4"/>
          <p:cNvSpPr>
            <a:spLocks noGrp="1"/>
          </p:cNvSpPr>
          <p:nvPr>
            <p:ph type="ftr" sz="quarter" idx="10"/>
          </p:nvPr>
        </p:nvSpPr>
        <p:spPr/>
        <p:txBody>
          <a:bodyPr/>
          <a:lstStyle/>
          <a:p>
            <a:endParaRPr lang="en-US" dirty="0"/>
          </a:p>
        </p:txBody>
      </p:sp>
      <p:sp>
        <p:nvSpPr>
          <p:cNvPr id="6" name="Slide Number Placeholder 5"/>
          <p:cNvSpPr>
            <a:spLocks noGrp="1"/>
          </p:cNvSpPr>
          <p:nvPr>
            <p:ph type="sldNum" sz="quarter" idx="11"/>
          </p:nvPr>
        </p:nvSpPr>
        <p:spPr/>
        <p:txBody>
          <a:bodyPr/>
          <a:lstStyle/>
          <a:p>
            <a:pPr algn="r"/>
            <a:fld id="{B6F15528-21DE-4FAA-801E-634DDDAF4B2B}" type="slidenum">
              <a:rPr lang="en-US" smtClean="0"/>
              <a:pPr algn="r"/>
              <a:t>41</a:t>
            </a:fld>
            <a:endParaRPr lang="en-US" dirty="0" smtClean="0"/>
          </a:p>
        </p:txBody>
      </p:sp>
      <p:sp>
        <p:nvSpPr>
          <p:cNvPr id="7" name="Text Placeholder 6"/>
          <p:cNvSpPr>
            <a:spLocks noGrp="1"/>
          </p:cNvSpPr>
          <p:nvPr>
            <p:ph type="body" sz="quarter" idx="13"/>
          </p:nvPr>
        </p:nvSpPr>
        <p:spPr/>
        <p:txBody>
          <a:bodyPr/>
          <a:lstStyle/>
          <a:p>
            <a:pPr algn="ctr"/>
            <a:r>
              <a:rPr lang="en-US" sz="2400" dirty="0"/>
              <a:t>Bhushan Shrestha</a:t>
            </a:r>
          </a:p>
        </p:txBody>
      </p:sp>
      <p:sp>
        <p:nvSpPr>
          <p:cNvPr id="8" name="Text Placeholder 7"/>
          <p:cNvSpPr>
            <a:spLocks noGrp="1"/>
          </p:cNvSpPr>
          <p:nvPr>
            <p:ph type="body" sz="quarter" idx="14"/>
          </p:nvPr>
        </p:nvSpPr>
        <p:spPr/>
        <p:txBody>
          <a:bodyPr/>
          <a:lstStyle/>
          <a:p>
            <a:pPr algn="ctr"/>
            <a:r>
              <a:rPr lang="en-US" dirty="0"/>
              <a:t>Especialista en monitoreo y evaluación, UNOPS</a:t>
            </a:r>
          </a:p>
        </p:txBody>
      </p:sp>
      <p:sp>
        <p:nvSpPr>
          <p:cNvPr id="9" name="Text Placeholder 8"/>
          <p:cNvSpPr>
            <a:spLocks noGrp="1"/>
          </p:cNvSpPr>
          <p:nvPr>
            <p:ph type="body" sz="quarter" idx="18"/>
          </p:nvPr>
        </p:nvSpPr>
        <p:spPr/>
        <p:txBody>
          <a:bodyPr/>
          <a:lstStyle/>
          <a:p>
            <a:endParaRPr lang="en-GB" dirty="0"/>
          </a:p>
        </p:txBody>
      </p:sp>
      <p:sp>
        <p:nvSpPr>
          <p:cNvPr id="10" name="TextBox 9"/>
          <p:cNvSpPr txBox="1"/>
          <p:nvPr/>
        </p:nvSpPr>
        <p:spPr>
          <a:xfrm>
            <a:off x="4039453" y="897709"/>
            <a:ext cx="4325824" cy="6032421"/>
          </a:xfrm>
          <a:prstGeom prst="rect">
            <a:avLst/>
          </a:prstGeom>
          <a:noFill/>
        </p:spPr>
        <p:txBody>
          <a:bodyPr wrap="square" rtlCol="0">
            <a:spAutoFit/>
          </a:bodyPr>
          <a:lstStyle/>
          <a:p>
            <a:pPr marL="285750" indent="-285750">
              <a:buFont typeface="Arial" panose="020B0604020202020204" pitchFamily="34" charset="0"/>
              <a:buChar char="•"/>
            </a:pPr>
            <a:r>
              <a:rPr lang="es-AR" sz="1600" dirty="0" smtClean="0"/>
              <a:t>Lidera el desarrollo y mantenimiento de un sistema de monitoreo y evaluación.  </a:t>
            </a:r>
          </a:p>
          <a:p>
            <a:pPr marL="285750" indent="-285750">
              <a:buFont typeface="Arial" panose="020B0604020202020204" pitchFamily="34" charset="0"/>
              <a:buChar char="•"/>
            </a:pPr>
            <a:endParaRPr lang="es-AR" sz="1600" dirty="0" smtClean="0"/>
          </a:p>
          <a:p>
            <a:pPr marL="285750" indent="-285750">
              <a:buFont typeface="Arial" panose="020B0604020202020204" pitchFamily="34" charset="0"/>
              <a:buChar char="•"/>
            </a:pPr>
            <a:r>
              <a:rPr lang="es-AR" sz="1600" dirty="0" smtClean="0"/>
              <a:t>Brinda apoyo en tareas de monitoreo y evaluación a quienes reciben subvenciones. </a:t>
            </a:r>
          </a:p>
          <a:p>
            <a:pPr marL="285750" indent="-285750">
              <a:buFont typeface="Arial" panose="020B0604020202020204" pitchFamily="34" charset="0"/>
              <a:buChar char="•"/>
            </a:pPr>
            <a:endParaRPr lang="es-AR" sz="1600" dirty="0" smtClean="0"/>
          </a:p>
          <a:p>
            <a:pPr marL="285750" indent="-285750">
              <a:buFont typeface="Arial" panose="020B0604020202020204" pitchFamily="34" charset="0"/>
              <a:buChar char="•"/>
            </a:pPr>
            <a:r>
              <a:rPr lang="es-AR" sz="1600" dirty="0" smtClean="0"/>
              <a:t>Mantiene la base de datos de monitoreo y evaluación.</a:t>
            </a:r>
          </a:p>
          <a:p>
            <a:pPr marL="285750" indent="-285750">
              <a:buFont typeface="Arial" panose="020B0604020202020204" pitchFamily="34" charset="0"/>
              <a:buChar char="•"/>
            </a:pPr>
            <a:endParaRPr lang="es-AR" sz="1600" dirty="0" smtClean="0"/>
          </a:p>
          <a:p>
            <a:pPr marL="285750" indent="-285750">
              <a:buFont typeface="Arial" panose="020B0604020202020204" pitchFamily="34" charset="0"/>
              <a:buChar char="•"/>
            </a:pPr>
            <a:r>
              <a:rPr lang="es-AR" sz="1600" dirty="0" smtClean="0"/>
              <a:t>Participa en talleres de desarrollo de las capacidades para los adjudicatarios de subvenciones.</a:t>
            </a:r>
          </a:p>
          <a:p>
            <a:pPr marL="285750" indent="-285750">
              <a:buFont typeface="Arial" panose="020B0604020202020204" pitchFamily="34" charset="0"/>
              <a:buChar char="•"/>
            </a:pPr>
            <a:endParaRPr lang="es-AR" sz="1600" dirty="0" smtClean="0"/>
          </a:p>
          <a:p>
            <a:pPr marL="285750" indent="-285750">
              <a:buFont typeface="Arial" panose="020B0604020202020204" pitchFamily="34" charset="0"/>
              <a:buChar char="•"/>
            </a:pPr>
            <a:r>
              <a:rPr lang="es-AR" sz="1600" dirty="0" smtClean="0"/>
              <a:t>Coordina con el asesor del sistema MEAL de la ASC del Movimiento SUN y desarrolla el Marco Nacional de Resultados con el Secretariado de ASC del Movimiento SUN. </a:t>
            </a:r>
          </a:p>
          <a:p>
            <a:pPr marL="285750" indent="-285750">
              <a:buFont typeface="Arial" panose="020B0604020202020204" pitchFamily="34" charset="0"/>
              <a:buChar char="•"/>
            </a:pPr>
            <a:endParaRPr lang="es-AR" sz="1600" dirty="0" smtClean="0"/>
          </a:p>
          <a:p>
            <a:pPr marL="285750" indent="-285750">
              <a:buFont typeface="Arial" panose="020B0604020202020204" pitchFamily="34" charset="0"/>
              <a:buChar char="•"/>
            </a:pPr>
            <a:r>
              <a:rPr lang="es-AR" sz="1600" dirty="0" smtClean="0">
                <a:solidFill>
                  <a:srgbClr val="FF0000"/>
                </a:solidFill>
              </a:rPr>
              <a:t>¡Visitará a cada uno de los adjudicatarios de subvenciones en sus respectivos lugares!</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4499393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418981"/>
            <a:ext cx="7704000" cy="647699"/>
          </a:xfrm>
        </p:spPr>
        <p:txBody>
          <a:bodyPr/>
          <a:lstStyle/>
          <a:p>
            <a:r>
              <a:rPr lang="es-AR" dirty="0" smtClean="0"/>
              <a:t>Cuestiones de monitoreo y evaluación con base en resultados a considerar para el diseño</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42</a:t>
            </a:fld>
            <a:endParaRPr lang="en-US" dirty="0" smtClean="0"/>
          </a:p>
        </p:txBody>
      </p:sp>
      <p:graphicFrame>
        <p:nvGraphicFramePr>
          <p:cNvPr id="7" name="Content Placeholder 6"/>
          <p:cNvGraphicFramePr>
            <a:graphicFrameLocks noGrp="1"/>
          </p:cNvGraphicFramePr>
          <p:nvPr>
            <p:ph sz="quarter" idx="12"/>
            <p:extLst>
              <p:ext uri="{D42A27DB-BD31-4B8C-83A1-F6EECF244321}">
                <p14:modId xmlns:p14="http://schemas.microsoft.com/office/powerpoint/2010/main" val="3014832836"/>
              </p:ext>
            </p:extLst>
          </p:nvPr>
        </p:nvGraphicFramePr>
        <p:xfrm>
          <a:off x="719999" y="1190386"/>
          <a:ext cx="7704000" cy="5099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type="body" sz="quarter" idx="13"/>
          </p:nvPr>
        </p:nvSpPr>
        <p:spPr/>
        <p:txBody>
          <a:bodyPr/>
          <a:lstStyle/>
          <a:p>
            <a:endParaRPr lang="en-US" dirty="0"/>
          </a:p>
        </p:txBody>
      </p:sp>
    </p:spTree>
    <p:extLst>
      <p:ext uri="{BB962C8B-B14F-4D97-AF65-F5344CB8AC3E}">
        <p14:creationId xmlns:p14="http://schemas.microsoft.com/office/powerpoint/2010/main" val="13727531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608076"/>
            <a:ext cx="7704000" cy="573024"/>
          </a:xfrm>
        </p:spPr>
        <p:txBody>
          <a:bodyPr/>
          <a:lstStyle/>
          <a:p>
            <a:r>
              <a:rPr lang="es-AR" dirty="0" smtClean="0"/>
              <a:t>Paquete de actividades</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43</a:t>
            </a:fld>
            <a:endParaRPr lang="en-US" dirty="0" smtClean="0"/>
          </a:p>
        </p:txBody>
      </p:sp>
      <p:graphicFrame>
        <p:nvGraphicFramePr>
          <p:cNvPr id="8" name="Content Placeholder 7"/>
          <p:cNvGraphicFramePr>
            <a:graphicFrameLocks noGrp="1"/>
          </p:cNvGraphicFramePr>
          <p:nvPr>
            <p:ph sz="quarter" idx="12"/>
            <p:extLst>
              <p:ext uri="{D42A27DB-BD31-4B8C-83A1-F6EECF244321}">
                <p14:modId xmlns:p14="http://schemas.microsoft.com/office/powerpoint/2010/main" val="2977269825"/>
              </p:ext>
            </p:extLst>
          </p:nvPr>
        </p:nvGraphicFramePr>
        <p:xfrm>
          <a:off x="2730731" y="2971099"/>
          <a:ext cx="4422544" cy="3153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type="body" sz="quarter" idx="13"/>
          </p:nvPr>
        </p:nvSpPr>
        <p:spPr/>
        <p:txBody>
          <a:bodyPr/>
          <a:lstStyle/>
          <a:p>
            <a:endParaRPr lang="en-US" dirty="0"/>
          </a:p>
        </p:txBody>
      </p:sp>
      <p:sp>
        <p:nvSpPr>
          <p:cNvPr id="7" name="Content Placeholder 4"/>
          <p:cNvSpPr txBox="1">
            <a:spLocks/>
          </p:cNvSpPr>
          <p:nvPr/>
        </p:nvSpPr>
        <p:spPr>
          <a:xfrm>
            <a:off x="725625" y="1295400"/>
            <a:ext cx="7704000" cy="1531967"/>
          </a:xfrm>
          <a:prstGeom prst="rect">
            <a:avLst/>
          </a:prstGeom>
          <a:solidFill>
            <a:schemeClr val="bg1">
              <a:lumMod val="95000"/>
            </a:schemeClr>
          </a:solidFill>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AR" sz="1425" dirty="0" smtClean="0"/>
              <a:t>Desarrolle un paquete de actividades (no actividad intermitente) que posea un claro vínculo con los productos planificados que conduzcan a uno o más resultados. </a:t>
            </a:r>
          </a:p>
          <a:p>
            <a:endParaRPr lang="es-AR" sz="1425" dirty="0" smtClean="0"/>
          </a:p>
          <a:p>
            <a:r>
              <a:rPr lang="es-AR" sz="1425" dirty="0" smtClean="0"/>
              <a:t>Pregúntese a sí mismo: ¿existen nexos causales entre su paquete de actividades y los productos y resultados perseguidos?</a:t>
            </a:r>
          </a:p>
          <a:p>
            <a:endParaRPr lang="en-US" sz="1350" dirty="0"/>
          </a:p>
        </p:txBody>
      </p:sp>
    </p:spTree>
    <p:extLst>
      <p:ext uri="{BB962C8B-B14F-4D97-AF65-F5344CB8AC3E}">
        <p14:creationId xmlns:p14="http://schemas.microsoft.com/office/powerpoint/2010/main" val="36839681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175" y="536064"/>
            <a:ext cx="6261889" cy="594000"/>
          </a:xfrm>
        </p:spPr>
        <p:txBody>
          <a:bodyPr/>
          <a:lstStyle/>
          <a:p>
            <a:r>
              <a:rPr lang="es-AR" dirty="0" smtClean="0"/>
              <a:t>Marco lógico y plan de trabajo del proyecto</a:t>
            </a:r>
            <a:endParaRPr lang="es-AR" dirty="0"/>
          </a:p>
        </p:txBody>
      </p:sp>
      <p:sp>
        <p:nvSpPr>
          <p:cNvPr id="3" name="Footer Placeholder 2"/>
          <p:cNvSpPr>
            <a:spLocks noGrp="1"/>
          </p:cNvSpPr>
          <p:nvPr>
            <p:ph type="ftr" sz="quarter" idx="10"/>
          </p:nvPr>
        </p:nvSpPr>
        <p:spPr/>
        <p:txBody>
          <a:bodyPr/>
          <a:lstStyle/>
          <a:p>
            <a:endParaRPr lang="en-US" dirty="0">
              <a:solidFill>
                <a:srgbClr val="0092D1"/>
              </a:solidFill>
            </a:endParaRPr>
          </a:p>
        </p:txBody>
      </p:sp>
      <p:sp>
        <p:nvSpPr>
          <p:cNvPr id="4" name="Slide Number Placeholder 3"/>
          <p:cNvSpPr>
            <a:spLocks noGrp="1"/>
          </p:cNvSpPr>
          <p:nvPr>
            <p:ph type="sldNum" sz="quarter" idx="11"/>
          </p:nvPr>
        </p:nvSpPr>
        <p:spPr/>
        <p:txBody>
          <a:bodyPr/>
          <a:lstStyle/>
          <a:p>
            <a:pPr algn="r"/>
            <a:fld id="{B6F15528-21DE-4FAA-801E-634DDDAF4B2B}" type="slidenum">
              <a:rPr lang="en-US">
                <a:solidFill>
                  <a:prstClr val="white"/>
                </a:solidFill>
              </a:rPr>
              <a:pPr algn="r"/>
              <a:t>44</a:t>
            </a:fld>
            <a:endParaRPr lang="en-US" dirty="0">
              <a:solidFill>
                <a:prstClr val="white"/>
              </a:solidFill>
            </a:endParaRPr>
          </a:p>
        </p:txBody>
      </p:sp>
      <p:sp>
        <p:nvSpPr>
          <p:cNvPr id="6" name="Text Placeholder 5"/>
          <p:cNvSpPr>
            <a:spLocks noGrp="1"/>
          </p:cNvSpPr>
          <p:nvPr>
            <p:ph type="body" sz="quarter" idx="13"/>
          </p:nvPr>
        </p:nvSpPr>
        <p:spPr>
          <a:xfrm>
            <a:off x="730175" y="207473"/>
            <a:ext cx="7707312" cy="157163"/>
          </a:xfrm>
        </p:spPr>
        <p:txBody>
          <a:bodyPr/>
          <a:lstStyle/>
          <a:p>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180" y="1225138"/>
            <a:ext cx="8090739" cy="4215079"/>
          </a:xfrm>
          <a:prstGeom prst="rect">
            <a:avLst/>
          </a:prstGeom>
        </p:spPr>
      </p:pic>
      <p:sp>
        <p:nvSpPr>
          <p:cNvPr id="7" name="TextBox 6"/>
          <p:cNvSpPr txBox="1"/>
          <p:nvPr/>
        </p:nvSpPr>
        <p:spPr>
          <a:xfrm>
            <a:off x="2938077" y="5795263"/>
            <a:ext cx="3084946" cy="461665"/>
          </a:xfrm>
          <a:prstGeom prst="rect">
            <a:avLst/>
          </a:prstGeom>
          <a:solidFill>
            <a:schemeClr val="tx2">
              <a:lumMod val="20000"/>
              <a:lumOff val="80000"/>
            </a:schemeClr>
          </a:solidFill>
        </p:spPr>
        <p:txBody>
          <a:bodyPr wrap="square" rtlCol="0">
            <a:spAutoFit/>
          </a:bodyPr>
          <a:lstStyle/>
          <a:p>
            <a:r>
              <a:rPr lang="es-AR" sz="1200" dirty="0" smtClean="0"/>
              <a:t>Establezca objetivos realistas para cada indicador de actividad. </a:t>
            </a:r>
            <a:endParaRPr lang="es-AR" sz="1200" dirty="0"/>
          </a:p>
        </p:txBody>
      </p:sp>
      <p:sp>
        <p:nvSpPr>
          <p:cNvPr id="8" name="TextBox 7"/>
          <p:cNvSpPr txBox="1"/>
          <p:nvPr/>
        </p:nvSpPr>
        <p:spPr>
          <a:xfrm>
            <a:off x="5227918" y="3523731"/>
            <a:ext cx="1764146" cy="1200329"/>
          </a:xfrm>
          <a:prstGeom prst="rect">
            <a:avLst/>
          </a:prstGeom>
          <a:solidFill>
            <a:schemeClr val="tx2">
              <a:lumMod val="20000"/>
              <a:lumOff val="80000"/>
            </a:schemeClr>
          </a:solidFill>
        </p:spPr>
        <p:txBody>
          <a:bodyPr wrap="square" rtlCol="0">
            <a:spAutoFit/>
          </a:bodyPr>
          <a:lstStyle/>
          <a:p>
            <a:r>
              <a:rPr lang="es-AR" sz="1200" dirty="0" smtClean="0"/>
              <a:t>¿Cómo recopilará/validará los datos?</a:t>
            </a:r>
          </a:p>
          <a:p>
            <a:r>
              <a:rPr lang="es-AR" sz="1200" dirty="0" smtClean="0"/>
              <a:t>Un medio de verificación por indicador.</a:t>
            </a:r>
            <a:endParaRPr lang="es-AR" sz="1200" dirty="0"/>
          </a:p>
        </p:txBody>
      </p:sp>
      <p:sp>
        <p:nvSpPr>
          <p:cNvPr id="9" name="TextBox 8"/>
          <p:cNvSpPr txBox="1"/>
          <p:nvPr/>
        </p:nvSpPr>
        <p:spPr>
          <a:xfrm>
            <a:off x="6992064" y="3558518"/>
            <a:ext cx="1764146" cy="646331"/>
          </a:xfrm>
          <a:prstGeom prst="rect">
            <a:avLst/>
          </a:prstGeom>
          <a:solidFill>
            <a:schemeClr val="tx2">
              <a:lumMod val="20000"/>
              <a:lumOff val="80000"/>
            </a:schemeClr>
          </a:solidFill>
        </p:spPr>
        <p:txBody>
          <a:bodyPr wrap="square" rtlCol="0">
            <a:spAutoFit/>
          </a:bodyPr>
          <a:lstStyle/>
          <a:p>
            <a:r>
              <a:rPr lang="es-AR" sz="1200" dirty="0" smtClean="0"/>
              <a:t>¿Mensual, bimestral, trimestral o semestralmente?</a:t>
            </a:r>
            <a:endParaRPr lang="es-AR" sz="1200" dirty="0"/>
          </a:p>
        </p:txBody>
      </p:sp>
      <p:sp>
        <p:nvSpPr>
          <p:cNvPr id="10" name="TextBox 9"/>
          <p:cNvSpPr txBox="1"/>
          <p:nvPr/>
        </p:nvSpPr>
        <p:spPr>
          <a:xfrm>
            <a:off x="1600111" y="3523731"/>
            <a:ext cx="3475347" cy="830997"/>
          </a:xfrm>
          <a:prstGeom prst="rect">
            <a:avLst/>
          </a:prstGeom>
          <a:solidFill>
            <a:schemeClr val="tx2">
              <a:lumMod val="20000"/>
              <a:lumOff val="80000"/>
            </a:schemeClr>
          </a:solidFill>
        </p:spPr>
        <p:txBody>
          <a:bodyPr wrap="square" rtlCol="0">
            <a:spAutoFit/>
          </a:bodyPr>
          <a:lstStyle/>
          <a:p>
            <a:r>
              <a:rPr lang="es-AR" sz="1200" dirty="0" smtClean="0"/>
              <a:t>Han de incluirse valores de referencia creíbles y objetivos realistas para cada indicador. Si al momento de la postulación no lo sabe, indique cuándo lo tendrá. </a:t>
            </a:r>
            <a:endParaRPr lang="es-AR" sz="1200" dirty="0"/>
          </a:p>
        </p:txBody>
      </p:sp>
      <p:cxnSp>
        <p:nvCxnSpPr>
          <p:cNvPr id="14" name="Straight Arrow Connector 13"/>
          <p:cNvCxnSpPr/>
          <p:nvPr/>
        </p:nvCxnSpPr>
        <p:spPr>
          <a:xfrm flipV="1">
            <a:off x="3754607" y="2881745"/>
            <a:ext cx="1663392" cy="72043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754607" y="2890426"/>
            <a:ext cx="928229" cy="66789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5847507" y="2913152"/>
            <a:ext cx="175516" cy="52647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7980218" y="2881745"/>
            <a:ext cx="0" cy="72043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7" idx="0"/>
          </p:cNvCxnSpPr>
          <p:nvPr/>
        </p:nvCxnSpPr>
        <p:spPr>
          <a:xfrm flipV="1">
            <a:off x="4480550" y="5011101"/>
            <a:ext cx="594908" cy="7841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65781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277368"/>
            <a:ext cx="8324247" cy="792000"/>
          </a:xfrm>
        </p:spPr>
        <p:txBody>
          <a:bodyPr/>
          <a:lstStyle/>
          <a:p>
            <a:r>
              <a:rPr lang="es-AR" dirty="0" smtClean="0"/>
              <a:t>Propuesta de régimen de informes descriptivos y actualizaciones mensuales</a:t>
            </a:r>
            <a:endParaRPr lang="es-AR" dirty="0"/>
          </a:p>
        </p:txBody>
      </p:sp>
      <p:sp>
        <p:nvSpPr>
          <p:cNvPr id="3" name="Footer Placeholder 2"/>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92D1"/>
              </a:solidFill>
              <a:effectLst/>
              <a:uLnTx/>
              <a:uFillTx/>
              <a:latin typeface="Arial" panose="020B0604020202020204" pitchFamily="34" charset="0"/>
              <a:ea typeface="Open Sans" panose="020B0606030504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00" b="0" i="0" u="none" strike="noStrike" kern="1200" cap="none" spc="0" normalizeH="0" baseline="0" noProof="0" smtClean="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000" b="0" i="0" u="none" strike="noStrike" kern="1200" cap="none" spc="0" normalizeH="0" baseline="0" noProof="0" dirty="0" smtClean="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7" name="Content Placeholder 6"/>
          <p:cNvGraphicFramePr>
            <a:graphicFrameLocks noGrp="1"/>
          </p:cNvGraphicFramePr>
          <p:nvPr>
            <p:ph sz="quarter" idx="12"/>
            <p:extLst>
              <p:ext uri="{D42A27DB-BD31-4B8C-83A1-F6EECF244321}">
                <p14:modId xmlns:p14="http://schemas.microsoft.com/office/powerpoint/2010/main" val="408320623"/>
              </p:ext>
            </p:extLst>
          </p:nvPr>
        </p:nvGraphicFramePr>
        <p:xfrm>
          <a:off x="202957" y="1344068"/>
          <a:ext cx="8691727" cy="4895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type="body" sz="quarter" idx="13"/>
          </p:nvPr>
        </p:nvSpPr>
        <p:spPr/>
        <p:txBody>
          <a:bodyPr/>
          <a:lstStyle/>
          <a:p>
            <a:endParaRPr lang="en-US" dirty="0"/>
          </a:p>
        </p:txBody>
      </p:sp>
    </p:spTree>
    <p:extLst>
      <p:ext uri="{BB962C8B-B14F-4D97-AF65-F5344CB8AC3E}">
        <p14:creationId xmlns:p14="http://schemas.microsoft.com/office/powerpoint/2010/main" val="765034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Régimen de informes financieros</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46</a:t>
            </a:fld>
            <a:endParaRPr lang="en-US" dirty="0" smtClean="0"/>
          </a:p>
        </p:txBody>
      </p:sp>
      <p:sp>
        <p:nvSpPr>
          <p:cNvPr id="5" name="Content Placeholder 4"/>
          <p:cNvSpPr>
            <a:spLocks noGrp="1"/>
          </p:cNvSpPr>
          <p:nvPr>
            <p:ph sz="quarter" idx="12"/>
          </p:nvPr>
        </p:nvSpPr>
        <p:spPr/>
        <p:txBody>
          <a:bodyPr/>
          <a:lstStyle/>
          <a:p>
            <a:r>
              <a:rPr lang="es-AR" b="1" dirty="0" smtClean="0"/>
              <a:t>Primer momento clave: </a:t>
            </a:r>
            <a:r>
              <a:rPr lang="es-AR" dirty="0" smtClean="0"/>
              <a:t>(Desembolso de hasta un 25% del presupuesto) cuando ambas partes firman el Contrato. </a:t>
            </a:r>
          </a:p>
          <a:p>
            <a:endParaRPr lang="es-AR" dirty="0" smtClean="0"/>
          </a:p>
          <a:p>
            <a:r>
              <a:rPr lang="es-AR" b="1" dirty="0" smtClean="0"/>
              <a:t>Segundo momento clave: </a:t>
            </a:r>
            <a:r>
              <a:rPr lang="es-AR" dirty="0" smtClean="0"/>
              <a:t>(Desembolso de hasta un 65% del presupuesto), una vez que la UNOPS recibe y acepta los informes de avance y financieros provisionales (que evidencien que se ha gastado el 70% del primer desembolso) cuatro meses después de la firma del acuerdo. (</a:t>
            </a:r>
            <a:r>
              <a:rPr lang="es-AR" dirty="0" smtClean="0">
                <a:solidFill>
                  <a:srgbClr val="FF0000"/>
                </a:solidFill>
              </a:rPr>
              <a:t>14 días para preparar los documentos</a:t>
            </a:r>
            <a:r>
              <a:rPr lang="es-AR" dirty="0" smtClean="0"/>
              <a:t>)</a:t>
            </a:r>
          </a:p>
          <a:p>
            <a:endParaRPr lang="es-AR" dirty="0" smtClean="0"/>
          </a:p>
          <a:p>
            <a:r>
              <a:rPr lang="es-AR" b="1" dirty="0" smtClean="0"/>
              <a:t>Tercer momento clave:</a:t>
            </a:r>
            <a:r>
              <a:rPr lang="es-AR" dirty="0" smtClean="0"/>
              <a:t> (Desembolso de hasta un 10% del presupuesto), una vez que la UNOPS recibe y acepta los informes de avance y financieros finales en un plazo no mayor a 60 días después de cumplido el contrato. (</a:t>
            </a:r>
            <a:r>
              <a:rPr lang="es-AR" dirty="0" smtClean="0">
                <a:solidFill>
                  <a:srgbClr val="FF0000"/>
                </a:solidFill>
              </a:rPr>
              <a:t>60 días para preparar los documentos</a:t>
            </a:r>
            <a:r>
              <a:rPr lang="es-AR" dirty="0" smtClean="0"/>
              <a:t>)</a:t>
            </a:r>
          </a:p>
          <a:p>
            <a:endParaRPr lang="en-GB" dirty="0"/>
          </a:p>
        </p:txBody>
      </p:sp>
      <p:sp>
        <p:nvSpPr>
          <p:cNvPr id="6" name="Text Placeholder 5"/>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30794265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Contáctenos</a:t>
            </a:r>
            <a:endParaRPr lang="es-AR" dirty="0"/>
          </a:p>
        </p:txBody>
      </p:sp>
      <p:sp>
        <p:nvSpPr>
          <p:cNvPr id="3" name="Text Placeholder 2"/>
          <p:cNvSpPr>
            <a:spLocks noGrp="1"/>
          </p:cNvSpPr>
          <p:nvPr>
            <p:ph type="body" sz="quarter" idx="10"/>
          </p:nvPr>
        </p:nvSpPr>
        <p:spPr/>
        <p:txBody>
          <a:bodyPr/>
          <a:lstStyle/>
          <a:p>
            <a:r>
              <a:rPr lang="en-US" dirty="0"/>
              <a:t>SUNgrants@unops.org</a:t>
            </a:r>
          </a:p>
        </p:txBody>
      </p:sp>
    </p:spTree>
    <p:extLst>
      <p:ext uri="{BB962C8B-B14F-4D97-AF65-F5344CB8AC3E}">
        <p14:creationId xmlns:p14="http://schemas.microsoft.com/office/powerpoint/2010/main" val="270245657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92D1"/>
              </a:solidFill>
              <a:effectLst/>
              <a:uLnTx/>
              <a:uFillTx/>
              <a:latin typeface="Arial" panose="020B0604020202020204" pitchFamily="34" charset="0"/>
              <a:ea typeface="Open Sans" panose="020B0606030504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00" b="0" i="0" u="none" strike="noStrike" kern="1200" cap="none" spc="0" normalizeH="0" baseline="0" noProof="0" smtClean="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000" b="0" i="0" u="none" strike="noStrike" kern="1200" cap="none" spc="0" normalizeH="0" baseline="0" noProof="0" dirty="0" smtClean="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7"/>
          <p:cNvSpPr>
            <a:spLocks noGrp="1"/>
          </p:cNvSpPr>
          <p:nvPr>
            <p:ph type="body" sz="quarter" idx="15"/>
          </p:nvPr>
        </p:nvSpPr>
        <p:spPr>
          <a:xfrm>
            <a:off x="3311930" y="3062574"/>
            <a:ext cx="4860000" cy="838800"/>
          </a:xfrm>
        </p:spPr>
        <p:txBody>
          <a:bodyPr/>
          <a:lstStyle/>
          <a:p>
            <a:r>
              <a:rPr lang="es-AR" sz="2800" dirty="0" smtClean="0"/>
              <a:t>Preguntas y respuestas</a:t>
            </a:r>
            <a:endParaRPr lang="es-AR" sz="2800" dirty="0"/>
          </a:p>
        </p:txBody>
      </p:sp>
      <p:sp>
        <p:nvSpPr>
          <p:cNvPr id="7" name="Text Placeholder 6"/>
          <p:cNvSpPr>
            <a:spLocks noGrp="1"/>
          </p:cNvSpPr>
          <p:nvPr>
            <p:ph type="body" sz="quarter" idx="13"/>
          </p:nvPr>
        </p:nvSpPr>
        <p:spPr/>
        <p:txBody>
          <a:bodyPr/>
          <a:lstStyle/>
          <a:p>
            <a:endParaRPr lang="en-GB" dirty="0"/>
          </a:p>
        </p:txBody>
      </p:sp>
      <p:sp>
        <p:nvSpPr>
          <p:cNvPr id="9" name="Title 1"/>
          <p:cNvSpPr txBox="1">
            <a:spLocks/>
          </p:cNvSpPr>
          <p:nvPr/>
        </p:nvSpPr>
        <p:spPr>
          <a:xfrm>
            <a:off x="3256513" y="3613478"/>
            <a:ext cx="5167485" cy="2094595"/>
          </a:xfrm>
          <a:prstGeom prst="rect">
            <a:avLst/>
          </a:prstGeom>
        </p:spPr>
        <p:txBody>
          <a:bodyPr/>
          <a:lst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r>
              <a:rPr lang="es-AR" dirty="0" smtClean="0">
                <a:solidFill>
                  <a:schemeClr val="tx1"/>
                </a:solidFill>
              </a:rPr>
              <a:t>Contáctenos y consulte las actualizaciones de preguntas y respuestas en la publicación.  </a:t>
            </a:r>
          </a:p>
          <a:p>
            <a:r>
              <a:rPr lang="es-AR" dirty="0" smtClean="0">
                <a:solidFill>
                  <a:schemeClr val="tx1"/>
                </a:solidFill>
              </a:rPr>
              <a:t>Enlace:  </a:t>
            </a:r>
            <a:r>
              <a:rPr lang="es-AR" dirty="0" smtClean="0">
                <a:solidFill>
                  <a:schemeClr val="tx1"/>
                </a:solidFill>
                <a:hlinkClick r:id="rId2"/>
              </a:rPr>
              <a:t>https://www.ungm.org/Public/Notice/70799</a:t>
            </a:r>
            <a:r>
              <a:rPr lang="es-AR" dirty="0" smtClean="0">
                <a:solidFill>
                  <a:schemeClr val="tx1"/>
                </a:solidFill>
              </a:rPr>
              <a:t> </a:t>
            </a:r>
            <a:endParaRPr lang="es-AR" dirty="0">
              <a:solidFill>
                <a:schemeClr val="tx1"/>
              </a:solidFill>
            </a:endParaRPr>
          </a:p>
        </p:txBody>
      </p:sp>
    </p:spTree>
    <p:extLst>
      <p:ext uri="{BB962C8B-B14F-4D97-AF65-F5344CB8AC3E}">
        <p14:creationId xmlns:p14="http://schemas.microsoft.com/office/powerpoint/2010/main" val="36397598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532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smtClean="0"/>
              <a:t>El contrato del proyecto</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5</a:t>
            </a:fld>
            <a:endParaRPr lang="en-US" dirty="0" smtClean="0"/>
          </a:p>
        </p:txBody>
      </p:sp>
      <p:sp>
        <p:nvSpPr>
          <p:cNvPr id="19" name="Text Placeholder 18"/>
          <p:cNvSpPr>
            <a:spLocks noGrp="1"/>
          </p:cNvSpPr>
          <p:nvPr>
            <p:ph type="body" sz="quarter" idx="20"/>
          </p:nvPr>
        </p:nvSpPr>
        <p:spPr>
          <a:xfrm>
            <a:off x="535441" y="1233269"/>
            <a:ext cx="4025255" cy="4710463"/>
          </a:xfrm>
        </p:spPr>
        <p:txBody>
          <a:bodyPr/>
          <a:lstStyle/>
          <a:p>
            <a:r>
              <a:rPr lang="es-AR" dirty="0" smtClean="0"/>
              <a:t>“Momento clave en que se decide por sí o por no”</a:t>
            </a:r>
          </a:p>
          <a:p>
            <a:pPr lvl="1"/>
            <a:r>
              <a:rPr lang="es-AR" dirty="0" smtClean="0"/>
              <a:t>3 millones de dólares estadounidenses para garantizar una economía de escala</a:t>
            </a:r>
          </a:p>
          <a:p>
            <a:pPr lvl="1"/>
            <a:endParaRPr lang="es-AR" dirty="0" smtClean="0"/>
          </a:p>
          <a:p>
            <a:r>
              <a:rPr lang="es-AR" dirty="0" smtClean="0"/>
              <a:t>Cuenta con el apoyo de los Gobiernos de Suiza, Irlanda y Canadá</a:t>
            </a:r>
          </a:p>
          <a:p>
            <a:pPr marL="0" indent="0">
              <a:buNone/>
            </a:pPr>
            <a:r>
              <a:rPr lang="es-AR" dirty="0" smtClean="0"/>
              <a:t> </a:t>
            </a:r>
          </a:p>
          <a:p>
            <a:r>
              <a:rPr lang="es-AR" dirty="0" smtClean="0"/>
              <a:t>Todos los servicios de la subvención son gestionados directamente por la UNOPS como parte de un acuerdo de anfitrión con el Movimiento SUN</a:t>
            </a:r>
          </a:p>
          <a:p>
            <a:pPr marL="0" indent="0">
              <a:buNone/>
            </a:pPr>
            <a:endParaRPr lang="es-AR" dirty="0" smtClean="0"/>
          </a:p>
        </p:txBody>
      </p:sp>
      <p:sp>
        <p:nvSpPr>
          <p:cNvPr id="17" name="Text Placeholder 16"/>
          <p:cNvSpPr>
            <a:spLocks noGrp="1"/>
          </p:cNvSpPr>
          <p:nvPr>
            <p:ph type="body" sz="quarter" idx="13"/>
          </p:nvPr>
        </p:nvSpPr>
        <p:spPr/>
        <p:txBody>
          <a:bodyPr/>
          <a:lstStyle/>
          <a:p>
            <a:endParaRPr lang="en-GB" dirty="0"/>
          </a:p>
        </p:txBody>
      </p:sp>
      <p:pic>
        <p:nvPicPr>
          <p:cNvPr id="8" name="Picture 7"/>
          <p:cNvPicPr>
            <a:picLocks noChangeAspect="1"/>
          </p:cNvPicPr>
          <p:nvPr/>
        </p:nvPicPr>
        <p:blipFill>
          <a:blip r:embed="rId2"/>
          <a:stretch>
            <a:fillRect/>
          </a:stretch>
        </p:blipFill>
        <p:spPr>
          <a:xfrm>
            <a:off x="4676221" y="102334"/>
            <a:ext cx="4304149" cy="6608894"/>
          </a:xfrm>
          <a:prstGeom prst="rect">
            <a:avLst/>
          </a:prstGeom>
        </p:spPr>
      </p:pic>
    </p:spTree>
    <p:extLst>
      <p:ext uri="{BB962C8B-B14F-4D97-AF65-F5344CB8AC3E}">
        <p14:creationId xmlns:p14="http://schemas.microsoft.com/office/powerpoint/2010/main" val="3221248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222" y="0"/>
            <a:ext cx="3780000" cy="792000"/>
          </a:xfrm>
        </p:spPr>
        <p:txBody>
          <a:bodyPr/>
          <a:lstStyle/>
          <a:p>
            <a:r>
              <a:rPr lang="es-AR" dirty="0" smtClean="0"/>
              <a:t>Información general</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6</a:t>
            </a:fld>
            <a:endParaRPr lang="en-US" dirty="0" smtClean="0"/>
          </a:p>
        </p:txBody>
      </p:sp>
      <p:pic>
        <p:nvPicPr>
          <p:cNvPr id="9" name="Picture Placeholder 8"/>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l="5208" r="4781" b="8727"/>
          <a:stretch/>
        </p:blipFill>
        <p:spPr>
          <a:xfrm>
            <a:off x="4624690" y="85725"/>
            <a:ext cx="4389120" cy="6608893"/>
          </a:xfrm>
        </p:spPr>
      </p:pic>
      <p:sp>
        <p:nvSpPr>
          <p:cNvPr id="6" name="Text Placeholder 5"/>
          <p:cNvSpPr>
            <a:spLocks noGrp="1"/>
          </p:cNvSpPr>
          <p:nvPr>
            <p:ph type="body" sz="quarter" idx="20"/>
          </p:nvPr>
        </p:nvSpPr>
        <p:spPr>
          <a:xfrm>
            <a:off x="694833" y="805430"/>
            <a:ext cx="3627556" cy="4968000"/>
          </a:xfrm>
        </p:spPr>
        <p:txBody>
          <a:bodyPr/>
          <a:lstStyle/>
          <a:p>
            <a:r>
              <a:rPr lang="es-AR" sz="1400" dirty="0" smtClean="0"/>
              <a:t>20 subvenciones a Alianzas de la sociedad civil en países SUN:</a:t>
            </a:r>
          </a:p>
          <a:p>
            <a:pPr lvl="1"/>
            <a:r>
              <a:rPr lang="es-AR" sz="1200" i="1" dirty="0" smtClean="0"/>
              <a:t>La postulación puede ser realizada en representación de la ASC por un integrante suyo sin ánimos de lucro y con experiencia.</a:t>
            </a:r>
          </a:p>
          <a:p>
            <a:pPr lvl="1"/>
            <a:r>
              <a:rPr lang="es-AR" sz="1200" i="1" dirty="0" smtClean="0"/>
              <a:t>O bien puede realizarla la propia ASC (en su carácter de entidad registrada).</a:t>
            </a:r>
            <a:br>
              <a:rPr lang="es-AR" sz="1200" i="1" dirty="0" smtClean="0"/>
            </a:br>
            <a:endParaRPr lang="es-AR" sz="1200" i="1" dirty="0" smtClean="0"/>
          </a:p>
          <a:p>
            <a:r>
              <a:rPr lang="es-AR" sz="1400" dirty="0" smtClean="0"/>
              <a:t>USD 114.000 cada una [mediano].</a:t>
            </a:r>
          </a:p>
          <a:p>
            <a:r>
              <a:rPr lang="es-AR" sz="1400" dirty="0" smtClean="0"/>
              <a:t>Duración de 12 meses, a comenzar en julio de 2018.</a:t>
            </a:r>
          </a:p>
          <a:p>
            <a:r>
              <a:rPr lang="es-AR" sz="1400" dirty="0" smtClean="0"/>
              <a:t>Fuente de financiamiento “de último recurso”.</a:t>
            </a:r>
          </a:p>
          <a:p>
            <a:r>
              <a:rPr lang="es-AR" sz="1400" dirty="0" smtClean="0"/>
              <a:t>Los proyectos deben observar el Marco de Resultados del Fondo común del Movimiento SUN.</a:t>
            </a:r>
          </a:p>
          <a:p>
            <a:r>
              <a:rPr lang="es-AR" sz="1400" dirty="0" smtClean="0"/>
              <a:t>No se exigen fondos de contrapartida ni cofinanciamiento.</a:t>
            </a:r>
          </a:p>
          <a:p>
            <a:r>
              <a:rPr lang="es-AR" sz="1400" dirty="0" smtClean="0"/>
              <a:t>Los postulantes serán notificados de la decisión del comité en el transcurso de las dos últimas semanas de junio de 2018.  </a:t>
            </a:r>
          </a:p>
          <a:p>
            <a:endParaRPr lang="es-AR" sz="1400" dirty="0" smtClean="0"/>
          </a:p>
          <a:p>
            <a:endParaRPr lang="es-AR" sz="1400" dirty="0"/>
          </a:p>
        </p:txBody>
      </p:sp>
      <p:sp>
        <p:nvSpPr>
          <p:cNvPr id="7" name="Text Placeholder 6"/>
          <p:cNvSpPr>
            <a:spLocks noGrp="1"/>
          </p:cNvSpPr>
          <p:nvPr>
            <p:ph type="body" sz="quarter" idx="13"/>
          </p:nvPr>
        </p:nvSpPr>
        <p:spPr>
          <a:xfrm>
            <a:off x="722313" y="0"/>
            <a:ext cx="3780000" cy="209550"/>
          </a:xfrm>
        </p:spPr>
        <p:txBody>
          <a:bodyPr/>
          <a:lstStyle/>
          <a:p>
            <a:endParaRPr lang="en-GB" dirty="0"/>
          </a:p>
        </p:txBody>
      </p:sp>
    </p:spTree>
    <p:extLst>
      <p:ext uri="{BB962C8B-B14F-4D97-AF65-F5344CB8AC3E}">
        <p14:creationId xmlns:p14="http://schemas.microsoft.com/office/powerpoint/2010/main" val="10939283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03222" y="101199"/>
            <a:ext cx="7704000" cy="792000"/>
          </a:xfrm>
        </p:spPr>
        <p:txBody>
          <a:bodyPr/>
          <a:lstStyle/>
          <a:p>
            <a:r>
              <a:rPr lang="es-AR" dirty="0" smtClean="0"/>
              <a:t>Cómo postularse</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7</a:t>
            </a:fld>
            <a:endParaRPr lang="en-US" dirty="0" smtClean="0"/>
          </a:p>
        </p:txBody>
      </p:sp>
      <p:sp>
        <p:nvSpPr>
          <p:cNvPr id="9" name="Text Placeholder 8"/>
          <p:cNvSpPr>
            <a:spLocks noGrp="1"/>
          </p:cNvSpPr>
          <p:nvPr>
            <p:ph type="body" sz="quarter" idx="20"/>
          </p:nvPr>
        </p:nvSpPr>
        <p:spPr>
          <a:xfrm>
            <a:off x="678055" y="1023544"/>
            <a:ext cx="3598725" cy="4968000"/>
          </a:xfrm>
        </p:spPr>
        <p:txBody>
          <a:bodyPr/>
          <a:lstStyle/>
          <a:p>
            <a:pPr marL="0" indent="0">
              <a:buNone/>
            </a:pPr>
            <a:r>
              <a:rPr lang="es-AR" b="1" dirty="0" smtClean="0"/>
              <a:t>Plazo límite:</a:t>
            </a:r>
            <a:r>
              <a:rPr lang="es-AR" dirty="0" smtClean="0"/>
              <a:t>  </a:t>
            </a:r>
          </a:p>
          <a:p>
            <a:r>
              <a:rPr lang="es-AR" dirty="0" smtClean="0"/>
              <a:t>31 de mayo de 2018 a las 15:00 de Ginebra [GMT+2]. Las presentaciones tardías no serán consideradas.  </a:t>
            </a:r>
          </a:p>
          <a:p>
            <a:endParaRPr lang="es-AR" dirty="0" smtClean="0"/>
          </a:p>
          <a:p>
            <a:r>
              <a:rPr lang="es-AR" dirty="0" smtClean="0"/>
              <a:t>Las postulaciones podrán formularse en inglés, francés o español.</a:t>
            </a:r>
          </a:p>
          <a:p>
            <a:endParaRPr lang="es-AR" dirty="0" smtClean="0"/>
          </a:p>
          <a:p>
            <a:r>
              <a:rPr lang="es-AR" dirty="0" smtClean="0"/>
              <a:t>Domicilio: se solicita presentar las postulaciones por correo electrónico a la siguiente dirección únicamente:  </a:t>
            </a:r>
            <a:r>
              <a:rPr lang="es-AR" dirty="0" smtClean="0">
                <a:hlinkClick r:id="rId3"/>
              </a:rPr>
              <a:t>SUNgrants@unops.org</a:t>
            </a:r>
            <a:r>
              <a:rPr lang="es-AR" dirty="0" smtClean="0"/>
              <a:t>. </a:t>
            </a:r>
          </a:p>
          <a:p>
            <a:pPr marL="0" indent="0">
              <a:buNone/>
            </a:pPr>
            <a:endParaRPr lang="es-AR" dirty="0"/>
          </a:p>
        </p:txBody>
      </p:sp>
      <p:sp>
        <p:nvSpPr>
          <p:cNvPr id="10" name="Text Placeholder 9"/>
          <p:cNvSpPr>
            <a:spLocks noGrp="1"/>
          </p:cNvSpPr>
          <p:nvPr>
            <p:ph type="body" sz="quarter" idx="21"/>
          </p:nvPr>
        </p:nvSpPr>
        <p:spPr>
          <a:xfrm>
            <a:off x="4538825" y="587316"/>
            <a:ext cx="3893564" cy="4968000"/>
          </a:xfrm>
        </p:spPr>
        <p:txBody>
          <a:bodyPr/>
          <a:lstStyle/>
          <a:p>
            <a:pPr marL="0" indent="0">
              <a:buNone/>
            </a:pPr>
            <a:r>
              <a:rPr lang="es-AR" b="1" dirty="0" smtClean="0"/>
              <a:t>Documentos adjuntos requeridos</a:t>
            </a:r>
          </a:p>
          <a:p>
            <a:r>
              <a:rPr lang="es-AR" dirty="0" smtClean="0"/>
              <a:t>Formulario de postulación (MS Word)</a:t>
            </a:r>
          </a:p>
          <a:p>
            <a:r>
              <a:rPr lang="es-AR" dirty="0" smtClean="0"/>
              <a:t>Última página del Formulario de postulación (PDF)</a:t>
            </a:r>
          </a:p>
          <a:p>
            <a:r>
              <a:rPr lang="es-AR" dirty="0" smtClean="0"/>
              <a:t>Presupuesto de la subvención (MS Excel)</a:t>
            </a:r>
          </a:p>
          <a:p>
            <a:r>
              <a:rPr lang="es-AR" dirty="0" smtClean="0"/>
              <a:t>Presupuesto descriptivo de la subvención (MS Word)</a:t>
            </a:r>
          </a:p>
          <a:p>
            <a:r>
              <a:rPr lang="es-AR" dirty="0" smtClean="0"/>
              <a:t>Registro legal de la organización</a:t>
            </a:r>
          </a:p>
          <a:p>
            <a:r>
              <a:rPr lang="es-AR" dirty="0" smtClean="0"/>
              <a:t>Carta de apoyo del Facilitador de la red de donantes del Movimiento SUN</a:t>
            </a:r>
          </a:p>
          <a:p>
            <a:pPr marL="0" indent="0">
              <a:buNone/>
            </a:pPr>
            <a:r>
              <a:rPr lang="es-AR" b="1" dirty="0" smtClean="0"/>
              <a:t>Otros documentos adjuntos</a:t>
            </a:r>
          </a:p>
          <a:p>
            <a:r>
              <a:rPr lang="es-AR" dirty="0" smtClean="0"/>
              <a:t>Curriculum vitae de los integrantes del proyecto.  </a:t>
            </a:r>
          </a:p>
          <a:p>
            <a:r>
              <a:rPr lang="es-AR" dirty="0" smtClean="0"/>
              <a:t>Carta de apoyo del Punto focal</a:t>
            </a:r>
          </a:p>
          <a:p>
            <a:endParaRPr lang="es-AR" dirty="0"/>
          </a:p>
        </p:txBody>
      </p:sp>
      <p:sp>
        <p:nvSpPr>
          <p:cNvPr id="8" name="Text Placeholder 7"/>
          <p:cNvSpPr>
            <a:spLocks noGrp="1"/>
          </p:cNvSpPr>
          <p:nvPr>
            <p:ph type="body" sz="quarter" idx="13"/>
          </p:nvPr>
        </p:nvSpPr>
        <p:spPr/>
        <p:txBody>
          <a:bodyPr/>
          <a:lstStyle/>
          <a:p>
            <a:endParaRPr lang="en-GB" dirty="0"/>
          </a:p>
        </p:txBody>
      </p:sp>
    </p:spTree>
    <p:extLst>
      <p:ext uri="{BB962C8B-B14F-4D97-AF65-F5344CB8AC3E}">
        <p14:creationId xmlns:p14="http://schemas.microsoft.com/office/powerpoint/2010/main" val="2663387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AR" dirty="0" smtClean="0"/>
              <a:t>Cómo postularse – UNGM.org</a:t>
            </a:r>
            <a:endParaRPr lang="es-AR"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8</a:t>
            </a:fld>
            <a:endParaRPr lang="en-US" dirty="0" smtClean="0"/>
          </a:p>
        </p:txBody>
      </p:sp>
      <p:pic>
        <p:nvPicPr>
          <p:cNvPr id="11" name="Content Placeholder 10"/>
          <p:cNvPicPr>
            <a:picLocks noGrp="1" noChangeAspect="1"/>
          </p:cNvPicPr>
          <p:nvPr>
            <p:ph sz="quarter" idx="12"/>
          </p:nvPr>
        </p:nvPicPr>
        <p:blipFill rotWithShape="1">
          <a:blip r:embed="rId2">
            <a:extLst>
              <a:ext uri="{28A0092B-C50C-407E-A947-70E740481C1C}">
                <a14:useLocalDpi xmlns:a14="http://schemas.microsoft.com/office/drawing/2010/main" val="0"/>
              </a:ext>
            </a:extLst>
          </a:blip>
          <a:srcRect t="9664"/>
          <a:stretch/>
        </p:blipFill>
        <p:spPr>
          <a:xfrm>
            <a:off x="1176049" y="1494054"/>
            <a:ext cx="6791902" cy="4233978"/>
          </a:xfrm>
        </p:spPr>
      </p:pic>
      <p:sp>
        <p:nvSpPr>
          <p:cNvPr id="10" name="Text Placeholder 9"/>
          <p:cNvSpPr>
            <a:spLocks noGrp="1"/>
          </p:cNvSpPr>
          <p:nvPr>
            <p:ph type="body" sz="quarter" idx="13"/>
          </p:nvPr>
        </p:nvSpPr>
        <p:spPr/>
        <p:txBody>
          <a:bodyPr/>
          <a:lstStyle/>
          <a:p>
            <a:endParaRPr lang="en-GB" dirty="0"/>
          </a:p>
        </p:txBody>
      </p:sp>
      <p:sp>
        <p:nvSpPr>
          <p:cNvPr id="12" name="Right Arrow 11"/>
          <p:cNvSpPr/>
          <p:nvPr/>
        </p:nvSpPr>
        <p:spPr>
          <a:xfrm rot="19450420">
            <a:off x="378901" y="3670185"/>
            <a:ext cx="3627842" cy="6319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s-AR" dirty="0" smtClean="0"/>
              <a:t>Haga clic</a:t>
            </a:r>
            <a:endParaRPr lang="es-AR" dirty="0"/>
          </a:p>
        </p:txBody>
      </p:sp>
      <p:sp>
        <p:nvSpPr>
          <p:cNvPr id="13" name="TextBox 12"/>
          <p:cNvSpPr txBox="1"/>
          <p:nvPr/>
        </p:nvSpPr>
        <p:spPr>
          <a:xfrm>
            <a:off x="5041784" y="730891"/>
            <a:ext cx="3971925" cy="646331"/>
          </a:xfrm>
          <a:prstGeom prst="rect">
            <a:avLst/>
          </a:prstGeom>
          <a:noFill/>
        </p:spPr>
        <p:txBody>
          <a:bodyPr wrap="square" rtlCol="0">
            <a:spAutoFit/>
          </a:bodyPr>
          <a:lstStyle/>
          <a:p>
            <a:r>
              <a:rPr lang="es-AR" dirty="0" smtClean="0"/>
              <a:t>¡Enlace en la Convocatoria de propuestas!</a:t>
            </a:r>
            <a:endParaRPr lang="es-AR" dirty="0"/>
          </a:p>
        </p:txBody>
      </p:sp>
    </p:spTree>
    <p:extLst>
      <p:ext uri="{BB962C8B-B14F-4D97-AF65-F5344CB8AC3E}">
        <p14:creationId xmlns:p14="http://schemas.microsoft.com/office/powerpoint/2010/main" val="877780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9</a:t>
            </a:fld>
            <a:endParaRPr lang="en-US" dirty="0" smtClean="0"/>
          </a:p>
        </p:txBody>
      </p:sp>
      <p:pic>
        <p:nvPicPr>
          <p:cNvPr id="7" name="Content Placeholder 6"/>
          <p:cNvPicPr>
            <a:picLocks noGrp="1" noChangeAspect="1"/>
          </p:cNvPicPr>
          <p:nvPr>
            <p:ph sz="quarter" idx="12"/>
          </p:nvPr>
        </p:nvPicPr>
        <p:blipFill>
          <a:blip r:embed="rId2" cstate="print">
            <a:extLst>
              <a:ext uri="{28A0092B-C50C-407E-A947-70E740481C1C}">
                <a14:useLocalDpi xmlns:a14="http://schemas.microsoft.com/office/drawing/2010/main" val="0"/>
              </a:ext>
            </a:extLst>
          </a:blip>
          <a:stretch>
            <a:fillRect/>
          </a:stretch>
        </p:blipFill>
        <p:spPr>
          <a:xfrm>
            <a:off x="912764" y="736244"/>
            <a:ext cx="7320784" cy="37924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dirty="0"/>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23054"/>
          <a:stretch/>
        </p:blipFill>
        <p:spPr>
          <a:xfrm>
            <a:off x="367170" y="4894723"/>
            <a:ext cx="7924775" cy="1161521"/>
          </a:xfrm>
          <a:prstGeom prst="rect">
            <a:avLst/>
          </a:prstGeom>
          <a:ln>
            <a:noFill/>
          </a:ln>
          <a:effectLst>
            <a:outerShdw blurRad="292100" dist="139700" dir="2700000" algn="tl" rotWithShape="0">
              <a:srgbClr val="333333">
                <a:alpha val="65000"/>
              </a:srgbClr>
            </a:outerShdw>
          </a:effectLst>
        </p:spPr>
      </p:pic>
      <p:sp>
        <p:nvSpPr>
          <p:cNvPr id="9" name="Down Arrow 8"/>
          <p:cNvSpPr/>
          <p:nvPr/>
        </p:nvSpPr>
        <p:spPr>
          <a:xfrm>
            <a:off x="7980218" y="1900668"/>
            <a:ext cx="623455" cy="33666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AR" dirty="0" smtClean="0"/>
              <a:t>Desplácese</a:t>
            </a:r>
            <a:r>
              <a:rPr lang="en-US" dirty="0" smtClean="0"/>
              <a:t> </a:t>
            </a:r>
            <a:endParaRPr lang="en-US" dirty="0"/>
          </a:p>
        </p:txBody>
      </p:sp>
    </p:spTree>
    <p:extLst>
      <p:ext uri="{BB962C8B-B14F-4D97-AF65-F5344CB8AC3E}">
        <p14:creationId xmlns:p14="http://schemas.microsoft.com/office/powerpoint/2010/main" val="2579793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UNOPS colour">
      <a:dk1>
        <a:sysClr val="windowText" lastClr="000000"/>
      </a:dk1>
      <a:lt1>
        <a:sysClr val="window" lastClr="FFFFFF"/>
      </a:lt1>
      <a:dk2>
        <a:srgbClr val="0092D1"/>
      </a:dk2>
      <a:lt2>
        <a:srgbClr val="D7D2D5"/>
      </a:lt2>
      <a:accent1>
        <a:srgbClr val="FFC72C"/>
      </a:accent1>
      <a:accent2>
        <a:srgbClr val="97D700"/>
      </a:accent2>
      <a:accent3>
        <a:srgbClr val="4EC3E0"/>
      </a:accent3>
      <a:accent4>
        <a:srgbClr val="FF6900"/>
      </a:accent4>
      <a:accent5>
        <a:srgbClr val="004976"/>
      </a:accent5>
      <a:accent6>
        <a:srgbClr val="991E66"/>
      </a:accent6>
      <a:hlink>
        <a:srgbClr val="0092D1"/>
      </a:hlink>
      <a:folHlink>
        <a:srgbClr val="0074A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4E83680C-AAAD-4FD0-BFA9-8C86873F5530}" vid="{5B4816F9-2883-498E-9289-C80D2FF285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77862A0FBB0D41BA2135A5F27DA86F" ma:contentTypeVersion="2" ma:contentTypeDescription="Create a new document." ma:contentTypeScope="" ma:versionID="8e72087c0b46e4e36996aa1b284950ae">
  <xsd:schema xmlns:xsd="http://www.w3.org/2001/XMLSchema" xmlns:xs="http://www.w3.org/2001/XMLSchema" xmlns:p="http://schemas.microsoft.com/office/2006/metadata/properties" xmlns:ns1="http://schemas.microsoft.com/sharepoint/v3" xmlns:ns2="8d1789be-2b34-414d-b761-149aa1689c70" targetNamespace="http://schemas.microsoft.com/office/2006/metadata/properties" ma:root="true" ma:fieldsID="3036cbfa4ca16436e15861bad81a8fc4" ns1:_="" ns2:_="">
    <xsd:import namespace="http://schemas.microsoft.com/sharepoint/v3"/>
    <xsd:import namespace="8d1789be-2b34-414d-b761-149aa1689c70"/>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1789be-2b34-414d-b761-149aa1689c70" elementFormDefault="qualified">
    <xsd:import namespace="http://schemas.microsoft.com/office/2006/documentManagement/types"/>
    <xsd:import namespace="http://schemas.microsoft.com/office/infopath/2007/PartnerControls"/>
    <xsd:element name="_dlc_DocId" ma:index="10" nillable="true" ma:displayName="Document ID Value" ma:description="The value of the document ID assigned to this item." ma:internalName="_dlc_DocId" ma:readOnly="true">
      <xsd:simpleType>
        <xsd:restriction base="dms:Text"/>
      </xsd:simpleType>
    </xsd:element>
    <xsd:element name="_dlc_DocIdUrl" ma:index="1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8d1789be-2b34-414d-b761-149aa1689c70">DOCID-2779-277</_dlc_DocId>
    <_dlc_DocIdUrl xmlns="8d1789be-2b34-414d-b761-149aa1689c70">
      <Url>https://intra.unops.org/g/communications/request-support/_layouts/15/DocIdRedir.aspx?ID=DOCID-2779-277</Url>
      <Description>DOCID-2779-277</Description>
    </_dlc_DocIdUrl>
  </documentManagement>
</p:properties>
</file>

<file path=customXml/itemProps1.xml><?xml version="1.0" encoding="utf-8"?>
<ds:datastoreItem xmlns:ds="http://schemas.openxmlformats.org/officeDocument/2006/customXml" ds:itemID="{FC7BD985-385C-4A06-BEE7-6B885A901E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d1789be-2b34-414d-b761-149aa1689c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4762CAB-CF48-497D-BD69-CB159E123BDC}">
  <ds:schemaRefs>
    <ds:schemaRef ds:uri="http://schemas.microsoft.com/sharepoint/events"/>
  </ds:schemaRefs>
</ds:datastoreItem>
</file>

<file path=customXml/itemProps3.xml><?xml version="1.0" encoding="utf-8"?>
<ds:datastoreItem xmlns:ds="http://schemas.openxmlformats.org/officeDocument/2006/customXml" ds:itemID="{006BFF3E-C1E8-4525-A8ED-9512AC1C2E75}">
  <ds:schemaRefs>
    <ds:schemaRef ds:uri="http://schemas.microsoft.com/sharepoint/v3/contenttype/forms"/>
  </ds:schemaRefs>
</ds:datastoreItem>
</file>

<file path=customXml/itemProps4.xml><?xml version="1.0" encoding="utf-8"?>
<ds:datastoreItem xmlns:ds="http://schemas.openxmlformats.org/officeDocument/2006/customXml" ds:itemID="{03ED201D-98E3-4AF3-B7C5-E8D374A28E66}">
  <ds:schemaRefs>
    <ds:schemaRef ds:uri="http://schemas.microsoft.com/office/infopath/2007/PartnerControls"/>
    <ds:schemaRef ds:uri="http://purl.org/dc/elements/1.1/"/>
    <ds:schemaRef ds:uri="http://schemas.openxmlformats.org/package/2006/metadata/core-properties"/>
    <ds:schemaRef ds:uri="http://www.w3.org/XML/1998/namespace"/>
    <ds:schemaRef ds:uri="http://schemas.microsoft.com/office/2006/metadata/properties"/>
    <ds:schemaRef ds:uri="http://purl.org/dc/terms/"/>
    <ds:schemaRef ds:uri="http://schemas.microsoft.com/office/2006/documentManagement/types"/>
    <ds:schemaRef ds:uri="8d1789be-2b34-414d-b761-149aa1689c70"/>
    <ds:schemaRef ds:uri="http://schemas.microsoft.com/sharepoint/v3"/>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UNOPS PPT template_4x3_Arial (1)</Template>
  <TotalTime>5555</TotalTime>
  <Words>2953</Words>
  <Application>Microsoft Office PowerPoint</Application>
  <PresentationFormat>On-screen Show (4:3)</PresentationFormat>
  <Paragraphs>298</Paragraphs>
  <Slides>49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Arial</vt:lpstr>
      <vt:lpstr>Calibri</vt:lpstr>
      <vt:lpstr>Open Sans</vt:lpstr>
      <vt:lpstr>Wingdings</vt:lpstr>
      <vt:lpstr>Office Theme</vt:lpstr>
      <vt:lpstr>Consideraciones iniciales</vt:lpstr>
      <vt:lpstr>Fondo común 2018 </vt:lpstr>
      <vt:lpstr>Programa</vt:lpstr>
      <vt:lpstr>La etapa de postulación: roles y responsabilidades</vt:lpstr>
      <vt:lpstr>El contrato del proyecto</vt:lpstr>
      <vt:lpstr>Información general</vt:lpstr>
      <vt:lpstr>Cómo postularse</vt:lpstr>
      <vt:lpstr>Cómo postularse – UNGM.org</vt:lpstr>
      <vt:lpstr>PowerPoint Presentation</vt:lpstr>
      <vt:lpstr>PowerPoint Presentation</vt:lpstr>
      <vt:lpstr>Criterios de selección</vt:lpstr>
      <vt:lpstr>Red de la sociedad civil del Movimiento SUN</vt:lpstr>
      <vt:lpstr>Criterios de selección</vt:lpstr>
      <vt:lpstr>Red de países del Movimiento SUN</vt:lpstr>
      <vt:lpstr>Criterios de selección (continuación...)</vt:lpstr>
      <vt:lpstr>Criterios de selección (continuación...)</vt:lpstr>
      <vt:lpstr>Criterios de selección (continuación...)</vt:lpstr>
      <vt:lpstr>Preguntas y respuestas sobre los criterios de selección</vt:lpstr>
      <vt:lpstr>Preguntas y respuestas sobre los criterios de selección</vt:lpstr>
      <vt:lpstr>Evaluación</vt:lpstr>
      <vt:lpstr>Evaluación</vt:lpstr>
      <vt:lpstr>Capacidad organizativa</vt:lpstr>
      <vt:lpstr>Evaluación: Capacidad organizativa</vt:lpstr>
      <vt:lpstr>Ámbito de trabajo</vt:lpstr>
      <vt:lpstr>Evaluación: Ámbito de trabajo</vt:lpstr>
      <vt:lpstr>Ámbito de trabajo: Marco de Resultados del Fondo común</vt:lpstr>
      <vt:lpstr>Ámbito de trabajo: Marco de Resultados del Fondo común</vt:lpstr>
      <vt:lpstr>Ámbito de trabajo: Marco de Resultados del Fondo común - Plan de trabajo del proyecto</vt:lpstr>
      <vt:lpstr>Abordaje técnico y metodológico</vt:lpstr>
      <vt:lpstr>Evaluación: Abordaje técnico/metodológico</vt:lpstr>
      <vt:lpstr>Evaluación: Abordaje técnico/metodológico</vt:lpstr>
      <vt:lpstr>Evaluación: Abordaje técnico/metodológico</vt:lpstr>
      <vt:lpstr>Evaluación: Abordaje técnico/metodológico</vt:lpstr>
      <vt:lpstr>Abordaje técnico y metodológico  Observaciones sobre los presupuestos </vt:lpstr>
      <vt:lpstr>Presupuesto: Expectativas y recomendaciones generales</vt:lpstr>
      <vt:lpstr>Presupuesto</vt:lpstr>
      <vt:lpstr>Presupuesto Descriptivo</vt:lpstr>
      <vt:lpstr>Cómo completar la postulación</vt:lpstr>
      <vt:lpstr>Cómo completar la postulación</vt:lpstr>
      <vt:lpstr>Gestión de la subvención</vt:lpstr>
      <vt:lpstr>Monitoreo y evaluación</vt:lpstr>
      <vt:lpstr>Cuestiones de monitoreo y evaluación con base en resultados a considerar para el diseño</vt:lpstr>
      <vt:lpstr>Paquete de actividades</vt:lpstr>
      <vt:lpstr>Marco lógico y plan de trabajo del proyecto</vt:lpstr>
      <vt:lpstr>Propuesta de régimen de informes descriptivos y actualizaciones mensuales</vt:lpstr>
      <vt:lpstr>Régimen de informes financieros</vt:lpstr>
      <vt:lpstr>Contáctenos</vt:lpstr>
      <vt:lpstr>PowerPoint Presentation</vt:lpstr>
      <vt:lpstr>PowerPoint Presentation</vt:lpstr>
    </vt:vector>
  </TitlesOfParts>
  <Company>UNOPS - United Nations Office of Project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2018 Pooled Fund</dc:title>
  <dc:creator>Ann-Marie Quinn</dc:creator>
  <cp:lastModifiedBy>Ann-Marie Quinn</cp:lastModifiedBy>
  <cp:revision>146</cp:revision>
  <dcterms:created xsi:type="dcterms:W3CDTF">2018-05-04T07:46:10Z</dcterms:created>
  <dcterms:modified xsi:type="dcterms:W3CDTF">2018-05-16T15:43:17Z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0x0101009B77862A0FBB0D41BA2135A5F27DA86F</vt:lpwstr>
  </property>
  <property fmtid="{D5CDD505-2E9C-101B-9397-08002B2CF9AE}" pid="3" name="_dlc_DocIdItemGuid">
    <vt:lpwstr>9c745875-16f7-44f2-9366-d854fc97f355</vt:lpwstr>
  </property>
</Properties>
</file>