
<file path=[Content_Types].xml><?xml version="1.0" encoding="utf-8"?>
<Types xmlns="http://schemas.openxmlformats.org/package/2006/content-types">
  <Default Extension="png" ContentType="image/png"/>
  <Default Extension="jfif" ContentType="image/jpe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55"/>
  </p:notesMasterIdLst>
  <p:handoutMasterIdLst>
    <p:handoutMasterId r:id="rId56"/>
  </p:handoutMasterIdLst>
  <p:sldIdLst>
    <p:sldId id="274" r:id="rId6"/>
    <p:sldId id="256" r:id="rId7"/>
    <p:sldId id="258" r:id="rId8"/>
    <p:sldId id="266" r:id="rId9"/>
    <p:sldId id="263" r:id="rId10"/>
    <p:sldId id="264" r:id="rId11"/>
    <p:sldId id="284" r:id="rId12"/>
    <p:sldId id="285" r:id="rId13"/>
    <p:sldId id="286" r:id="rId14"/>
    <p:sldId id="287" r:id="rId15"/>
    <p:sldId id="275" r:id="rId16"/>
    <p:sldId id="260" r:id="rId17"/>
    <p:sldId id="261" r:id="rId18"/>
    <p:sldId id="262" r:id="rId19"/>
    <p:sldId id="290" r:id="rId20"/>
    <p:sldId id="303" r:id="rId21"/>
    <p:sldId id="292" r:id="rId22"/>
    <p:sldId id="317" r:id="rId23"/>
    <p:sldId id="318" r:id="rId24"/>
    <p:sldId id="257" r:id="rId25"/>
    <p:sldId id="276" r:id="rId26"/>
    <p:sldId id="298" r:id="rId27"/>
    <p:sldId id="293" r:id="rId28"/>
    <p:sldId id="299" r:id="rId29"/>
    <p:sldId id="294" r:id="rId30"/>
    <p:sldId id="278" r:id="rId31"/>
    <p:sldId id="288" r:id="rId32"/>
    <p:sldId id="289" r:id="rId33"/>
    <p:sldId id="300" r:id="rId34"/>
    <p:sldId id="296" r:id="rId35"/>
    <p:sldId id="295" r:id="rId36"/>
    <p:sldId id="301" r:id="rId37"/>
    <p:sldId id="302" r:id="rId38"/>
    <p:sldId id="304" r:id="rId39"/>
    <p:sldId id="307" r:id="rId40"/>
    <p:sldId id="305" r:id="rId41"/>
    <p:sldId id="306" r:id="rId42"/>
    <p:sldId id="310" r:id="rId43"/>
    <p:sldId id="308" r:id="rId44"/>
    <p:sldId id="279" r:id="rId45"/>
    <p:sldId id="283" r:id="rId46"/>
    <p:sldId id="313" r:id="rId47"/>
    <p:sldId id="314" r:id="rId48"/>
    <p:sldId id="316" r:id="rId49"/>
    <p:sldId id="271" r:id="rId50"/>
    <p:sldId id="280" r:id="rId51"/>
    <p:sldId id="281" r:id="rId52"/>
    <p:sldId id="272" r:id="rId53"/>
    <p:sldId id="273"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77">
          <p15:clr>
            <a:srgbClr val="A4A3A4"/>
          </p15:clr>
        </p15:guide>
        <p15:guide id="2" orient="horz" pos="803">
          <p15:clr>
            <a:srgbClr val="A4A3A4"/>
          </p15:clr>
        </p15:guide>
        <p15:guide id="3" orient="horz" pos="677">
          <p15:clr>
            <a:srgbClr val="A4A3A4"/>
          </p15:clr>
        </p15:guide>
        <p15:guide id="4" pos="5310">
          <p15:clr>
            <a:srgbClr val="A4A3A4"/>
          </p15:clr>
        </p15:guide>
        <p15:guide id="5" pos="45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EDE"/>
    <a:srgbClr val="006699"/>
    <a:srgbClr val="0081B9"/>
    <a:srgbClr val="0074AF"/>
    <a:srgbClr val="008C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581" autoAdjust="0"/>
  </p:normalViewPr>
  <p:slideViewPr>
    <p:cSldViewPr snapToGrid="0">
      <p:cViewPr varScale="1">
        <p:scale>
          <a:sx n="104" d="100"/>
          <a:sy n="104" d="100"/>
        </p:scale>
        <p:origin x="1806" y="108"/>
      </p:cViewPr>
      <p:guideLst>
        <p:guide orient="horz" pos="3977"/>
        <p:guide orient="horz" pos="803"/>
        <p:guide orient="horz" pos="677"/>
        <p:guide pos="5310"/>
        <p:guide pos="455"/>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61" d="100"/>
          <a:sy n="61" d="100"/>
        </p:scale>
        <p:origin x="-3216" y="-8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notesMaster" Target="notesMasters/notesMaster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viewProps" Target="viewProps.xml"/><Relationship Id="rId5" Type="http://schemas.openxmlformats.org/officeDocument/2006/relationships/slideMaster" Target="slideMasters/slideMaster1.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presProps" Target="presProp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B77F3D-D9C6-405F-8786-5791DA7902D4}"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en-US"/>
        </a:p>
      </dgm:t>
    </dgm:pt>
    <dgm:pt modelId="{6664E37F-3506-4F87-B6AF-547E973FE842}">
      <dgm:prSet phldrT="[Text]"/>
      <dgm:spPr>
        <a:solidFill>
          <a:schemeClr val="bg1">
            <a:lumMod val="95000"/>
          </a:schemeClr>
        </a:solidFill>
      </dgm:spPr>
      <dgm:t>
        <a:bodyPr/>
        <a:lstStyle/>
        <a:p>
          <a:r>
            <a:rPr lang="en-US" dirty="0" smtClean="0">
              <a:solidFill>
                <a:schemeClr val="tx1"/>
              </a:solidFill>
            </a:rPr>
            <a:t>Conduct proper need analysis of your country context linking to one or more outcomes in the Call for Proposal’s (CFP) Pooled Fund Common Results Framework.</a:t>
          </a:r>
          <a:endParaRPr lang="en-US" dirty="0">
            <a:solidFill>
              <a:schemeClr val="tx1"/>
            </a:solidFill>
          </a:endParaRPr>
        </a:p>
      </dgm:t>
    </dgm:pt>
    <dgm:pt modelId="{400DE432-5F3D-4A0B-A33F-03064AF87F3F}" type="parTrans" cxnId="{D5C93F38-31BD-411D-8A16-2BD376841371}">
      <dgm:prSet/>
      <dgm:spPr/>
      <dgm:t>
        <a:bodyPr/>
        <a:lstStyle/>
        <a:p>
          <a:endParaRPr lang="en-US"/>
        </a:p>
      </dgm:t>
    </dgm:pt>
    <dgm:pt modelId="{C30A0966-EBDC-4AD3-82F1-E3CA40322B47}" type="sibTrans" cxnId="{D5C93F38-31BD-411D-8A16-2BD376841371}">
      <dgm:prSet/>
      <dgm:spPr/>
      <dgm:t>
        <a:bodyPr/>
        <a:lstStyle/>
        <a:p>
          <a:endParaRPr lang="en-US"/>
        </a:p>
      </dgm:t>
    </dgm:pt>
    <dgm:pt modelId="{878E80A5-15AE-4B62-BE74-A0C7573EFC9F}">
      <dgm:prSet phldrT="[Text]"/>
      <dgm:spPr>
        <a:solidFill>
          <a:schemeClr val="bg1">
            <a:lumMod val="95000"/>
          </a:schemeClr>
        </a:solidFill>
      </dgm:spPr>
      <dgm:t>
        <a:bodyPr/>
        <a:lstStyle/>
        <a:p>
          <a:r>
            <a:rPr lang="en-US" dirty="0" smtClean="0">
              <a:solidFill>
                <a:schemeClr val="tx1"/>
              </a:solidFill>
            </a:rPr>
            <a:t>Identify the key issues where the Pooled Fund can make meaningful difference (please focus on </a:t>
          </a:r>
          <a:r>
            <a:rPr lang="en-US" i="1" dirty="0" smtClean="0">
              <a:solidFill>
                <a:schemeClr val="tx1"/>
              </a:solidFill>
            </a:rPr>
            <a:t>need to do - rather than nice to do</a:t>
          </a:r>
          <a:r>
            <a:rPr lang="en-US" dirty="0" smtClean="0">
              <a:solidFill>
                <a:schemeClr val="tx1"/>
              </a:solidFill>
            </a:rPr>
            <a:t>!)</a:t>
          </a:r>
          <a:endParaRPr lang="en-US" dirty="0">
            <a:solidFill>
              <a:schemeClr val="tx1"/>
            </a:solidFill>
          </a:endParaRPr>
        </a:p>
      </dgm:t>
    </dgm:pt>
    <dgm:pt modelId="{0333EE27-FC6C-4471-9307-3B7104182E32}" type="parTrans" cxnId="{F2A7F51B-BE71-48EF-BEFA-6334C7419F52}">
      <dgm:prSet/>
      <dgm:spPr/>
      <dgm:t>
        <a:bodyPr/>
        <a:lstStyle/>
        <a:p>
          <a:endParaRPr lang="en-US"/>
        </a:p>
      </dgm:t>
    </dgm:pt>
    <dgm:pt modelId="{26907586-396A-4BFC-A4C1-4DBCE8CFE39F}" type="sibTrans" cxnId="{F2A7F51B-BE71-48EF-BEFA-6334C7419F52}">
      <dgm:prSet/>
      <dgm:spPr/>
      <dgm:t>
        <a:bodyPr/>
        <a:lstStyle/>
        <a:p>
          <a:endParaRPr lang="en-US"/>
        </a:p>
      </dgm:t>
    </dgm:pt>
    <dgm:pt modelId="{58203FA3-FF13-4582-89DC-0E84660A53B4}">
      <dgm:prSet phldrT="[Text]"/>
      <dgm:spPr>
        <a:solidFill>
          <a:schemeClr val="bg1">
            <a:lumMod val="95000"/>
          </a:schemeClr>
        </a:solidFill>
      </dgm:spPr>
      <dgm:t>
        <a:bodyPr/>
        <a:lstStyle/>
        <a:p>
          <a:r>
            <a:rPr lang="en-US" dirty="0" smtClean="0">
              <a:solidFill>
                <a:schemeClr val="tx1"/>
              </a:solidFill>
            </a:rPr>
            <a:t>Develop clear and concise “Theory of Change” (TOC) explaining how the issues will be addressed with the Pooled Fund supports.</a:t>
          </a:r>
          <a:endParaRPr lang="en-US" dirty="0">
            <a:solidFill>
              <a:schemeClr val="tx1"/>
            </a:solidFill>
          </a:endParaRPr>
        </a:p>
      </dgm:t>
    </dgm:pt>
    <dgm:pt modelId="{F475AEE2-C303-47EA-974B-F7C4CA0C3C82}" type="parTrans" cxnId="{5602C54D-24F9-46FB-B7D3-4B8FB8C6B365}">
      <dgm:prSet/>
      <dgm:spPr/>
      <dgm:t>
        <a:bodyPr/>
        <a:lstStyle/>
        <a:p>
          <a:endParaRPr lang="en-US"/>
        </a:p>
      </dgm:t>
    </dgm:pt>
    <dgm:pt modelId="{349D6624-2A0E-4350-95F0-68A621922C71}" type="sibTrans" cxnId="{5602C54D-24F9-46FB-B7D3-4B8FB8C6B365}">
      <dgm:prSet/>
      <dgm:spPr/>
      <dgm:t>
        <a:bodyPr/>
        <a:lstStyle/>
        <a:p>
          <a:endParaRPr lang="en-US"/>
        </a:p>
      </dgm:t>
    </dgm:pt>
    <dgm:pt modelId="{BC102DB9-6239-455B-B74F-7D555054CC9B}">
      <dgm:prSet phldrT="[Text]"/>
      <dgm:spPr>
        <a:solidFill>
          <a:schemeClr val="bg1">
            <a:lumMod val="95000"/>
          </a:schemeClr>
        </a:solidFill>
      </dgm:spPr>
      <dgm:t>
        <a:bodyPr/>
        <a:lstStyle/>
        <a:p>
          <a:r>
            <a:rPr lang="en-US" dirty="0" smtClean="0">
              <a:solidFill>
                <a:schemeClr val="tx1"/>
              </a:solidFill>
            </a:rPr>
            <a:t>Draft your project </a:t>
          </a:r>
          <a:r>
            <a:rPr lang="en-US" dirty="0" err="1" smtClean="0">
              <a:solidFill>
                <a:schemeClr val="tx1"/>
              </a:solidFill>
            </a:rPr>
            <a:t>workplan</a:t>
          </a:r>
          <a:r>
            <a:rPr lang="en-US" dirty="0" smtClean="0">
              <a:solidFill>
                <a:schemeClr val="tx1"/>
              </a:solidFill>
            </a:rPr>
            <a:t> that answers how the project inputs/activities transform the issues into outputs and lead to future outcome(s)?  Use SMART results statements!</a:t>
          </a:r>
          <a:endParaRPr lang="en-US" dirty="0">
            <a:solidFill>
              <a:schemeClr val="tx1"/>
            </a:solidFill>
          </a:endParaRPr>
        </a:p>
      </dgm:t>
    </dgm:pt>
    <dgm:pt modelId="{CB3353CE-4138-4F4F-9B9F-3B298F30CC82}" type="parTrans" cxnId="{5692EE17-DC90-4E4B-9984-DEE4E8312109}">
      <dgm:prSet/>
      <dgm:spPr/>
      <dgm:t>
        <a:bodyPr/>
        <a:lstStyle/>
        <a:p>
          <a:endParaRPr lang="en-US"/>
        </a:p>
      </dgm:t>
    </dgm:pt>
    <dgm:pt modelId="{6A61B7AE-2164-4C4B-A1CC-B6917D0E3FE0}" type="sibTrans" cxnId="{5692EE17-DC90-4E4B-9984-DEE4E8312109}">
      <dgm:prSet/>
      <dgm:spPr/>
      <dgm:t>
        <a:bodyPr/>
        <a:lstStyle/>
        <a:p>
          <a:endParaRPr lang="en-US"/>
        </a:p>
      </dgm:t>
    </dgm:pt>
    <dgm:pt modelId="{FA197083-3AE8-462B-8F9F-F67140874545}" type="pres">
      <dgm:prSet presAssocID="{34B77F3D-D9C6-405F-8786-5791DA7902D4}" presName="outerComposite" presStyleCnt="0">
        <dgm:presLayoutVars>
          <dgm:chMax val="5"/>
          <dgm:dir/>
          <dgm:resizeHandles val="exact"/>
        </dgm:presLayoutVars>
      </dgm:prSet>
      <dgm:spPr/>
      <dgm:t>
        <a:bodyPr/>
        <a:lstStyle/>
        <a:p>
          <a:endParaRPr lang="en-US"/>
        </a:p>
      </dgm:t>
    </dgm:pt>
    <dgm:pt modelId="{348AC14F-E12C-49A4-8856-2CC9E6940DA3}" type="pres">
      <dgm:prSet presAssocID="{34B77F3D-D9C6-405F-8786-5791DA7902D4}" presName="dummyMaxCanvas" presStyleCnt="0">
        <dgm:presLayoutVars/>
      </dgm:prSet>
      <dgm:spPr/>
    </dgm:pt>
    <dgm:pt modelId="{90F73715-4C64-48E0-95FE-B9A3985F32EB}" type="pres">
      <dgm:prSet presAssocID="{34B77F3D-D9C6-405F-8786-5791DA7902D4}" presName="FourNodes_1" presStyleLbl="node1" presStyleIdx="0" presStyleCnt="4">
        <dgm:presLayoutVars>
          <dgm:bulletEnabled val="1"/>
        </dgm:presLayoutVars>
      </dgm:prSet>
      <dgm:spPr/>
      <dgm:t>
        <a:bodyPr/>
        <a:lstStyle/>
        <a:p>
          <a:endParaRPr lang="en-US"/>
        </a:p>
      </dgm:t>
    </dgm:pt>
    <dgm:pt modelId="{36D7A106-8A62-4338-8EB6-800AED7C72B6}" type="pres">
      <dgm:prSet presAssocID="{34B77F3D-D9C6-405F-8786-5791DA7902D4}" presName="FourNodes_2" presStyleLbl="node1" presStyleIdx="1" presStyleCnt="4">
        <dgm:presLayoutVars>
          <dgm:bulletEnabled val="1"/>
        </dgm:presLayoutVars>
      </dgm:prSet>
      <dgm:spPr/>
      <dgm:t>
        <a:bodyPr/>
        <a:lstStyle/>
        <a:p>
          <a:endParaRPr lang="en-US"/>
        </a:p>
      </dgm:t>
    </dgm:pt>
    <dgm:pt modelId="{EB928156-8A40-4AA7-B013-A5478D80D906}" type="pres">
      <dgm:prSet presAssocID="{34B77F3D-D9C6-405F-8786-5791DA7902D4}" presName="FourNodes_3" presStyleLbl="node1" presStyleIdx="2" presStyleCnt="4">
        <dgm:presLayoutVars>
          <dgm:bulletEnabled val="1"/>
        </dgm:presLayoutVars>
      </dgm:prSet>
      <dgm:spPr/>
      <dgm:t>
        <a:bodyPr/>
        <a:lstStyle/>
        <a:p>
          <a:endParaRPr lang="en-US"/>
        </a:p>
      </dgm:t>
    </dgm:pt>
    <dgm:pt modelId="{C748CD69-AA02-4227-B2B2-D2E038198F73}" type="pres">
      <dgm:prSet presAssocID="{34B77F3D-D9C6-405F-8786-5791DA7902D4}" presName="FourNodes_4" presStyleLbl="node1" presStyleIdx="3" presStyleCnt="4">
        <dgm:presLayoutVars>
          <dgm:bulletEnabled val="1"/>
        </dgm:presLayoutVars>
      </dgm:prSet>
      <dgm:spPr/>
      <dgm:t>
        <a:bodyPr/>
        <a:lstStyle/>
        <a:p>
          <a:endParaRPr lang="en-US"/>
        </a:p>
      </dgm:t>
    </dgm:pt>
    <dgm:pt modelId="{86BBBED8-A67D-4827-A520-5C934EF74A15}" type="pres">
      <dgm:prSet presAssocID="{34B77F3D-D9C6-405F-8786-5791DA7902D4}" presName="FourConn_1-2" presStyleLbl="fgAccFollowNode1" presStyleIdx="0" presStyleCnt="3">
        <dgm:presLayoutVars>
          <dgm:bulletEnabled val="1"/>
        </dgm:presLayoutVars>
      </dgm:prSet>
      <dgm:spPr/>
      <dgm:t>
        <a:bodyPr/>
        <a:lstStyle/>
        <a:p>
          <a:endParaRPr lang="en-US"/>
        </a:p>
      </dgm:t>
    </dgm:pt>
    <dgm:pt modelId="{CBBCBA92-20BC-4B8D-95A5-F11E13EF6E20}" type="pres">
      <dgm:prSet presAssocID="{34B77F3D-D9C6-405F-8786-5791DA7902D4}" presName="FourConn_2-3" presStyleLbl="fgAccFollowNode1" presStyleIdx="1" presStyleCnt="3">
        <dgm:presLayoutVars>
          <dgm:bulletEnabled val="1"/>
        </dgm:presLayoutVars>
      </dgm:prSet>
      <dgm:spPr/>
      <dgm:t>
        <a:bodyPr/>
        <a:lstStyle/>
        <a:p>
          <a:endParaRPr lang="en-US"/>
        </a:p>
      </dgm:t>
    </dgm:pt>
    <dgm:pt modelId="{9A166F25-373D-45AB-9E59-D9F388EAB389}" type="pres">
      <dgm:prSet presAssocID="{34B77F3D-D9C6-405F-8786-5791DA7902D4}" presName="FourConn_3-4" presStyleLbl="fgAccFollowNode1" presStyleIdx="2" presStyleCnt="3">
        <dgm:presLayoutVars>
          <dgm:bulletEnabled val="1"/>
        </dgm:presLayoutVars>
      </dgm:prSet>
      <dgm:spPr/>
      <dgm:t>
        <a:bodyPr/>
        <a:lstStyle/>
        <a:p>
          <a:endParaRPr lang="en-US"/>
        </a:p>
      </dgm:t>
    </dgm:pt>
    <dgm:pt modelId="{8246D37A-16D3-4F9C-A9EF-DAB644BAC04C}" type="pres">
      <dgm:prSet presAssocID="{34B77F3D-D9C6-405F-8786-5791DA7902D4}" presName="FourNodes_1_text" presStyleLbl="node1" presStyleIdx="3" presStyleCnt="4">
        <dgm:presLayoutVars>
          <dgm:bulletEnabled val="1"/>
        </dgm:presLayoutVars>
      </dgm:prSet>
      <dgm:spPr/>
      <dgm:t>
        <a:bodyPr/>
        <a:lstStyle/>
        <a:p>
          <a:endParaRPr lang="en-US"/>
        </a:p>
      </dgm:t>
    </dgm:pt>
    <dgm:pt modelId="{FECB952F-5CE3-4805-9D31-D87BA615F59F}" type="pres">
      <dgm:prSet presAssocID="{34B77F3D-D9C6-405F-8786-5791DA7902D4}" presName="FourNodes_2_text" presStyleLbl="node1" presStyleIdx="3" presStyleCnt="4">
        <dgm:presLayoutVars>
          <dgm:bulletEnabled val="1"/>
        </dgm:presLayoutVars>
      </dgm:prSet>
      <dgm:spPr/>
      <dgm:t>
        <a:bodyPr/>
        <a:lstStyle/>
        <a:p>
          <a:endParaRPr lang="en-US"/>
        </a:p>
      </dgm:t>
    </dgm:pt>
    <dgm:pt modelId="{302113B9-A902-43C0-A222-33C3058628AB}" type="pres">
      <dgm:prSet presAssocID="{34B77F3D-D9C6-405F-8786-5791DA7902D4}" presName="FourNodes_3_text" presStyleLbl="node1" presStyleIdx="3" presStyleCnt="4">
        <dgm:presLayoutVars>
          <dgm:bulletEnabled val="1"/>
        </dgm:presLayoutVars>
      </dgm:prSet>
      <dgm:spPr/>
      <dgm:t>
        <a:bodyPr/>
        <a:lstStyle/>
        <a:p>
          <a:endParaRPr lang="en-US"/>
        </a:p>
      </dgm:t>
    </dgm:pt>
    <dgm:pt modelId="{E6520115-AB67-4F98-94B7-75370CDC059B}" type="pres">
      <dgm:prSet presAssocID="{34B77F3D-D9C6-405F-8786-5791DA7902D4}" presName="FourNodes_4_text" presStyleLbl="node1" presStyleIdx="3" presStyleCnt="4">
        <dgm:presLayoutVars>
          <dgm:bulletEnabled val="1"/>
        </dgm:presLayoutVars>
      </dgm:prSet>
      <dgm:spPr/>
      <dgm:t>
        <a:bodyPr/>
        <a:lstStyle/>
        <a:p>
          <a:endParaRPr lang="en-US"/>
        </a:p>
      </dgm:t>
    </dgm:pt>
  </dgm:ptLst>
  <dgm:cxnLst>
    <dgm:cxn modelId="{F270A58E-4911-4A3B-8639-A541F136DC17}" type="presOf" srcId="{878E80A5-15AE-4B62-BE74-A0C7573EFC9F}" destId="{36D7A106-8A62-4338-8EB6-800AED7C72B6}" srcOrd="0" destOrd="0" presId="urn:microsoft.com/office/officeart/2005/8/layout/vProcess5"/>
    <dgm:cxn modelId="{5692EE17-DC90-4E4B-9984-DEE4E8312109}" srcId="{34B77F3D-D9C6-405F-8786-5791DA7902D4}" destId="{BC102DB9-6239-455B-B74F-7D555054CC9B}" srcOrd="3" destOrd="0" parTransId="{CB3353CE-4138-4F4F-9B9F-3B298F30CC82}" sibTransId="{6A61B7AE-2164-4C4B-A1CC-B6917D0E3FE0}"/>
    <dgm:cxn modelId="{0B123D92-C6FD-45C1-90CE-FF30D7D05E59}" type="presOf" srcId="{C30A0966-EBDC-4AD3-82F1-E3CA40322B47}" destId="{86BBBED8-A67D-4827-A520-5C934EF74A15}" srcOrd="0" destOrd="0" presId="urn:microsoft.com/office/officeart/2005/8/layout/vProcess5"/>
    <dgm:cxn modelId="{BEF48C66-6F3C-40B8-9A1E-76D472DE9448}" type="presOf" srcId="{BC102DB9-6239-455B-B74F-7D555054CC9B}" destId="{E6520115-AB67-4F98-94B7-75370CDC059B}" srcOrd="1" destOrd="0" presId="urn:microsoft.com/office/officeart/2005/8/layout/vProcess5"/>
    <dgm:cxn modelId="{4C9BE59F-35F3-4D92-A0DB-8A343D1EF5B7}" type="presOf" srcId="{26907586-396A-4BFC-A4C1-4DBCE8CFE39F}" destId="{CBBCBA92-20BC-4B8D-95A5-F11E13EF6E20}" srcOrd="0" destOrd="0" presId="urn:microsoft.com/office/officeart/2005/8/layout/vProcess5"/>
    <dgm:cxn modelId="{E7A4575A-CD0D-43C4-8E9A-ECCB31F632D3}" type="presOf" srcId="{878E80A5-15AE-4B62-BE74-A0C7573EFC9F}" destId="{FECB952F-5CE3-4805-9D31-D87BA615F59F}" srcOrd="1" destOrd="0" presId="urn:microsoft.com/office/officeart/2005/8/layout/vProcess5"/>
    <dgm:cxn modelId="{D5C93F38-31BD-411D-8A16-2BD376841371}" srcId="{34B77F3D-D9C6-405F-8786-5791DA7902D4}" destId="{6664E37F-3506-4F87-B6AF-547E973FE842}" srcOrd="0" destOrd="0" parTransId="{400DE432-5F3D-4A0B-A33F-03064AF87F3F}" sibTransId="{C30A0966-EBDC-4AD3-82F1-E3CA40322B47}"/>
    <dgm:cxn modelId="{0A0D076C-C49F-43D7-A50F-FCF5BE0A1ED5}" type="presOf" srcId="{58203FA3-FF13-4582-89DC-0E84660A53B4}" destId="{EB928156-8A40-4AA7-B013-A5478D80D906}" srcOrd="0" destOrd="0" presId="urn:microsoft.com/office/officeart/2005/8/layout/vProcess5"/>
    <dgm:cxn modelId="{F2A7F51B-BE71-48EF-BEFA-6334C7419F52}" srcId="{34B77F3D-D9C6-405F-8786-5791DA7902D4}" destId="{878E80A5-15AE-4B62-BE74-A0C7573EFC9F}" srcOrd="1" destOrd="0" parTransId="{0333EE27-FC6C-4471-9307-3B7104182E32}" sibTransId="{26907586-396A-4BFC-A4C1-4DBCE8CFE39F}"/>
    <dgm:cxn modelId="{ECC08BB8-1576-463E-AE5F-1F92CE9C84CC}" type="presOf" srcId="{34B77F3D-D9C6-405F-8786-5791DA7902D4}" destId="{FA197083-3AE8-462B-8F9F-F67140874545}" srcOrd="0" destOrd="0" presId="urn:microsoft.com/office/officeart/2005/8/layout/vProcess5"/>
    <dgm:cxn modelId="{5602C54D-24F9-46FB-B7D3-4B8FB8C6B365}" srcId="{34B77F3D-D9C6-405F-8786-5791DA7902D4}" destId="{58203FA3-FF13-4582-89DC-0E84660A53B4}" srcOrd="2" destOrd="0" parTransId="{F475AEE2-C303-47EA-974B-F7C4CA0C3C82}" sibTransId="{349D6624-2A0E-4350-95F0-68A621922C71}"/>
    <dgm:cxn modelId="{13BC1A59-2623-42D6-AA46-43A54B805292}" type="presOf" srcId="{6664E37F-3506-4F87-B6AF-547E973FE842}" destId="{90F73715-4C64-48E0-95FE-B9A3985F32EB}" srcOrd="0" destOrd="0" presId="urn:microsoft.com/office/officeart/2005/8/layout/vProcess5"/>
    <dgm:cxn modelId="{67A55316-EEB6-4F2F-9B78-9028070DCC29}" type="presOf" srcId="{58203FA3-FF13-4582-89DC-0E84660A53B4}" destId="{302113B9-A902-43C0-A222-33C3058628AB}" srcOrd="1" destOrd="0" presId="urn:microsoft.com/office/officeart/2005/8/layout/vProcess5"/>
    <dgm:cxn modelId="{CE5FEA5F-46FC-4DE7-B003-1A1ADFD824D9}" type="presOf" srcId="{BC102DB9-6239-455B-B74F-7D555054CC9B}" destId="{C748CD69-AA02-4227-B2B2-D2E038198F73}" srcOrd="0" destOrd="0" presId="urn:microsoft.com/office/officeart/2005/8/layout/vProcess5"/>
    <dgm:cxn modelId="{E57C4D43-278C-4FC9-990F-441A20E86D11}" type="presOf" srcId="{349D6624-2A0E-4350-95F0-68A621922C71}" destId="{9A166F25-373D-45AB-9E59-D9F388EAB389}" srcOrd="0" destOrd="0" presId="urn:microsoft.com/office/officeart/2005/8/layout/vProcess5"/>
    <dgm:cxn modelId="{BDBADAD4-52BE-46AC-9E97-843088EABF1F}" type="presOf" srcId="{6664E37F-3506-4F87-B6AF-547E973FE842}" destId="{8246D37A-16D3-4F9C-A9EF-DAB644BAC04C}" srcOrd="1" destOrd="0" presId="urn:microsoft.com/office/officeart/2005/8/layout/vProcess5"/>
    <dgm:cxn modelId="{E62D4C43-B8F9-4F91-9AC1-9E5E78BDD1F9}" type="presParOf" srcId="{FA197083-3AE8-462B-8F9F-F67140874545}" destId="{348AC14F-E12C-49A4-8856-2CC9E6940DA3}" srcOrd="0" destOrd="0" presId="urn:microsoft.com/office/officeart/2005/8/layout/vProcess5"/>
    <dgm:cxn modelId="{67D2FF1C-44F9-4DF2-93DB-8A3F6FCBEA13}" type="presParOf" srcId="{FA197083-3AE8-462B-8F9F-F67140874545}" destId="{90F73715-4C64-48E0-95FE-B9A3985F32EB}" srcOrd="1" destOrd="0" presId="urn:microsoft.com/office/officeart/2005/8/layout/vProcess5"/>
    <dgm:cxn modelId="{EBE21EA4-6149-44E7-BE97-0F580D28B3A5}" type="presParOf" srcId="{FA197083-3AE8-462B-8F9F-F67140874545}" destId="{36D7A106-8A62-4338-8EB6-800AED7C72B6}" srcOrd="2" destOrd="0" presId="urn:microsoft.com/office/officeart/2005/8/layout/vProcess5"/>
    <dgm:cxn modelId="{F915ADBF-4D5E-41E6-9330-AF5F80ED204F}" type="presParOf" srcId="{FA197083-3AE8-462B-8F9F-F67140874545}" destId="{EB928156-8A40-4AA7-B013-A5478D80D906}" srcOrd="3" destOrd="0" presId="urn:microsoft.com/office/officeart/2005/8/layout/vProcess5"/>
    <dgm:cxn modelId="{4C61D370-3E28-466D-A5C8-EF6AF9ECE9B6}" type="presParOf" srcId="{FA197083-3AE8-462B-8F9F-F67140874545}" destId="{C748CD69-AA02-4227-B2B2-D2E038198F73}" srcOrd="4" destOrd="0" presId="urn:microsoft.com/office/officeart/2005/8/layout/vProcess5"/>
    <dgm:cxn modelId="{8D0CA2FE-BAAD-448A-A56D-67F9BAAD5766}" type="presParOf" srcId="{FA197083-3AE8-462B-8F9F-F67140874545}" destId="{86BBBED8-A67D-4827-A520-5C934EF74A15}" srcOrd="5" destOrd="0" presId="urn:microsoft.com/office/officeart/2005/8/layout/vProcess5"/>
    <dgm:cxn modelId="{545E4FF2-4F7D-43A0-82D9-FE8DA7FD5BCD}" type="presParOf" srcId="{FA197083-3AE8-462B-8F9F-F67140874545}" destId="{CBBCBA92-20BC-4B8D-95A5-F11E13EF6E20}" srcOrd="6" destOrd="0" presId="urn:microsoft.com/office/officeart/2005/8/layout/vProcess5"/>
    <dgm:cxn modelId="{79B5F809-E4ED-4601-B987-E305ED1EDC69}" type="presParOf" srcId="{FA197083-3AE8-462B-8F9F-F67140874545}" destId="{9A166F25-373D-45AB-9E59-D9F388EAB389}" srcOrd="7" destOrd="0" presId="urn:microsoft.com/office/officeart/2005/8/layout/vProcess5"/>
    <dgm:cxn modelId="{8DD7D258-9427-4C65-BD8C-E88241FB7359}" type="presParOf" srcId="{FA197083-3AE8-462B-8F9F-F67140874545}" destId="{8246D37A-16D3-4F9C-A9EF-DAB644BAC04C}" srcOrd="8" destOrd="0" presId="urn:microsoft.com/office/officeart/2005/8/layout/vProcess5"/>
    <dgm:cxn modelId="{FD4AB8C4-5955-4CB7-ABFD-E576D13ECA95}" type="presParOf" srcId="{FA197083-3AE8-462B-8F9F-F67140874545}" destId="{FECB952F-5CE3-4805-9D31-D87BA615F59F}" srcOrd="9" destOrd="0" presId="urn:microsoft.com/office/officeart/2005/8/layout/vProcess5"/>
    <dgm:cxn modelId="{EB1A377F-916F-44C2-B2B6-FA66FBFF0CEC}" type="presParOf" srcId="{FA197083-3AE8-462B-8F9F-F67140874545}" destId="{302113B9-A902-43C0-A222-33C3058628AB}" srcOrd="10" destOrd="0" presId="urn:microsoft.com/office/officeart/2005/8/layout/vProcess5"/>
    <dgm:cxn modelId="{2241F08C-1443-4EBA-8630-6150D159929C}" type="presParOf" srcId="{FA197083-3AE8-462B-8F9F-F67140874545}" destId="{E6520115-AB67-4F98-94B7-75370CDC059B}" srcOrd="11" destOrd="0" presId="urn:microsoft.com/office/officeart/2005/8/layout/vProcess5"/>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59D6377-6C13-4470-9213-F76B01CE125E}" type="doc">
      <dgm:prSet loTypeId="urn:microsoft.com/office/officeart/2005/8/layout/funnel1" loCatId="process" qsTypeId="urn:microsoft.com/office/officeart/2005/8/quickstyle/simple1" qsCatId="simple" csTypeId="urn:microsoft.com/office/officeart/2005/8/colors/colorful4" csCatId="colorful" phldr="1"/>
      <dgm:spPr/>
      <dgm:t>
        <a:bodyPr/>
        <a:lstStyle/>
        <a:p>
          <a:endParaRPr lang="en-US"/>
        </a:p>
      </dgm:t>
    </dgm:pt>
    <dgm:pt modelId="{98295221-95C9-436B-8320-39ECEA396867}">
      <dgm:prSet phldrT="[Text]"/>
      <dgm:spPr/>
      <dgm:t>
        <a:bodyPr/>
        <a:lstStyle/>
        <a:p>
          <a:r>
            <a:rPr lang="en-US" dirty="0" smtClean="0"/>
            <a:t>Activity 2</a:t>
          </a:r>
          <a:endParaRPr lang="en-US" dirty="0"/>
        </a:p>
      </dgm:t>
    </dgm:pt>
    <dgm:pt modelId="{7E0D48D3-21B2-4322-8AAB-30C5897871D5}" type="parTrans" cxnId="{32ED53AF-1700-4788-ADB1-0AE70B29625D}">
      <dgm:prSet/>
      <dgm:spPr/>
      <dgm:t>
        <a:bodyPr/>
        <a:lstStyle/>
        <a:p>
          <a:endParaRPr lang="en-US"/>
        </a:p>
      </dgm:t>
    </dgm:pt>
    <dgm:pt modelId="{9EF8406A-7015-4DF9-801E-2C421E5920D8}" type="sibTrans" cxnId="{32ED53AF-1700-4788-ADB1-0AE70B29625D}">
      <dgm:prSet/>
      <dgm:spPr/>
      <dgm:t>
        <a:bodyPr/>
        <a:lstStyle/>
        <a:p>
          <a:endParaRPr lang="en-US"/>
        </a:p>
      </dgm:t>
    </dgm:pt>
    <dgm:pt modelId="{6B729E64-81CA-41B0-BFF7-14BCA84C92A9}">
      <dgm:prSet phldrT="[Text]"/>
      <dgm:spPr/>
      <dgm:t>
        <a:bodyPr/>
        <a:lstStyle/>
        <a:p>
          <a:r>
            <a:rPr lang="en-US" dirty="0" smtClean="0"/>
            <a:t>Activity 1</a:t>
          </a:r>
          <a:endParaRPr lang="en-US" dirty="0"/>
        </a:p>
      </dgm:t>
    </dgm:pt>
    <dgm:pt modelId="{DAB079A2-ADD7-4D90-ACAA-F8434E5E9AFA}" type="parTrans" cxnId="{2D185B22-58F7-4747-B920-0D13456C9F86}">
      <dgm:prSet/>
      <dgm:spPr/>
      <dgm:t>
        <a:bodyPr/>
        <a:lstStyle/>
        <a:p>
          <a:endParaRPr lang="en-US"/>
        </a:p>
      </dgm:t>
    </dgm:pt>
    <dgm:pt modelId="{D3EB78EE-FE6F-4BEF-B932-9927FC75294C}" type="sibTrans" cxnId="{2D185B22-58F7-4747-B920-0D13456C9F86}">
      <dgm:prSet/>
      <dgm:spPr/>
      <dgm:t>
        <a:bodyPr/>
        <a:lstStyle/>
        <a:p>
          <a:endParaRPr lang="en-US"/>
        </a:p>
      </dgm:t>
    </dgm:pt>
    <dgm:pt modelId="{0C164C7C-85EC-4C0E-9FD5-3C0F1FA73AD4}">
      <dgm:prSet phldrT="[Text]"/>
      <dgm:spPr/>
      <dgm:t>
        <a:bodyPr/>
        <a:lstStyle/>
        <a:p>
          <a:r>
            <a:rPr lang="en-US" dirty="0" smtClean="0"/>
            <a:t>Activity 3</a:t>
          </a:r>
          <a:endParaRPr lang="en-US" dirty="0"/>
        </a:p>
      </dgm:t>
    </dgm:pt>
    <dgm:pt modelId="{2F47D7B7-3E24-41CB-B459-2905617A5867}" type="parTrans" cxnId="{142CB8B9-9A8B-4EA3-8AEE-B8DDA1380A0F}">
      <dgm:prSet/>
      <dgm:spPr/>
      <dgm:t>
        <a:bodyPr/>
        <a:lstStyle/>
        <a:p>
          <a:endParaRPr lang="en-US"/>
        </a:p>
      </dgm:t>
    </dgm:pt>
    <dgm:pt modelId="{D9AF6448-BFD6-4C63-98B4-3AB673F03F83}" type="sibTrans" cxnId="{142CB8B9-9A8B-4EA3-8AEE-B8DDA1380A0F}">
      <dgm:prSet/>
      <dgm:spPr/>
      <dgm:t>
        <a:bodyPr/>
        <a:lstStyle/>
        <a:p>
          <a:endParaRPr lang="en-US"/>
        </a:p>
      </dgm:t>
    </dgm:pt>
    <dgm:pt modelId="{5E1072D2-683E-4CEF-B36B-D9DEBEB7D163}">
      <dgm:prSet phldrT="[Text]"/>
      <dgm:spPr>
        <a:solidFill>
          <a:schemeClr val="bg1">
            <a:lumMod val="95000"/>
          </a:schemeClr>
        </a:solidFill>
      </dgm:spPr>
      <dgm:t>
        <a:bodyPr/>
        <a:lstStyle/>
        <a:p>
          <a:r>
            <a:rPr lang="en-US" b="1" dirty="0" smtClean="0">
              <a:solidFill>
                <a:schemeClr val="tx1"/>
              </a:solidFill>
            </a:rPr>
            <a:t>Tangible output leading to Outcome</a:t>
          </a:r>
          <a:endParaRPr lang="en-US" b="1" dirty="0">
            <a:solidFill>
              <a:schemeClr val="tx1"/>
            </a:solidFill>
          </a:endParaRPr>
        </a:p>
      </dgm:t>
    </dgm:pt>
    <dgm:pt modelId="{71A78462-1CCA-4459-89BE-A6BFA8AC649C}" type="parTrans" cxnId="{422F3A91-7EAD-4C19-967F-08FA096BCE73}">
      <dgm:prSet/>
      <dgm:spPr/>
      <dgm:t>
        <a:bodyPr/>
        <a:lstStyle/>
        <a:p>
          <a:endParaRPr lang="en-US"/>
        </a:p>
      </dgm:t>
    </dgm:pt>
    <dgm:pt modelId="{7634AB3F-712C-4237-8671-6902F600A2F3}" type="sibTrans" cxnId="{422F3A91-7EAD-4C19-967F-08FA096BCE73}">
      <dgm:prSet/>
      <dgm:spPr/>
      <dgm:t>
        <a:bodyPr/>
        <a:lstStyle/>
        <a:p>
          <a:endParaRPr lang="en-US"/>
        </a:p>
      </dgm:t>
    </dgm:pt>
    <dgm:pt modelId="{6AFB3A42-B491-42A3-A5EB-A167E57CBFBB}" type="pres">
      <dgm:prSet presAssocID="{559D6377-6C13-4470-9213-F76B01CE125E}" presName="Name0" presStyleCnt="0">
        <dgm:presLayoutVars>
          <dgm:chMax val="4"/>
          <dgm:resizeHandles val="exact"/>
        </dgm:presLayoutVars>
      </dgm:prSet>
      <dgm:spPr/>
      <dgm:t>
        <a:bodyPr/>
        <a:lstStyle/>
        <a:p>
          <a:endParaRPr lang="en-US"/>
        </a:p>
      </dgm:t>
    </dgm:pt>
    <dgm:pt modelId="{2F1B0566-677A-428D-9DD5-E6DD89B68670}" type="pres">
      <dgm:prSet presAssocID="{559D6377-6C13-4470-9213-F76B01CE125E}" presName="ellipse" presStyleLbl="trBgShp" presStyleIdx="0" presStyleCnt="1"/>
      <dgm:spPr/>
    </dgm:pt>
    <dgm:pt modelId="{249861E9-267B-4B4F-A88A-E9B3E87964B9}" type="pres">
      <dgm:prSet presAssocID="{559D6377-6C13-4470-9213-F76B01CE125E}" presName="arrow1" presStyleLbl="fgShp" presStyleIdx="0" presStyleCnt="1" custScaleX="70190" custScaleY="90147" custLinFactNeighborY="-9060"/>
      <dgm:spPr/>
    </dgm:pt>
    <dgm:pt modelId="{EF7E0F4A-0484-4783-B05D-E78444821E17}" type="pres">
      <dgm:prSet presAssocID="{559D6377-6C13-4470-9213-F76B01CE125E}" presName="rectangle" presStyleLbl="revTx" presStyleIdx="0" presStyleCnt="1">
        <dgm:presLayoutVars>
          <dgm:bulletEnabled val="1"/>
        </dgm:presLayoutVars>
      </dgm:prSet>
      <dgm:spPr/>
      <dgm:t>
        <a:bodyPr/>
        <a:lstStyle/>
        <a:p>
          <a:endParaRPr lang="en-US"/>
        </a:p>
      </dgm:t>
    </dgm:pt>
    <dgm:pt modelId="{BB768833-C628-47C7-8697-F9E18D67D8E9}" type="pres">
      <dgm:prSet presAssocID="{6B729E64-81CA-41B0-BFF7-14BCA84C92A9}" presName="item1" presStyleLbl="node1" presStyleIdx="0" presStyleCnt="3">
        <dgm:presLayoutVars>
          <dgm:bulletEnabled val="1"/>
        </dgm:presLayoutVars>
      </dgm:prSet>
      <dgm:spPr/>
      <dgm:t>
        <a:bodyPr/>
        <a:lstStyle/>
        <a:p>
          <a:endParaRPr lang="en-US"/>
        </a:p>
      </dgm:t>
    </dgm:pt>
    <dgm:pt modelId="{927BEAD5-2273-4FB9-80EE-4A248929BB5A}" type="pres">
      <dgm:prSet presAssocID="{0C164C7C-85EC-4C0E-9FD5-3C0F1FA73AD4}" presName="item2" presStyleLbl="node1" presStyleIdx="1" presStyleCnt="3">
        <dgm:presLayoutVars>
          <dgm:bulletEnabled val="1"/>
        </dgm:presLayoutVars>
      </dgm:prSet>
      <dgm:spPr/>
      <dgm:t>
        <a:bodyPr/>
        <a:lstStyle/>
        <a:p>
          <a:endParaRPr lang="en-US"/>
        </a:p>
      </dgm:t>
    </dgm:pt>
    <dgm:pt modelId="{D3BA5B08-7424-4137-A9AA-90605618BF18}" type="pres">
      <dgm:prSet presAssocID="{5E1072D2-683E-4CEF-B36B-D9DEBEB7D163}" presName="item3" presStyleLbl="node1" presStyleIdx="2" presStyleCnt="3">
        <dgm:presLayoutVars>
          <dgm:bulletEnabled val="1"/>
        </dgm:presLayoutVars>
      </dgm:prSet>
      <dgm:spPr/>
      <dgm:t>
        <a:bodyPr/>
        <a:lstStyle/>
        <a:p>
          <a:endParaRPr lang="en-US"/>
        </a:p>
      </dgm:t>
    </dgm:pt>
    <dgm:pt modelId="{B871A86D-6356-461C-9756-B3E56B3BBB88}" type="pres">
      <dgm:prSet presAssocID="{559D6377-6C13-4470-9213-F76B01CE125E}" presName="funnel" presStyleLbl="trAlignAcc1" presStyleIdx="0" presStyleCnt="1"/>
      <dgm:spPr/>
    </dgm:pt>
  </dgm:ptLst>
  <dgm:cxnLst>
    <dgm:cxn modelId="{422F3A91-7EAD-4C19-967F-08FA096BCE73}" srcId="{559D6377-6C13-4470-9213-F76B01CE125E}" destId="{5E1072D2-683E-4CEF-B36B-D9DEBEB7D163}" srcOrd="3" destOrd="0" parTransId="{71A78462-1CCA-4459-89BE-A6BFA8AC649C}" sibTransId="{7634AB3F-712C-4237-8671-6902F600A2F3}"/>
    <dgm:cxn modelId="{2D185B22-58F7-4747-B920-0D13456C9F86}" srcId="{559D6377-6C13-4470-9213-F76B01CE125E}" destId="{6B729E64-81CA-41B0-BFF7-14BCA84C92A9}" srcOrd="1" destOrd="0" parTransId="{DAB079A2-ADD7-4D90-ACAA-F8434E5E9AFA}" sibTransId="{D3EB78EE-FE6F-4BEF-B932-9927FC75294C}"/>
    <dgm:cxn modelId="{142CB8B9-9A8B-4EA3-8AEE-B8DDA1380A0F}" srcId="{559D6377-6C13-4470-9213-F76B01CE125E}" destId="{0C164C7C-85EC-4C0E-9FD5-3C0F1FA73AD4}" srcOrd="2" destOrd="0" parTransId="{2F47D7B7-3E24-41CB-B459-2905617A5867}" sibTransId="{D9AF6448-BFD6-4C63-98B4-3AB673F03F83}"/>
    <dgm:cxn modelId="{1FEE0DCD-0741-4567-B278-FB11920F08CF}" type="presOf" srcId="{559D6377-6C13-4470-9213-F76B01CE125E}" destId="{6AFB3A42-B491-42A3-A5EB-A167E57CBFBB}" srcOrd="0" destOrd="0" presId="urn:microsoft.com/office/officeart/2005/8/layout/funnel1"/>
    <dgm:cxn modelId="{27E9D751-3F82-4D5A-B190-8069DB02C36C}" type="presOf" srcId="{6B729E64-81CA-41B0-BFF7-14BCA84C92A9}" destId="{927BEAD5-2273-4FB9-80EE-4A248929BB5A}" srcOrd="0" destOrd="0" presId="urn:microsoft.com/office/officeart/2005/8/layout/funnel1"/>
    <dgm:cxn modelId="{02E50BDC-DAF2-41A2-AD7B-3059D7A6507B}" type="presOf" srcId="{0C164C7C-85EC-4C0E-9FD5-3C0F1FA73AD4}" destId="{BB768833-C628-47C7-8697-F9E18D67D8E9}" srcOrd="0" destOrd="0" presId="urn:microsoft.com/office/officeart/2005/8/layout/funnel1"/>
    <dgm:cxn modelId="{32ED53AF-1700-4788-ADB1-0AE70B29625D}" srcId="{559D6377-6C13-4470-9213-F76B01CE125E}" destId="{98295221-95C9-436B-8320-39ECEA396867}" srcOrd="0" destOrd="0" parTransId="{7E0D48D3-21B2-4322-8AAB-30C5897871D5}" sibTransId="{9EF8406A-7015-4DF9-801E-2C421E5920D8}"/>
    <dgm:cxn modelId="{BEA8C899-E65F-477E-BFB1-E05152224E19}" type="presOf" srcId="{98295221-95C9-436B-8320-39ECEA396867}" destId="{D3BA5B08-7424-4137-A9AA-90605618BF18}" srcOrd="0" destOrd="0" presId="urn:microsoft.com/office/officeart/2005/8/layout/funnel1"/>
    <dgm:cxn modelId="{6607AC3F-50B9-40F2-8299-D1C0CF3E1143}" type="presOf" srcId="{5E1072D2-683E-4CEF-B36B-D9DEBEB7D163}" destId="{EF7E0F4A-0484-4783-B05D-E78444821E17}" srcOrd="0" destOrd="0" presId="urn:microsoft.com/office/officeart/2005/8/layout/funnel1"/>
    <dgm:cxn modelId="{47B6E157-34C9-411A-B344-14DA11FE05C9}" type="presParOf" srcId="{6AFB3A42-B491-42A3-A5EB-A167E57CBFBB}" destId="{2F1B0566-677A-428D-9DD5-E6DD89B68670}" srcOrd="0" destOrd="0" presId="urn:microsoft.com/office/officeart/2005/8/layout/funnel1"/>
    <dgm:cxn modelId="{9AA0441F-7B61-4E45-BD4B-2EAD0FEAA19A}" type="presParOf" srcId="{6AFB3A42-B491-42A3-A5EB-A167E57CBFBB}" destId="{249861E9-267B-4B4F-A88A-E9B3E87964B9}" srcOrd="1" destOrd="0" presId="urn:microsoft.com/office/officeart/2005/8/layout/funnel1"/>
    <dgm:cxn modelId="{D0F507A4-B721-42B5-9FD8-7040FDA1355C}" type="presParOf" srcId="{6AFB3A42-B491-42A3-A5EB-A167E57CBFBB}" destId="{EF7E0F4A-0484-4783-B05D-E78444821E17}" srcOrd="2" destOrd="0" presId="urn:microsoft.com/office/officeart/2005/8/layout/funnel1"/>
    <dgm:cxn modelId="{6D07F181-3DCE-4F02-823C-BD59F8C703F5}" type="presParOf" srcId="{6AFB3A42-B491-42A3-A5EB-A167E57CBFBB}" destId="{BB768833-C628-47C7-8697-F9E18D67D8E9}" srcOrd="3" destOrd="0" presId="urn:microsoft.com/office/officeart/2005/8/layout/funnel1"/>
    <dgm:cxn modelId="{4065E881-E543-40AE-A6B0-2CFC00D0D9F5}" type="presParOf" srcId="{6AFB3A42-B491-42A3-A5EB-A167E57CBFBB}" destId="{927BEAD5-2273-4FB9-80EE-4A248929BB5A}" srcOrd="4" destOrd="0" presId="urn:microsoft.com/office/officeart/2005/8/layout/funnel1"/>
    <dgm:cxn modelId="{4B1731E3-9652-47AE-B154-F08AA11E197A}" type="presParOf" srcId="{6AFB3A42-B491-42A3-A5EB-A167E57CBFBB}" destId="{D3BA5B08-7424-4137-A9AA-90605618BF18}" srcOrd="5" destOrd="0" presId="urn:microsoft.com/office/officeart/2005/8/layout/funnel1"/>
    <dgm:cxn modelId="{6487B1CB-7269-48E9-8A0B-478429767D9C}" type="presParOf" srcId="{6AFB3A42-B491-42A3-A5EB-A167E57CBFBB}" destId="{B871A86D-6356-461C-9756-B3E56B3BBB88}"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FA9B12-B72E-4DBE-BE0F-55CC27468513}" type="doc">
      <dgm:prSet loTypeId="urn:microsoft.com/office/officeart/2008/layout/VerticalCurvedList" loCatId="list" qsTypeId="urn:microsoft.com/office/officeart/2005/8/quickstyle/simple3" qsCatId="simple" csTypeId="urn:microsoft.com/office/officeart/2005/8/colors/colorful1" csCatId="colorful" phldr="1"/>
      <dgm:spPr/>
      <dgm:t>
        <a:bodyPr/>
        <a:lstStyle/>
        <a:p>
          <a:endParaRPr lang="en-US"/>
        </a:p>
      </dgm:t>
    </dgm:pt>
    <dgm:pt modelId="{C423C794-BF8D-489F-8053-1873D6D513EB}">
      <dgm:prSet phldrT="[Text]"/>
      <dgm:spPr>
        <a:solidFill>
          <a:schemeClr val="bg1">
            <a:lumMod val="95000"/>
          </a:schemeClr>
        </a:solidFill>
      </dgm:spPr>
      <dgm:t>
        <a:bodyPr/>
        <a:lstStyle/>
        <a:p>
          <a:r>
            <a:rPr lang="en-US" dirty="0" smtClean="0"/>
            <a:t>Aim to reduce </a:t>
          </a:r>
          <a:r>
            <a:rPr lang="en-US" b="1" dirty="0" smtClean="0"/>
            <a:t>reporting</a:t>
          </a:r>
          <a:r>
            <a:rPr lang="en-US" dirty="0" smtClean="0"/>
            <a:t> burden to grantees</a:t>
          </a:r>
          <a:endParaRPr lang="en-US" dirty="0"/>
        </a:p>
      </dgm:t>
    </dgm:pt>
    <dgm:pt modelId="{81FDD91A-9C8B-41F9-8216-E2467A160256}" type="parTrans" cxnId="{56FCCB2D-DAFC-4E1A-A178-07FC64082B12}">
      <dgm:prSet/>
      <dgm:spPr/>
      <dgm:t>
        <a:bodyPr/>
        <a:lstStyle/>
        <a:p>
          <a:endParaRPr lang="en-US"/>
        </a:p>
      </dgm:t>
    </dgm:pt>
    <dgm:pt modelId="{AFEA146F-2EA0-429D-B41A-02CD6A672258}" type="sibTrans" cxnId="{56FCCB2D-DAFC-4E1A-A178-07FC64082B12}">
      <dgm:prSet/>
      <dgm:spPr/>
      <dgm:t>
        <a:bodyPr/>
        <a:lstStyle/>
        <a:p>
          <a:endParaRPr lang="en-US"/>
        </a:p>
      </dgm:t>
    </dgm:pt>
    <dgm:pt modelId="{B79B5671-AF9D-4118-B5C6-7D15401BAF18}">
      <dgm:prSet phldrT="[Text]"/>
      <dgm:spPr>
        <a:solidFill>
          <a:schemeClr val="bg1">
            <a:lumMod val="95000"/>
          </a:schemeClr>
        </a:solidFill>
      </dgm:spPr>
      <dgm:t>
        <a:bodyPr/>
        <a:lstStyle/>
        <a:p>
          <a:r>
            <a:rPr lang="en-US" b="1" dirty="0" smtClean="0"/>
            <a:t>Monthly</a:t>
          </a:r>
          <a:r>
            <a:rPr lang="en-US" dirty="0" smtClean="0"/>
            <a:t> one-page updates (</a:t>
          </a:r>
          <a:r>
            <a:rPr lang="en-US" i="1" dirty="0" smtClean="0"/>
            <a:t>takes 30 min</a:t>
          </a:r>
          <a:r>
            <a:rPr lang="en-US" dirty="0" smtClean="0"/>
            <a:t>) followed by bimonthly calls </a:t>
          </a:r>
          <a:endParaRPr lang="en-US" dirty="0"/>
        </a:p>
      </dgm:t>
    </dgm:pt>
    <dgm:pt modelId="{21325F9B-2BF2-494D-9E57-2C78B8AA16DD}" type="parTrans" cxnId="{ADBFA13C-6F64-43F0-B4B2-CE7DC7C6566E}">
      <dgm:prSet/>
      <dgm:spPr/>
      <dgm:t>
        <a:bodyPr/>
        <a:lstStyle/>
        <a:p>
          <a:endParaRPr lang="en-US"/>
        </a:p>
      </dgm:t>
    </dgm:pt>
    <dgm:pt modelId="{BEC107E0-25BA-4CAE-ADD4-8A43DBDB0746}" type="sibTrans" cxnId="{ADBFA13C-6F64-43F0-B4B2-CE7DC7C6566E}">
      <dgm:prSet/>
      <dgm:spPr/>
      <dgm:t>
        <a:bodyPr/>
        <a:lstStyle/>
        <a:p>
          <a:endParaRPr lang="en-US"/>
        </a:p>
      </dgm:t>
    </dgm:pt>
    <dgm:pt modelId="{7408AA4B-5B1E-45B3-93AD-0A6710E7F3E0}">
      <dgm:prSet phldrT="[Text]"/>
      <dgm:spPr>
        <a:solidFill>
          <a:schemeClr val="bg1">
            <a:lumMod val="95000"/>
          </a:schemeClr>
        </a:solidFill>
      </dgm:spPr>
      <dgm:t>
        <a:bodyPr/>
        <a:lstStyle/>
        <a:p>
          <a:r>
            <a:rPr lang="en-US" b="1" dirty="0" smtClean="0"/>
            <a:t>Interim Report</a:t>
          </a:r>
          <a:r>
            <a:rPr lang="en-US" dirty="0" smtClean="0"/>
            <a:t>: 5 page – that articulates results, challenges, and lessons</a:t>
          </a:r>
          <a:endParaRPr lang="en-US" dirty="0"/>
        </a:p>
      </dgm:t>
    </dgm:pt>
    <dgm:pt modelId="{85C4E775-66C3-4206-9F3F-B9D2A315F55D}" type="parTrans" cxnId="{0638D026-E969-4629-8C4F-D0FA001FB344}">
      <dgm:prSet/>
      <dgm:spPr/>
      <dgm:t>
        <a:bodyPr/>
        <a:lstStyle/>
        <a:p>
          <a:endParaRPr lang="en-US"/>
        </a:p>
      </dgm:t>
    </dgm:pt>
    <dgm:pt modelId="{C36A43E7-128E-4ABE-A76E-A5D2D26FFBCA}" type="sibTrans" cxnId="{0638D026-E969-4629-8C4F-D0FA001FB344}">
      <dgm:prSet/>
      <dgm:spPr/>
      <dgm:t>
        <a:bodyPr/>
        <a:lstStyle/>
        <a:p>
          <a:endParaRPr lang="en-US"/>
        </a:p>
      </dgm:t>
    </dgm:pt>
    <dgm:pt modelId="{B0D2A43F-876C-44B5-B3E5-81FCAAF9F0DF}">
      <dgm:prSet phldrT="[Text]"/>
      <dgm:spPr>
        <a:solidFill>
          <a:schemeClr val="bg1">
            <a:lumMod val="95000"/>
          </a:schemeClr>
        </a:solidFill>
      </dgm:spPr>
      <dgm:t>
        <a:bodyPr/>
        <a:lstStyle/>
        <a:p>
          <a:r>
            <a:rPr lang="en-US" b="1" dirty="0" smtClean="0"/>
            <a:t>Final Report</a:t>
          </a:r>
          <a:r>
            <a:rPr lang="en-US" dirty="0" smtClean="0"/>
            <a:t>: 10 page – that articulates results, challenges, and lessons</a:t>
          </a:r>
          <a:endParaRPr lang="en-US" dirty="0"/>
        </a:p>
      </dgm:t>
    </dgm:pt>
    <dgm:pt modelId="{37D4083B-CF24-4751-B84F-CB3E9A863969}" type="parTrans" cxnId="{8A7E54B9-6CC5-4363-A5FA-DFDC04D7D1EA}">
      <dgm:prSet/>
      <dgm:spPr/>
      <dgm:t>
        <a:bodyPr/>
        <a:lstStyle/>
        <a:p>
          <a:endParaRPr lang="en-US"/>
        </a:p>
      </dgm:t>
    </dgm:pt>
    <dgm:pt modelId="{8328511F-16B9-4A8E-BAAF-EAB82960041E}" type="sibTrans" cxnId="{8A7E54B9-6CC5-4363-A5FA-DFDC04D7D1EA}">
      <dgm:prSet/>
      <dgm:spPr/>
      <dgm:t>
        <a:bodyPr/>
        <a:lstStyle/>
        <a:p>
          <a:endParaRPr lang="en-US"/>
        </a:p>
      </dgm:t>
    </dgm:pt>
    <dgm:pt modelId="{DA60C27F-0080-40F2-9FAE-E69F2D76ED95}" type="pres">
      <dgm:prSet presAssocID="{D2FA9B12-B72E-4DBE-BE0F-55CC27468513}" presName="Name0" presStyleCnt="0">
        <dgm:presLayoutVars>
          <dgm:chMax val="7"/>
          <dgm:chPref val="7"/>
          <dgm:dir/>
        </dgm:presLayoutVars>
      </dgm:prSet>
      <dgm:spPr/>
      <dgm:t>
        <a:bodyPr/>
        <a:lstStyle/>
        <a:p>
          <a:endParaRPr lang="en-US"/>
        </a:p>
      </dgm:t>
    </dgm:pt>
    <dgm:pt modelId="{3563B26A-BA10-46F4-9135-CC434AEF07E8}" type="pres">
      <dgm:prSet presAssocID="{D2FA9B12-B72E-4DBE-BE0F-55CC27468513}" presName="Name1" presStyleCnt="0"/>
      <dgm:spPr/>
    </dgm:pt>
    <dgm:pt modelId="{C9E4197C-F4D8-4112-AE9A-21A000BA9315}" type="pres">
      <dgm:prSet presAssocID="{D2FA9B12-B72E-4DBE-BE0F-55CC27468513}" presName="cycle" presStyleCnt="0"/>
      <dgm:spPr/>
    </dgm:pt>
    <dgm:pt modelId="{F2E975BA-E33C-414B-9F8E-51EB55BA0720}" type="pres">
      <dgm:prSet presAssocID="{D2FA9B12-B72E-4DBE-BE0F-55CC27468513}" presName="srcNode" presStyleLbl="node1" presStyleIdx="0" presStyleCnt="4"/>
      <dgm:spPr/>
    </dgm:pt>
    <dgm:pt modelId="{57A29DD1-7261-4475-81A8-664C5DE48648}" type="pres">
      <dgm:prSet presAssocID="{D2FA9B12-B72E-4DBE-BE0F-55CC27468513}" presName="conn" presStyleLbl="parChTrans1D2" presStyleIdx="0" presStyleCnt="1"/>
      <dgm:spPr/>
      <dgm:t>
        <a:bodyPr/>
        <a:lstStyle/>
        <a:p>
          <a:endParaRPr lang="en-US"/>
        </a:p>
      </dgm:t>
    </dgm:pt>
    <dgm:pt modelId="{8FA5DDAB-5C3E-48DF-A019-D63512416C2A}" type="pres">
      <dgm:prSet presAssocID="{D2FA9B12-B72E-4DBE-BE0F-55CC27468513}" presName="extraNode" presStyleLbl="node1" presStyleIdx="0" presStyleCnt="4"/>
      <dgm:spPr/>
    </dgm:pt>
    <dgm:pt modelId="{A7A2909B-395E-45B4-ADC5-EF79020151D0}" type="pres">
      <dgm:prSet presAssocID="{D2FA9B12-B72E-4DBE-BE0F-55CC27468513}" presName="dstNode" presStyleLbl="node1" presStyleIdx="0" presStyleCnt="4"/>
      <dgm:spPr/>
    </dgm:pt>
    <dgm:pt modelId="{18069DE6-198F-4BCC-8331-BFFA142BE93E}" type="pres">
      <dgm:prSet presAssocID="{C423C794-BF8D-489F-8053-1873D6D513EB}" presName="text_1" presStyleLbl="node1" presStyleIdx="0" presStyleCnt="4">
        <dgm:presLayoutVars>
          <dgm:bulletEnabled val="1"/>
        </dgm:presLayoutVars>
      </dgm:prSet>
      <dgm:spPr/>
      <dgm:t>
        <a:bodyPr/>
        <a:lstStyle/>
        <a:p>
          <a:endParaRPr lang="en-US"/>
        </a:p>
      </dgm:t>
    </dgm:pt>
    <dgm:pt modelId="{C2971674-F8C3-4535-8E8B-F94D167056E9}" type="pres">
      <dgm:prSet presAssocID="{C423C794-BF8D-489F-8053-1873D6D513EB}" presName="accent_1" presStyleCnt="0"/>
      <dgm:spPr/>
    </dgm:pt>
    <dgm:pt modelId="{610B4FC0-E2C0-4774-B1F3-B78BE1B46B77}" type="pres">
      <dgm:prSet presAssocID="{C423C794-BF8D-489F-8053-1873D6D513EB}" presName="accentRepeatNode" presStyleLbl="solidFgAcc1" presStyleIdx="0" presStyleCnt="4"/>
      <dgm:spPr/>
    </dgm:pt>
    <dgm:pt modelId="{27B19080-3329-4F0C-AAC9-D470F1D8D33F}" type="pres">
      <dgm:prSet presAssocID="{B79B5671-AF9D-4118-B5C6-7D15401BAF18}" presName="text_2" presStyleLbl="node1" presStyleIdx="1" presStyleCnt="4">
        <dgm:presLayoutVars>
          <dgm:bulletEnabled val="1"/>
        </dgm:presLayoutVars>
      </dgm:prSet>
      <dgm:spPr/>
      <dgm:t>
        <a:bodyPr/>
        <a:lstStyle/>
        <a:p>
          <a:endParaRPr lang="en-US"/>
        </a:p>
      </dgm:t>
    </dgm:pt>
    <dgm:pt modelId="{CE646BC3-7EAA-4B98-B6A5-CB1E78478222}" type="pres">
      <dgm:prSet presAssocID="{B79B5671-AF9D-4118-B5C6-7D15401BAF18}" presName="accent_2" presStyleCnt="0"/>
      <dgm:spPr/>
    </dgm:pt>
    <dgm:pt modelId="{3D95318C-261B-4240-8F16-150A21D028AE}" type="pres">
      <dgm:prSet presAssocID="{B79B5671-AF9D-4118-B5C6-7D15401BAF18}" presName="accentRepeatNode" presStyleLbl="solidFgAcc1" presStyleIdx="1" presStyleCnt="4"/>
      <dgm:spPr/>
    </dgm:pt>
    <dgm:pt modelId="{1B2ADE42-2A36-4111-9194-075E033D563A}" type="pres">
      <dgm:prSet presAssocID="{7408AA4B-5B1E-45B3-93AD-0A6710E7F3E0}" presName="text_3" presStyleLbl="node1" presStyleIdx="2" presStyleCnt="4">
        <dgm:presLayoutVars>
          <dgm:bulletEnabled val="1"/>
        </dgm:presLayoutVars>
      </dgm:prSet>
      <dgm:spPr/>
      <dgm:t>
        <a:bodyPr/>
        <a:lstStyle/>
        <a:p>
          <a:endParaRPr lang="en-US"/>
        </a:p>
      </dgm:t>
    </dgm:pt>
    <dgm:pt modelId="{CA347CF9-82FE-4896-A9EF-C41C3D6F58BA}" type="pres">
      <dgm:prSet presAssocID="{7408AA4B-5B1E-45B3-93AD-0A6710E7F3E0}" presName="accent_3" presStyleCnt="0"/>
      <dgm:spPr/>
    </dgm:pt>
    <dgm:pt modelId="{9024FB5D-A4F8-46AD-941C-5193785C3299}" type="pres">
      <dgm:prSet presAssocID="{7408AA4B-5B1E-45B3-93AD-0A6710E7F3E0}" presName="accentRepeatNode" presStyleLbl="solidFgAcc1" presStyleIdx="2" presStyleCnt="4"/>
      <dgm:spPr/>
    </dgm:pt>
    <dgm:pt modelId="{771E7449-B649-425F-9A86-8DFBF8F83FBF}" type="pres">
      <dgm:prSet presAssocID="{B0D2A43F-876C-44B5-B3E5-81FCAAF9F0DF}" presName="text_4" presStyleLbl="node1" presStyleIdx="3" presStyleCnt="4">
        <dgm:presLayoutVars>
          <dgm:bulletEnabled val="1"/>
        </dgm:presLayoutVars>
      </dgm:prSet>
      <dgm:spPr/>
      <dgm:t>
        <a:bodyPr/>
        <a:lstStyle/>
        <a:p>
          <a:endParaRPr lang="en-US"/>
        </a:p>
      </dgm:t>
    </dgm:pt>
    <dgm:pt modelId="{A6F61F1C-E876-4452-B3DB-354084858673}" type="pres">
      <dgm:prSet presAssocID="{B0D2A43F-876C-44B5-B3E5-81FCAAF9F0DF}" presName="accent_4" presStyleCnt="0"/>
      <dgm:spPr/>
    </dgm:pt>
    <dgm:pt modelId="{C00EC91B-8B64-411F-B4CF-4D9BD6CDEDA7}" type="pres">
      <dgm:prSet presAssocID="{B0D2A43F-876C-44B5-B3E5-81FCAAF9F0DF}" presName="accentRepeatNode" presStyleLbl="solidFgAcc1" presStyleIdx="3" presStyleCnt="4"/>
      <dgm:spPr/>
    </dgm:pt>
  </dgm:ptLst>
  <dgm:cxnLst>
    <dgm:cxn modelId="{56FCCB2D-DAFC-4E1A-A178-07FC64082B12}" srcId="{D2FA9B12-B72E-4DBE-BE0F-55CC27468513}" destId="{C423C794-BF8D-489F-8053-1873D6D513EB}" srcOrd="0" destOrd="0" parTransId="{81FDD91A-9C8B-41F9-8216-E2467A160256}" sibTransId="{AFEA146F-2EA0-429D-B41A-02CD6A672258}"/>
    <dgm:cxn modelId="{691FBC6B-A50E-4B4C-AC20-BC806D0BB72F}" type="presOf" srcId="{B79B5671-AF9D-4118-B5C6-7D15401BAF18}" destId="{27B19080-3329-4F0C-AAC9-D470F1D8D33F}" srcOrd="0" destOrd="0" presId="urn:microsoft.com/office/officeart/2008/layout/VerticalCurvedList"/>
    <dgm:cxn modelId="{CFDAA8B8-7DB9-42E3-B803-FEB5D914D082}" type="presOf" srcId="{AFEA146F-2EA0-429D-B41A-02CD6A672258}" destId="{57A29DD1-7261-4475-81A8-664C5DE48648}" srcOrd="0" destOrd="0" presId="urn:microsoft.com/office/officeart/2008/layout/VerticalCurvedList"/>
    <dgm:cxn modelId="{0638D026-E969-4629-8C4F-D0FA001FB344}" srcId="{D2FA9B12-B72E-4DBE-BE0F-55CC27468513}" destId="{7408AA4B-5B1E-45B3-93AD-0A6710E7F3E0}" srcOrd="2" destOrd="0" parTransId="{85C4E775-66C3-4206-9F3F-B9D2A315F55D}" sibTransId="{C36A43E7-128E-4ABE-A76E-A5D2D26FFBCA}"/>
    <dgm:cxn modelId="{2E8B5FBB-49D4-43C2-A674-7F648A137E08}" type="presOf" srcId="{C423C794-BF8D-489F-8053-1873D6D513EB}" destId="{18069DE6-198F-4BCC-8331-BFFA142BE93E}" srcOrd="0" destOrd="0" presId="urn:microsoft.com/office/officeart/2008/layout/VerticalCurvedList"/>
    <dgm:cxn modelId="{9E0CAE1E-75B5-4972-97D6-487CC71FF11F}" type="presOf" srcId="{7408AA4B-5B1E-45B3-93AD-0A6710E7F3E0}" destId="{1B2ADE42-2A36-4111-9194-075E033D563A}" srcOrd="0" destOrd="0" presId="urn:microsoft.com/office/officeart/2008/layout/VerticalCurvedList"/>
    <dgm:cxn modelId="{0BE52855-48D8-44CA-AD51-C80E8794A6A0}" type="presOf" srcId="{D2FA9B12-B72E-4DBE-BE0F-55CC27468513}" destId="{DA60C27F-0080-40F2-9FAE-E69F2D76ED95}" srcOrd="0" destOrd="0" presId="urn:microsoft.com/office/officeart/2008/layout/VerticalCurvedList"/>
    <dgm:cxn modelId="{8A7E54B9-6CC5-4363-A5FA-DFDC04D7D1EA}" srcId="{D2FA9B12-B72E-4DBE-BE0F-55CC27468513}" destId="{B0D2A43F-876C-44B5-B3E5-81FCAAF9F0DF}" srcOrd="3" destOrd="0" parTransId="{37D4083B-CF24-4751-B84F-CB3E9A863969}" sibTransId="{8328511F-16B9-4A8E-BAAF-EAB82960041E}"/>
    <dgm:cxn modelId="{ADBFA13C-6F64-43F0-B4B2-CE7DC7C6566E}" srcId="{D2FA9B12-B72E-4DBE-BE0F-55CC27468513}" destId="{B79B5671-AF9D-4118-B5C6-7D15401BAF18}" srcOrd="1" destOrd="0" parTransId="{21325F9B-2BF2-494D-9E57-2C78B8AA16DD}" sibTransId="{BEC107E0-25BA-4CAE-ADD4-8A43DBDB0746}"/>
    <dgm:cxn modelId="{5D059D4F-BFDC-48AB-98CB-3245E557A2D9}" type="presOf" srcId="{B0D2A43F-876C-44B5-B3E5-81FCAAF9F0DF}" destId="{771E7449-B649-425F-9A86-8DFBF8F83FBF}" srcOrd="0" destOrd="0" presId="urn:microsoft.com/office/officeart/2008/layout/VerticalCurvedList"/>
    <dgm:cxn modelId="{760C7DA7-D068-40F2-8302-4DE2C7B4AFB2}" type="presParOf" srcId="{DA60C27F-0080-40F2-9FAE-E69F2D76ED95}" destId="{3563B26A-BA10-46F4-9135-CC434AEF07E8}" srcOrd="0" destOrd="0" presId="urn:microsoft.com/office/officeart/2008/layout/VerticalCurvedList"/>
    <dgm:cxn modelId="{E468A3AA-186A-4E93-829F-00CFCC554D56}" type="presParOf" srcId="{3563B26A-BA10-46F4-9135-CC434AEF07E8}" destId="{C9E4197C-F4D8-4112-AE9A-21A000BA9315}" srcOrd="0" destOrd="0" presId="urn:microsoft.com/office/officeart/2008/layout/VerticalCurvedList"/>
    <dgm:cxn modelId="{DB744C75-89B5-4765-ADB7-6DE4788EC231}" type="presParOf" srcId="{C9E4197C-F4D8-4112-AE9A-21A000BA9315}" destId="{F2E975BA-E33C-414B-9F8E-51EB55BA0720}" srcOrd="0" destOrd="0" presId="urn:microsoft.com/office/officeart/2008/layout/VerticalCurvedList"/>
    <dgm:cxn modelId="{F9952509-D7C9-4FF2-9427-7400F3A21BCC}" type="presParOf" srcId="{C9E4197C-F4D8-4112-AE9A-21A000BA9315}" destId="{57A29DD1-7261-4475-81A8-664C5DE48648}" srcOrd="1" destOrd="0" presId="urn:microsoft.com/office/officeart/2008/layout/VerticalCurvedList"/>
    <dgm:cxn modelId="{CA506E6E-1623-4DBC-9D71-C39A341C567B}" type="presParOf" srcId="{C9E4197C-F4D8-4112-AE9A-21A000BA9315}" destId="{8FA5DDAB-5C3E-48DF-A019-D63512416C2A}" srcOrd="2" destOrd="0" presId="urn:microsoft.com/office/officeart/2008/layout/VerticalCurvedList"/>
    <dgm:cxn modelId="{2B854E32-411E-4943-9229-86738DC24321}" type="presParOf" srcId="{C9E4197C-F4D8-4112-AE9A-21A000BA9315}" destId="{A7A2909B-395E-45B4-ADC5-EF79020151D0}" srcOrd="3" destOrd="0" presId="urn:microsoft.com/office/officeart/2008/layout/VerticalCurvedList"/>
    <dgm:cxn modelId="{054EAA48-6D1A-4A21-8A2F-7A2F81B1526C}" type="presParOf" srcId="{3563B26A-BA10-46F4-9135-CC434AEF07E8}" destId="{18069DE6-198F-4BCC-8331-BFFA142BE93E}" srcOrd="1" destOrd="0" presId="urn:microsoft.com/office/officeart/2008/layout/VerticalCurvedList"/>
    <dgm:cxn modelId="{E304BD17-F521-4FE4-BE6F-E948A65DA667}" type="presParOf" srcId="{3563B26A-BA10-46F4-9135-CC434AEF07E8}" destId="{C2971674-F8C3-4535-8E8B-F94D167056E9}" srcOrd="2" destOrd="0" presId="urn:microsoft.com/office/officeart/2008/layout/VerticalCurvedList"/>
    <dgm:cxn modelId="{5AF6044F-25CA-467B-8254-DED54E220333}" type="presParOf" srcId="{C2971674-F8C3-4535-8E8B-F94D167056E9}" destId="{610B4FC0-E2C0-4774-B1F3-B78BE1B46B77}" srcOrd="0" destOrd="0" presId="urn:microsoft.com/office/officeart/2008/layout/VerticalCurvedList"/>
    <dgm:cxn modelId="{2D5B5445-E18B-424E-9170-F51DFA1AAABA}" type="presParOf" srcId="{3563B26A-BA10-46F4-9135-CC434AEF07E8}" destId="{27B19080-3329-4F0C-AAC9-D470F1D8D33F}" srcOrd="3" destOrd="0" presId="urn:microsoft.com/office/officeart/2008/layout/VerticalCurvedList"/>
    <dgm:cxn modelId="{9DB1AD43-92E6-490D-B9F0-7EE5BA0B40D5}" type="presParOf" srcId="{3563B26A-BA10-46F4-9135-CC434AEF07E8}" destId="{CE646BC3-7EAA-4B98-B6A5-CB1E78478222}" srcOrd="4" destOrd="0" presId="urn:microsoft.com/office/officeart/2008/layout/VerticalCurvedList"/>
    <dgm:cxn modelId="{85863281-3DB0-4278-8257-9767739D2387}" type="presParOf" srcId="{CE646BC3-7EAA-4B98-B6A5-CB1E78478222}" destId="{3D95318C-261B-4240-8F16-150A21D028AE}" srcOrd="0" destOrd="0" presId="urn:microsoft.com/office/officeart/2008/layout/VerticalCurvedList"/>
    <dgm:cxn modelId="{B48D4C27-5B14-4E91-A6BE-E294EB17B404}" type="presParOf" srcId="{3563B26A-BA10-46F4-9135-CC434AEF07E8}" destId="{1B2ADE42-2A36-4111-9194-075E033D563A}" srcOrd="5" destOrd="0" presId="urn:microsoft.com/office/officeart/2008/layout/VerticalCurvedList"/>
    <dgm:cxn modelId="{5017CA12-0874-4509-86B8-2FD5C63E0FCD}" type="presParOf" srcId="{3563B26A-BA10-46F4-9135-CC434AEF07E8}" destId="{CA347CF9-82FE-4896-A9EF-C41C3D6F58BA}" srcOrd="6" destOrd="0" presId="urn:microsoft.com/office/officeart/2008/layout/VerticalCurvedList"/>
    <dgm:cxn modelId="{43FDA145-0546-466A-9FA2-5D4CFFF9E9A8}" type="presParOf" srcId="{CA347CF9-82FE-4896-A9EF-C41C3D6F58BA}" destId="{9024FB5D-A4F8-46AD-941C-5193785C3299}" srcOrd="0" destOrd="0" presId="urn:microsoft.com/office/officeart/2008/layout/VerticalCurvedList"/>
    <dgm:cxn modelId="{0BD112AE-8F47-45E4-B515-395190C9B716}" type="presParOf" srcId="{3563B26A-BA10-46F4-9135-CC434AEF07E8}" destId="{771E7449-B649-425F-9A86-8DFBF8F83FBF}" srcOrd="7" destOrd="0" presId="urn:microsoft.com/office/officeart/2008/layout/VerticalCurvedList"/>
    <dgm:cxn modelId="{1B073660-65AA-43E5-9BFE-EE8F08B4B1AC}" type="presParOf" srcId="{3563B26A-BA10-46F4-9135-CC434AEF07E8}" destId="{A6F61F1C-E876-4452-B3DB-354084858673}" srcOrd="8" destOrd="0" presId="urn:microsoft.com/office/officeart/2008/layout/VerticalCurvedList"/>
    <dgm:cxn modelId="{B4612342-0357-4EBD-8D42-EEE969315C9B}" type="presParOf" srcId="{A6F61F1C-E876-4452-B3DB-354084858673}" destId="{C00EC91B-8B64-411F-B4CF-4D9BD6CDEDA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F73715-4C64-48E0-95FE-B9A3985F32EB}">
      <dsp:nvSpPr>
        <dsp:cNvPr id="0" name=""/>
        <dsp:cNvSpPr/>
      </dsp:nvSpPr>
      <dsp:spPr>
        <a:xfrm>
          <a:off x="0" y="0"/>
          <a:ext cx="6163200" cy="1121907"/>
        </a:xfrm>
        <a:prstGeom prst="roundRect">
          <a:avLst>
            <a:gd name="adj" fmla="val 10000"/>
          </a:avLst>
        </a:prstGeom>
        <a:solidFill>
          <a:schemeClr val="bg1">
            <a:lumMod val="9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solidFill>
                <a:schemeClr val="tx1"/>
              </a:solidFill>
            </a:rPr>
            <a:t>Conduct proper need analysis of your country context linking to one or more outcomes in the Call for Proposal’s (CFP) Pooled Fund Common Results Framework.</a:t>
          </a:r>
          <a:endParaRPr lang="en-US" sz="1700" kern="1200" dirty="0">
            <a:solidFill>
              <a:schemeClr val="tx1"/>
            </a:solidFill>
          </a:endParaRPr>
        </a:p>
      </dsp:txBody>
      <dsp:txXfrm>
        <a:off x="32860" y="32860"/>
        <a:ext cx="4857772" cy="1056187"/>
      </dsp:txXfrm>
    </dsp:sp>
    <dsp:sp modelId="{36D7A106-8A62-4338-8EB6-800AED7C72B6}">
      <dsp:nvSpPr>
        <dsp:cNvPr id="0" name=""/>
        <dsp:cNvSpPr/>
      </dsp:nvSpPr>
      <dsp:spPr>
        <a:xfrm>
          <a:off x="516167" y="1325890"/>
          <a:ext cx="6163200" cy="1121907"/>
        </a:xfrm>
        <a:prstGeom prst="roundRect">
          <a:avLst>
            <a:gd name="adj" fmla="val 10000"/>
          </a:avLst>
        </a:prstGeom>
        <a:solidFill>
          <a:schemeClr val="bg1">
            <a:lumMod val="9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solidFill>
                <a:schemeClr val="tx1"/>
              </a:solidFill>
            </a:rPr>
            <a:t>Identify the key issues where the Pooled Fund can make meaningful difference (please focus on </a:t>
          </a:r>
          <a:r>
            <a:rPr lang="en-US" sz="1700" i="1" kern="1200" dirty="0" smtClean="0">
              <a:solidFill>
                <a:schemeClr val="tx1"/>
              </a:solidFill>
            </a:rPr>
            <a:t>need to do - rather than nice to do</a:t>
          </a:r>
          <a:r>
            <a:rPr lang="en-US" sz="1700" kern="1200" dirty="0" smtClean="0">
              <a:solidFill>
                <a:schemeClr val="tx1"/>
              </a:solidFill>
            </a:rPr>
            <a:t>!)</a:t>
          </a:r>
          <a:endParaRPr lang="en-US" sz="1700" kern="1200" dirty="0">
            <a:solidFill>
              <a:schemeClr val="tx1"/>
            </a:solidFill>
          </a:endParaRPr>
        </a:p>
      </dsp:txBody>
      <dsp:txXfrm>
        <a:off x="549027" y="1358750"/>
        <a:ext cx="4852072" cy="1056187"/>
      </dsp:txXfrm>
    </dsp:sp>
    <dsp:sp modelId="{EB928156-8A40-4AA7-B013-A5478D80D906}">
      <dsp:nvSpPr>
        <dsp:cNvPr id="0" name=""/>
        <dsp:cNvSpPr/>
      </dsp:nvSpPr>
      <dsp:spPr>
        <a:xfrm>
          <a:off x="1024632" y="2651780"/>
          <a:ext cx="6163200" cy="1121907"/>
        </a:xfrm>
        <a:prstGeom prst="roundRect">
          <a:avLst>
            <a:gd name="adj" fmla="val 10000"/>
          </a:avLst>
        </a:prstGeom>
        <a:solidFill>
          <a:schemeClr val="bg1">
            <a:lumMod val="9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solidFill>
                <a:schemeClr val="tx1"/>
              </a:solidFill>
            </a:rPr>
            <a:t>Develop clear and concise “Theory of Change” (TOC) explaining how the issues will be addressed with the Pooled Fund supports.</a:t>
          </a:r>
          <a:endParaRPr lang="en-US" sz="1700" kern="1200" dirty="0">
            <a:solidFill>
              <a:schemeClr val="tx1"/>
            </a:solidFill>
          </a:endParaRPr>
        </a:p>
      </dsp:txBody>
      <dsp:txXfrm>
        <a:off x="1057492" y="2684640"/>
        <a:ext cx="4859776" cy="1056187"/>
      </dsp:txXfrm>
    </dsp:sp>
    <dsp:sp modelId="{C748CD69-AA02-4227-B2B2-D2E038198F73}">
      <dsp:nvSpPr>
        <dsp:cNvPr id="0" name=""/>
        <dsp:cNvSpPr/>
      </dsp:nvSpPr>
      <dsp:spPr>
        <a:xfrm>
          <a:off x="1540799" y="3977670"/>
          <a:ext cx="6163200" cy="1121907"/>
        </a:xfrm>
        <a:prstGeom prst="roundRect">
          <a:avLst>
            <a:gd name="adj" fmla="val 10000"/>
          </a:avLst>
        </a:prstGeom>
        <a:solidFill>
          <a:schemeClr val="bg1">
            <a:lumMod val="95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solidFill>
                <a:schemeClr val="tx1"/>
              </a:solidFill>
            </a:rPr>
            <a:t>Draft your project </a:t>
          </a:r>
          <a:r>
            <a:rPr lang="en-US" sz="1700" kern="1200" dirty="0" err="1" smtClean="0">
              <a:solidFill>
                <a:schemeClr val="tx1"/>
              </a:solidFill>
            </a:rPr>
            <a:t>workplan</a:t>
          </a:r>
          <a:r>
            <a:rPr lang="en-US" sz="1700" kern="1200" dirty="0" smtClean="0">
              <a:solidFill>
                <a:schemeClr val="tx1"/>
              </a:solidFill>
            </a:rPr>
            <a:t> that answers how the project inputs/activities transform the issues into outputs and lead to future outcome(s)?  Use SMART results statements!</a:t>
          </a:r>
          <a:endParaRPr lang="en-US" sz="1700" kern="1200" dirty="0">
            <a:solidFill>
              <a:schemeClr val="tx1"/>
            </a:solidFill>
          </a:endParaRPr>
        </a:p>
      </dsp:txBody>
      <dsp:txXfrm>
        <a:off x="1573659" y="4010530"/>
        <a:ext cx="4852072" cy="1056187"/>
      </dsp:txXfrm>
    </dsp:sp>
    <dsp:sp modelId="{86BBBED8-A67D-4827-A520-5C934EF74A15}">
      <dsp:nvSpPr>
        <dsp:cNvPr id="0" name=""/>
        <dsp:cNvSpPr/>
      </dsp:nvSpPr>
      <dsp:spPr>
        <a:xfrm>
          <a:off x="5433960" y="859278"/>
          <a:ext cx="729239" cy="729239"/>
        </a:xfrm>
        <a:prstGeom prst="downArrow">
          <a:avLst>
            <a:gd name="adj1" fmla="val 55000"/>
            <a:gd name="adj2" fmla="val 45000"/>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n-US" sz="3400" kern="1200"/>
        </a:p>
      </dsp:txBody>
      <dsp:txXfrm>
        <a:off x="5598039" y="859278"/>
        <a:ext cx="401081" cy="548752"/>
      </dsp:txXfrm>
    </dsp:sp>
    <dsp:sp modelId="{CBBCBA92-20BC-4B8D-95A5-F11E13EF6E20}">
      <dsp:nvSpPr>
        <dsp:cNvPr id="0" name=""/>
        <dsp:cNvSpPr/>
      </dsp:nvSpPr>
      <dsp:spPr>
        <a:xfrm>
          <a:off x="5950128" y="2185169"/>
          <a:ext cx="729239" cy="729239"/>
        </a:xfrm>
        <a:prstGeom prst="downArrow">
          <a:avLst>
            <a:gd name="adj1" fmla="val 55000"/>
            <a:gd name="adj2" fmla="val 45000"/>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n-US" sz="3400" kern="1200"/>
        </a:p>
      </dsp:txBody>
      <dsp:txXfrm>
        <a:off x="6114207" y="2185169"/>
        <a:ext cx="401081" cy="548752"/>
      </dsp:txXfrm>
    </dsp:sp>
    <dsp:sp modelId="{9A166F25-373D-45AB-9E59-D9F388EAB389}">
      <dsp:nvSpPr>
        <dsp:cNvPr id="0" name=""/>
        <dsp:cNvSpPr/>
      </dsp:nvSpPr>
      <dsp:spPr>
        <a:xfrm>
          <a:off x="6458592" y="3511059"/>
          <a:ext cx="729239" cy="729239"/>
        </a:xfrm>
        <a:prstGeom prst="downArrow">
          <a:avLst>
            <a:gd name="adj1" fmla="val 55000"/>
            <a:gd name="adj2" fmla="val 45000"/>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en-US" sz="3400" kern="1200"/>
        </a:p>
      </dsp:txBody>
      <dsp:txXfrm>
        <a:off x="6622671" y="3511059"/>
        <a:ext cx="401081" cy="5487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1B0566-677A-428D-9DD5-E6DD89B68670}">
      <dsp:nvSpPr>
        <dsp:cNvPr id="0" name=""/>
        <dsp:cNvSpPr/>
      </dsp:nvSpPr>
      <dsp:spPr>
        <a:xfrm>
          <a:off x="936085" y="128109"/>
          <a:ext cx="2542490" cy="882973"/>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9861E9-267B-4B4F-A88A-E9B3E87964B9}">
      <dsp:nvSpPr>
        <dsp:cNvPr id="0" name=""/>
        <dsp:cNvSpPr/>
      </dsp:nvSpPr>
      <dsp:spPr>
        <a:xfrm>
          <a:off x="2038348" y="2277177"/>
          <a:ext cx="345847" cy="284276"/>
        </a:xfrm>
        <a:prstGeom prst="downArrow">
          <a:avLst/>
        </a:prstGeom>
        <a:solidFill>
          <a:schemeClr val="accent4">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F7E0F4A-0484-4783-B05D-E78444821E17}">
      <dsp:nvSpPr>
        <dsp:cNvPr id="0" name=""/>
        <dsp:cNvSpPr/>
      </dsp:nvSpPr>
      <dsp:spPr>
        <a:xfrm>
          <a:off x="1028718" y="2542490"/>
          <a:ext cx="2365107" cy="591276"/>
        </a:xfrm>
        <a:prstGeom prst="rect">
          <a:avLst/>
        </a:prstGeom>
        <a:solidFill>
          <a:schemeClr val="bg1">
            <a:lumMod val="95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Tangible output leading to Outcome</a:t>
          </a:r>
          <a:endParaRPr lang="en-US" sz="1400" b="1" kern="1200" dirty="0">
            <a:solidFill>
              <a:schemeClr val="tx1"/>
            </a:solidFill>
          </a:endParaRPr>
        </a:p>
      </dsp:txBody>
      <dsp:txXfrm>
        <a:off x="1028718" y="2542490"/>
        <a:ext cx="2365107" cy="591276"/>
      </dsp:txXfrm>
    </dsp:sp>
    <dsp:sp modelId="{BB768833-C628-47C7-8697-F9E18D67D8E9}">
      <dsp:nvSpPr>
        <dsp:cNvPr id="0" name=""/>
        <dsp:cNvSpPr/>
      </dsp:nvSpPr>
      <dsp:spPr>
        <a:xfrm>
          <a:off x="1860447" y="1079277"/>
          <a:ext cx="886915" cy="886915"/>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Activity 3</a:t>
          </a:r>
          <a:endParaRPr lang="en-US" sz="1400" kern="1200" dirty="0"/>
        </a:p>
      </dsp:txBody>
      <dsp:txXfrm>
        <a:off x="1990333" y="1209163"/>
        <a:ext cx="627143" cy="627143"/>
      </dsp:txXfrm>
    </dsp:sp>
    <dsp:sp modelId="{927BEAD5-2273-4FB9-80EE-4A248929BB5A}">
      <dsp:nvSpPr>
        <dsp:cNvPr id="0" name=""/>
        <dsp:cNvSpPr/>
      </dsp:nvSpPr>
      <dsp:spPr>
        <a:xfrm>
          <a:off x="1225810" y="413893"/>
          <a:ext cx="886915" cy="886915"/>
        </a:xfrm>
        <a:prstGeom prst="ellipse">
          <a:avLst/>
        </a:prstGeom>
        <a:solidFill>
          <a:schemeClr val="accent4">
            <a:hueOff val="5345226"/>
            <a:satOff val="0"/>
            <a:lumOff val="-13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Activity 1</a:t>
          </a:r>
          <a:endParaRPr lang="en-US" sz="1400" kern="1200" dirty="0"/>
        </a:p>
      </dsp:txBody>
      <dsp:txXfrm>
        <a:off x="1355696" y="543779"/>
        <a:ext cx="627143" cy="627143"/>
      </dsp:txXfrm>
    </dsp:sp>
    <dsp:sp modelId="{D3BA5B08-7424-4137-A9AA-90605618BF18}">
      <dsp:nvSpPr>
        <dsp:cNvPr id="0" name=""/>
        <dsp:cNvSpPr/>
      </dsp:nvSpPr>
      <dsp:spPr>
        <a:xfrm>
          <a:off x="2132435" y="199457"/>
          <a:ext cx="886915" cy="886915"/>
        </a:xfrm>
        <a:prstGeom prst="ellipse">
          <a:avLst/>
        </a:prstGeom>
        <a:solidFill>
          <a:schemeClr val="accent4">
            <a:hueOff val="10690453"/>
            <a:satOff val="0"/>
            <a:lumOff val="-268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Activity 2</a:t>
          </a:r>
          <a:endParaRPr lang="en-US" sz="1400" kern="1200" dirty="0"/>
        </a:p>
      </dsp:txBody>
      <dsp:txXfrm>
        <a:off x="2262321" y="329343"/>
        <a:ext cx="627143" cy="627143"/>
      </dsp:txXfrm>
    </dsp:sp>
    <dsp:sp modelId="{B871A86D-6356-461C-9756-B3E56B3BBB88}">
      <dsp:nvSpPr>
        <dsp:cNvPr id="0" name=""/>
        <dsp:cNvSpPr/>
      </dsp:nvSpPr>
      <dsp:spPr>
        <a:xfrm>
          <a:off x="831626" y="19709"/>
          <a:ext cx="2759291" cy="2207433"/>
        </a:xfrm>
        <a:prstGeom prst="funnel">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A29DD1-7261-4475-81A8-664C5DE48648}">
      <dsp:nvSpPr>
        <dsp:cNvPr id="0" name=""/>
        <dsp:cNvSpPr/>
      </dsp:nvSpPr>
      <dsp:spPr>
        <a:xfrm>
          <a:off x="-5535475" y="-847486"/>
          <a:ext cx="6590822" cy="6590822"/>
        </a:xfrm>
        <a:prstGeom prst="blockArc">
          <a:avLst>
            <a:gd name="adj1" fmla="val 18900000"/>
            <a:gd name="adj2" fmla="val 2700000"/>
            <a:gd name="adj3" fmla="val 328"/>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069DE6-198F-4BCC-8331-BFFA142BE93E}">
      <dsp:nvSpPr>
        <dsp:cNvPr id="0" name=""/>
        <dsp:cNvSpPr/>
      </dsp:nvSpPr>
      <dsp:spPr>
        <a:xfrm>
          <a:off x="552469" y="376392"/>
          <a:ext cx="8070933" cy="753177"/>
        </a:xfrm>
        <a:prstGeom prst="rect">
          <a:avLst/>
        </a:prstGeom>
        <a:solidFill>
          <a:schemeClr val="bg1">
            <a:lumMod val="9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835" tIns="60960" rIns="60960" bIns="60960" numCol="1" spcCol="1270" anchor="ctr" anchorCtr="0">
          <a:noAutofit/>
        </a:bodyPr>
        <a:lstStyle/>
        <a:p>
          <a:pPr lvl="0" algn="l" defTabSz="1066800">
            <a:lnSpc>
              <a:spcPct val="90000"/>
            </a:lnSpc>
            <a:spcBef>
              <a:spcPct val="0"/>
            </a:spcBef>
            <a:spcAft>
              <a:spcPct val="35000"/>
            </a:spcAft>
          </a:pPr>
          <a:r>
            <a:rPr lang="en-US" sz="2400" kern="1200" dirty="0" smtClean="0"/>
            <a:t>Aim to reduce </a:t>
          </a:r>
          <a:r>
            <a:rPr lang="en-US" sz="2400" b="1" kern="1200" dirty="0" smtClean="0"/>
            <a:t>reporting</a:t>
          </a:r>
          <a:r>
            <a:rPr lang="en-US" sz="2400" kern="1200" dirty="0" smtClean="0"/>
            <a:t> burden to grantees</a:t>
          </a:r>
          <a:endParaRPr lang="en-US" sz="2400" kern="1200" dirty="0"/>
        </a:p>
      </dsp:txBody>
      <dsp:txXfrm>
        <a:off x="552469" y="376392"/>
        <a:ext cx="8070933" cy="753177"/>
      </dsp:txXfrm>
    </dsp:sp>
    <dsp:sp modelId="{610B4FC0-E2C0-4774-B1F3-B78BE1B46B77}">
      <dsp:nvSpPr>
        <dsp:cNvPr id="0" name=""/>
        <dsp:cNvSpPr/>
      </dsp:nvSpPr>
      <dsp:spPr>
        <a:xfrm>
          <a:off x="81733" y="282245"/>
          <a:ext cx="941471" cy="94147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27B19080-3329-4F0C-AAC9-D470F1D8D33F}">
      <dsp:nvSpPr>
        <dsp:cNvPr id="0" name=""/>
        <dsp:cNvSpPr/>
      </dsp:nvSpPr>
      <dsp:spPr>
        <a:xfrm>
          <a:off x="984282" y="1506355"/>
          <a:ext cx="7639119" cy="753177"/>
        </a:xfrm>
        <a:prstGeom prst="rect">
          <a:avLst/>
        </a:prstGeom>
        <a:solidFill>
          <a:schemeClr val="bg1">
            <a:lumMod val="9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835" tIns="60960" rIns="60960" bIns="60960" numCol="1" spcCol="1270" anchor="ctr" anchorCtr="0">
          <a:noAutofit/>
        </a:bodyPr>
        <a:lstStyle/>
        <a:p>
          <a:pPr lvl="0" algn="l" defTabSz="1066800">
            <a:lnSpc>
              <a:spcPct val="90000"/>
            </a:lnSpc>
            <a:spcBef>
              <a:spcPct val="0"/>
            </a:spcBef>
            <a:spcAft>
              <a:spcPct val="35000"/>
            </a:spcAft>
          </a:pPr>
          <a:r>
            <a:rPr lang="en-US" sz="2400" b="1" kern="1200" dirty="0" smtClean="0"/>
            <a:t>Monthly</a:t>
          </a:r>
          <a:r>
            <a:rPr lang="en-US" sz="2400" kern="1200" dirty="0" smtClean="0"/>
            <a:t> one-page updates (</a:t>
          </a:r>
          <a:r>
            <a:rPr lang="en-US" sz="2400" i="1" kern="1200" dirty="0" smtClean="0"/>
            <a:t>takes 30 min</a:t>
          </a:r>
          <a:r>
            <a:rPr lang="en-US" sz="2400" kern="1200" dirty="0" smtClean="0"/>
            <a:t>) followed by bimonthly calls </a:t>
          </a:r>
          <a:endParaRPr lang="en-US" sz="2400" kern="1200" dirty="0"/>
        </a:p>
      </dsp:txBody>
      <dsp:txXfrm>
        <a:off x="984282" y="1506355"/>
        <a:ext cx="7639119" cy="753177"/>
      </dsp:txXfrm>
    </dsp:sp>
    <dsp:sp modelId="{3D95318C-261B-4240-8F16-150A21D028AE}">
      <dsp:nvSpPr>
        <dsp:cNvPr id="0" name=""/>
        <dsp:cNvSpPr/>
      </dsp:nvSpPr>
      <dsp:spPr>
        <a:xfrm>
          <a:off x="513547" y="1412207"/>
          <a:ext cx="941471" cy="94147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1B2ADE42-2A36-4111-9194-075E033D563A}">
      <dsp:nvSpPr>
        <dsp:cNvPr id="0" name=""/>
        <dsp:cNvSpPr/>
      </dsp:nvSpPr>
      <dsp:spPr>
        <a:xfrm>
          <a:off x="984282" y="2636317"/>
          <a:ext cx="7639119" cy="753177"/>
        </a:xfrm>
        <a:prstGeom prst="rect">
          <a:avLst/>
        </a:prstGeom>
        <a:solidFill>
          <a:schemeClr val="bg1">
            <a:lumMod val="9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835" tIns="60960" rIns="60960" bIns="60960" numCol="1" spcCol="1270" anchor="ctr" anchorCtr="0">
          <a:noAutofit/>
        </a:bodyPr>
        <a:lstStyle/>
        <a:p>
          <a:pPr lvl="0" algn="l" defTabSz="1066800">
            <a:lnSpc>
              <a:spcPct val="90000"/>
            </a:lnSpc>
            <a:spcBef>
              <a:spcPct val="0"/>
            </a:spcBef>
            <a:spcAft>
              <a:spcPct val="35000"/>
            </a:spcAft>
          </a:pPr>
          <a:r>
            <a:rPr lang="en-US" sz="2400" b="1" kern="1200" dirty="0" smtClean="0"/>
            <a:t>Interim Report</a:t>
          </a:r>
          <a:r>
            <a:rPr lang="en-US" sz="2400" kern="1200" dirty="0" smtClean="0"/>
            <a:t>: 5 page – that articulates results, challenges, and lessons</a:t>
          </a:r>
          <a:endParaRPr lang="en-US" sz="2400" kern="1200" dirty="0"/>
        </a:p>
      </dsp:txBody>
      <dsp:txXfrm>
        <a:off x="984282" y="2636317"/>
        <a:ext cx="7639119" cy="753177"/>
      </dsp:txXfrm>
    </dsp:sp>
    <dsp:sp modelId="{9024FB5D-A4F8-46AD-941C-5193785C3299}">
      <dsp:nvSpPr>
        <dsp:cNvPr id="0" name=""/>
        <dsp:cNvSpPr/>
      </dsp:nvSpPr>
      <dsp:spPr>
        <a:xfrm>
          <a:off x="513547" y="2542170"/>
          <a:ext cx="941471" cy="94147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771E7449-B649-425F-9A86-8DFBF8F83FBF}">
      <dsp:nvSpPr>
        <dsp:cNvPr id="0" name=""/>
        <dsp:cNvSpPr/>
      </dsp:nvSpPr>
      <dsp:spPr>
        <a:xfrm>
          <a:off x="552469" y="3766279"/>
          <a:ext cx="8070933" cy="753177"/>
        </a:xfrm>
        <a:prstGeom prst="rect">
          <a:avLst/>
        </a:prstGeom>
        <a:solidFill>
          <a:schemeClr val="bg1">
            <a:lumMod val="9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97835" tIns="60960" rIns="60960" bIns="60960" numCol="1" spcCol="1270" anchor="ctr" anchorCtr="0">
          <a:noAutofit/>
        </a:bodyPr>
        <a:lstStyle/>
        <a:p>
          <a:pPr lvl="0" algn="l" defTabSz="1066800">
            <a:lnSpc>
              <a:spcPct val="90000"/>
            </a:lnSpc>
            <a:spcBef>
              <a:spcPct val="0"/>
            </a:spcBef>
            <a:spcAft>
              <a:spcPct val="35000"/>
            </a:spcAft>
          </a:pPr>
          <a:r>
            <a:rPr lang="en-US" sz="2400" b="1" kern="1200" dirty="0" smtClean="0"/>
            <a:t>Final Report</a:t>
          </a:r>
          <a:r>
            <a:rPr lang="en-US" sz="2400" kern="1200" dirty="0" smtClean="0"/>
            <a:t>: 10 page – that articulates results, challenges, and lessons</a:t>
          </a:r>
          <a:endParaRPr lang="en-US" sz="2400" kern="1200" dirty="0"/>
        </a:p>
      </dsp:txBody>
      <dsp:txXfrm>
        <a:off x="552469" y="3766279"/>
        <a:ext cx="8070933" cy="753177"/>
      </dsp:txXfrm>
    </dsp:sp>
    <dsp:sp modelId="{C00EC91B-8B64-411F-B4CF-4D9BD6CDEDA7}">
      <dsp:nvSpPr>
        <dsp:cNvPr id="0" name=""/>
        <dsp:cNvSpPr/>
      </dsp:nvSpPr>
      <dsp:spPr>
        <a:xfrm>
          <a:off x="81733" y="3672132"/>
          <a:ext cx="941471" cy="941471"/>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6C8914-5490-4703-A0E8-B01807ECB26D}" type="datetimeFigureOut">
              <a:rPr lang="en-GB" smtClean="0"/>
              <a:t>16/05/2018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459D9B-F626-49D4-AD1B-CF1B60F2BB43}" type="slidenum">
              <a:rPr lang="en-GB" smtClean="0"/>
              <a:t>‹#›</a:t>
            </a:fld>
            <a:endParaRPr lang="en-GB"/>
          </a:p>
        </p:txBody>
      </p:sp>
    </p:spTree>
    <p:extLst>
      <p:ext uri="{BB962C8B-B14F-4D97-AF65-F5344CB8AC3E}">
        <p14:creationId xmlns:p14="http://schemas.microsoft.com/office/powerpoint/2010/main" val="15732726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4B33FA-899A-47DA-838B-410A2FF4DEF0}" type="datetimeFigureOut">
              <a:rPr lang="en-GB" smtClean="0"/>
              <a:t>16/05/2018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0C3395-26D5-48BB-AB78-86BF2967E728}" type="slidenum">
              <a:rPr lang="en-GB" smtClean="0"/>
              <a:t>‹#›</a:t>
            </a:fld>
            <a:endParaRPr lang="en-GB"/>
          </a:p>
        </p:txBody>
      </p:sp>
    </p:spTree>
    <p:extLst>
      <p:ext uri="{BB962C8B-B14F-4D97-AF65-F5344CB8AC3E}">
        <p14:creationId xmlns:p14="http://schemas.microsoft.com/office/powerpoint/2010/main" val="1038055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E0C3395-26D5-48BB-AB78-86BF2967E728}" type="slidenum">
              <a:rPr lang="en-GB" smtClean="0"/>
              <a:t>7</a:t>
            </a:fld>
            <a:endParaRPr lang="en-GB"/>
          </a:p>
        </p:txBody>
      </p:sp>
    </p:spTree>
    <p:extLst>
      <p:ext uri="{BB962C8B-B14F-4D97-AF65-F5344CB8AC3E}">
        <p14:creationId xmlns:p14="http://schemas.microsoft.com/office/powerpoint/2010/main" val="42138826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_without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ctrTitle"/>
          </p:nvPr>
        </p:nvSpPr>
        <p:spPr>
          <a:xfrm>
            <a:off x="721841" y="1387718"/>
            <a:ext cx="5040000" cy="2242469"/>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9" name="Subtitle 2"/>
          <p:cNvSpPr>
            <a:spLocks noGrp="1"/>
          </p:cNvSpPr>
          <p:nvPr>
            <p:ph type="subTitle" idx="1" hasCustomPrompt="1"/>
          </p:nvPr>
        </p:nvSpPr>
        <p:spPr>
          <a:xfrm>
            <a:off x="721843" y="3768664"/>
            <a:ext cx="5040000" cy="981456"/>
          </a:xfrm>
        </p:spPr>
        <p:txBody>
          <a:bodyPr>
            <a:noAutofit/>
          </a:bodyPr>
          <a:lstStyle>
            <a:lvl1pPr marL="0" indent="0" algn="l">
              <a:lnSpc>
                <a:spcPct val="13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308154837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_ES&amp;F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86347" y="2388066"/>
            <a:ext cx="1789180" cy="1789180"/>
          </a:xfrm>
          <a:prstGeom prst="rect">
            <a:avLst/>
          </a:prstGeom>
        </p:spPr>
      </p:pic>
      <p:sp>
        <p:nvSpPr>
          <p:cNvPr id="6" name="Text Placeholder 3"/>
          <p:cNvSpPr>
            <a:spLocks noGrp="1"/>
          </p:cNvSpPr>
          <p:nvPr>
            <p:ph type="body" sz="quarter" idx="15" hasCustomPrompt="1"/>
          </p:nvPr>
        </p:nvSpPr>
        <p:spPr>
          <a:xfrm>
            <a:off x="3569625" y="4292858"/>
            <a:ext cx="4860000" cy="838800"/>
          </a:xfrm>
        </p:spPr>
        <p:txBody>
          <a:bodyPr>
            <a:noAutofit/>
          </a:bodyPr>
          <a:lstStyle>
            <a:lvl1pPr marL="0" indent="0">
              <a:lnSpc>
                <a:spcPct val="120000"/>
              </a:lnSpc>
              <a:buNone/>
              <a:defRPr sz="1800" b="0" baseline="0">
                <a:solidFill>
                  <a:schemeClr val="tx2"/>
                </a:solidFill>
              </a:defRPr>
            </a:lvl1pPr>
          </a:lstStyle>
          <a:p>
            <a:pPr lvl="0"/>
            <a:r>
              <a:rPr lang="en-GB" dirty="0" smtClean="0"/>
              <a:t>Click to add name, title, organization</a:t>
            </a:r>
            <a:endParaRPr lang="en-GB" dirty="0"/>
          </a:p>
        </p:txBody>
      </p:sp>
      <p:sp>
        <p:nvSpPr>
          <p:cNvPr id="7" name="Text Placeholder 9"/>
          <p:cNvSpPr>
            <a:spLocks noGrp="1"/>
          </p:cNvSpPr>
          <p:nvPr>
            <p:ph type="body" sz="quarter" idx="16" hasCustomPrompt="1"/>
          </p:nvPr>
        </p:nvSpPr>
        <p:spPr>
          <a:xfrm>
            <a:off x="3569625" y="1599646"/>
            <a:ext cx="4860000" cy="2577600"/>
          </a:xfrm>
        </p:spPr>
        <p:txBody>
          <a:bodyPr anchor="b" anchorCtr="0">
            <a:noAutofit/>
          </a:bodyPr>
          <a:lstStyle>
            <a:lvl1pPr marL="0" indent="0">
              <a:lnSpc>
                <a:spcPct val="120000"/>
              </a:lnSpc>
              <a:buNone/>
              <a:defRPr sz="2400" b="1" baseline="0"/>
            </a:lvl1pPr>
          </a:lstStyle>
          <a:p>
            <a:pPr lvl="0"/>
            <a:r>
              <a:rPr lang="en-GB" dirty="0" smtClean="0"/>
              <a:t>Click to add quotation</a:t>
            </a:r>
            <a:endParaRPr lang="en-GB" dirty="0"/>
          </a:p>
        </p:txBody>
      </p:sp>
      <p:sp>
        <p:nvSpPr>
          <p:cNvPr id="8"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92979177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76825" y="3009900"/>
            <a:ext cx="3348000" cy="2177562"/>
          </a:xfrm>
        </p:spPr>
        <p:txBody>
          <a:bodyPr anchor="t" anchorCtr="0"/>
          <a:lstStyle>
            <a:lvl1pPr>
              <a:lnSpc>
                <a:spcPct val="120000"/>
              </a:lnSpc>
              <a:defRPr sz="2800" cap="none" baseline="0">
                <a:solidFill>
                  <a:schemeClr val="tx1"/>
                </a:solidFill>
              </a:defRPr>
            </a:lvl1pPr>
          </a:lstStyle>
          <a:p>
            <a:r>
              <a:rPr lang="en-US" dirty="0" smtClean="0"/>
              <a:t>Click to add section title</a:t>
            </a:r>
            <a:endParaRPr lang="en-GB" dirty="0"/>
          </a:p>
        </p:txBody>
      </p:sp>
      <p:sp>
        <p:nvSpPr>
          <p:cNvPr id="7" name="Text Placeholder 6"/>
          <p:cNvSpPr>
            <a:spLocks noGrp="1"/>
          </p:cNvSpPr>
          <p:nvPr>
            <p:ph type="body" sz="quarter" idx="10" hasCustomPrompt="1"/>
          </p:nvPr>
        </p:nvSpPr>
        <p:spPr>
          <a:xfrm>
            <a:off x="5076825" y="1723292"/>
            <a:ext cx="3348000" cy="1153258"/>
          </a:xfrm>
        </p:spPr>
        <p:txBody>
          <a:bodyPr anchor="b" anchorCtr="0">
            <a:noAutofit/>
          </a:bodyPr>
          <a:lstStyle>
            <a:lvl1pPr marL="0" indent="0">
              <a:lnSpc>
                <a:spcPct val="120000"/>
              </a:lnSpc>
              <a:buNone/>
              <a:defRPr sz="2400" baseline="0">
                <a:solidFill>
                  <a:srgbClr val="009EDE"/>
                </a:solidFill>
              </a:defRPr>
            </a:lvl1pPr>
            <a:lvl2pPr marL="268287" indent="0">
              <a:buNone/>
              <a:defRPr/>
            </a:lvl2pPr>
            <a:lvl3pPr marL="577850" indent="0">
              <a:buNone/>
              <a:defRPr/>
            </a:lvl3pPr>
            <a:lvl4pPr marL="1371600" indent="0">
              <a:buFont typeface="Arial" panose="020B0604020202020204" pitchFamily="34" charset="0"/>
              <a:buNone/>
              <a:defRPr/>
            </a:lvl4pPr>
            <a:lvl5pPr marL="1828800" indent="0">
              <a:buFont typeface="Arial" panose="020B0604020202020204" pitchFamily="34" charset="0"/>
              <a:buNone/>
              <a:defRPr/>
            </a:lvl5pPr>
          </a:lstStyle>
          <a:p>
            <a:pPr lvl="0"/>
            <a:r>
              <a:rPr lang="en-US" dirty="0" smtClean="0"/>
              <a:t>Click to add section number</a:t>
            </a:r>
          </a:p>
        </p:txBody>
      </p:sp>
    </p:spTree>
    <p:extLst>
      <p:ext uri="{BB962C8B-B14F-4D97-AF65-F5344CB8AC3E}">
        <p14:creationId xmlns:p14="http://schemas.microsoft.com/office/powerpoint/2010/main" val="1493388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to slide_1">
    <p:spTree>
      <p:nvGrpSpPr>
        <p:cNvPr id="1" name=""/>
        <p:cNvGrpSpPr/>
        <p:nvPr/>
      </p:nvGrpSpPr>
      <p:grpSpPr>
        <a:xfrm>
          <a:off x="0" y="0"/>
          <a:ext cx="0" cy="0"/>
          <a:chOff x="0" y="0"/>
          <a:chExt cx="0" cy="0"/>
        </a:xfrm>
      </p:grpSpPr>
      <p:sp>
        <p:nvSpPr>
          <p:cNvPr id="27" name="Picture Placeholder 26"/>
          <p:cNvSpPr>
            <a:spLocks noGrp="1"/>
          </p:cNvSpPr>
          <p:nvPr>
            <p:ph type="pic" sz="quarter" idx="17" hasCustomPrompt="1"/>
          </p:nvPr>
        </p:nvSpPr>
        <p:spPr>
          <a:xfrm>
            <a:off x="720724" y="1266825"/>
            <a:ext cx="2995200" cy="2877488"/>
          </a:xfrm>
          <a:custGeom>
            <a:avLst/>
            <a:gdLst>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874660 w 2998800"/>
              <a:gd name="connsiteY10" fmla="*/ 3223800 h 2865600"/>
              <a:gd name="connsiteX11" fmla="*/ 499800 w 2998800"/>
              <a:gd name="connsiteY11" fmla="*/ 286560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3223800"/>
              <a:gd name="connsiteX1" fmla="*/ 499800 w 2998800"/>
              <a:gd name="connsiteY1" fmla="*/ 0 h 3223800"/>
              <a:gd name="connsiteX2" fmla="*/ 499800 w 2998800"/>
              <a:gd name="connsiteY2" fmla="*/ 0 h 3223800"/>
              <a:gd name="connsiteX3" fmla="*/ 1249500 w 2998800"/>
              <a:gd name="connsiteY3" fmla="*/ 0 h 3223800"/>
              <a:gd name="connsiteX4" fmla="*/ 2998800 w 2998800"/>
              <a:gd name="connsiteY4" fmla="*/ 0 h 3223800"/>
              <a:gd name="connsiteX5" fmla="*/ 2998800 w 2998800"/>
              <a:gd name="connsiteY5" fmla="*/ 1671600 h 3223800"/>
              <a:gd name="connsiteX6" fmla="*/ 2998800 w 2998800"/>
              <a:gd name="connsiteY6" fmla="*/ 1671600 h 3223800"/>
              <a:gd name="connsiteX7" fmla="*/ 2998800 w 2998800"/>
              <a:gd name="connsiteY7" fmla="*/ 2388000 h 3223800"/>
              <a:gd name="connsiteX8" fmla="*/ 2998800 w 2998800"/>
              <a:gd name="connsiteY8" fmla="*/ 2865600 h 3223800"/>
              <a:gd name="connsiteX9" fmla="*/ 1249500 w 2998800"/>
              <a:gd name="connsiteY9" fmla="*/ 2865600 h 3223800"/>
              <a:gd name="connsiteX10" fmla="*/ 874660 w 2998800"/>
              <a:gd name="connsiteY10" fmla="*/ 3223800 h 3223800"/>
              <a:gd name="connsiteX11" fmla="*/ 122610 w 2998800"/>
              <a:gd name="connsiteY11" fmla="*/ 2743680 h 3223800"/>
              <a:gd name="connsiteX12" fmla="*/ 0 w 2998800"/>
              <a:gd name="connsiteY12" fmla="*/ 2865600 h 3223800"/>
              <a:gd name="connsiteX13" fmla="*/ 0 w 2998800"/>
              <a:gd name="connsiteY13" fmla="*/ 2388000 h 3223800"/>
              <a:gd name="connsiteX14" fmla="*/ 0 w 2998800"/>
              <a:gd name="connsiteY14" fmla="*/ 1671600 h 3223800"/>
              <a:gd name="connsiteX15" fmla="*/ 0 w 2998800"/>
              <a:gd name="connsiteY15" fmla="*/ 1671600 h 3223800"/>
              <a:gd name="connsiteX16" fmla="*/ 0 w 2998800"/>
              <a:gd name="connsiteY16" fmla="*/ 0 h 32238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51662 w 2998800"/>
              <a:gd name="connsiteY10" fmla="*/ 2864572 h 2865600"/>
              <a:gd name="connsiteX11" fmla="*/ 122610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51662 w 2998800"/>
              <a:gd name="connsiteY10" fmla="*/ 2864572 h 2865600"/>
              <a:gd name="connsiteX11" fmla="*/ 130147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77132"/>
              <a:gd name="connsiteX1" fmla="*/ 499800 w 2998800"/>
              <a:gd name="connsiteY1" fmla="*/ 0 h 2877132"/>
              <a:gd name="connsiteX2" fmla="*/ 499800 w 2998800"/>
              <a:gd name="connsiteY2" fmla="*/ 0 h 2877132"/>
              <a:gd name="connsiteX3" fmla="*/ 1249500 w 2998800"/>
              <a:gd name="connsiteY3" fmla="*/ 0 h 2877132"/>
              <a:gd name="connsiteX4" fmla="*/ 2998800 w 2998800"/>
              <a:gd name="connsiteY4" fmla="*/ 0 h 2877132"/>
              <a:gd name="connsiteX5" fmla="*/ 2998800 w 2998800"/>
              <a:gd name="connsiteY5" fmla="*/ 1671600 h 2877132"/>
              <a:gd name="connsiteX6" fmla="*/ 2998800 w 2998800"/>
              <a:gd name="connsiteY6" fmla="*/ 1671600 h 2877132"/>
              <a:gd name="connsiteX7" fmla="*/ 2998800 w 2998800"/>
              <a:gd name="connsiteY7" fmla="*/ 2388000 h 2877132"/>
              <a:gd name="connsiteX8" fmla="*/ 2998800 w 2998800"/>
              <a:gd name="connsiteY8" fmla="*/ 2865600 h 2877132"/>
              <a:gd name="connsiteX9" fmla="*/ 1249500 w 2998800"/>
              <a:gd name="connsiteY9" fmla="*/ 2865600 h 2877132"/>
              <a:gd name="connsiteX10" fmla="*/ 251662 w 2998800"/>
              <a:gd name="connsiteY10" fmla="*/ 2877132 h 2877132"/>
              <a:gd name="connsiteX11" fmla="*/ 130147 w 2998800"/>
              <a:gd name="connsiteY11" fmla="*/ 2743680 h 2877132"/>
              <a:gd name="connsiteX12" fmla="*/ 0 w 2998800"/>
              <a:gd name="connsiteY12" fmla="*/ 2865600 h 2877132"/>
              <a:gd name="connsiteX13" fmla="*/ 0 w 2998800"/>
              <a:gd name="connsiteY13" fmla="*/ 2388000 h 2877132"/>
              <a:gd name="connsiteX14" fmla="*/ 0 w 2998800"/>
              <a:gd name="connsiteY14" fmla="*/ 1671600 h 2877132"/>
              <a:gd name="connsiteX15" fmla="*/ 0 w 2998800"/>
              <a:gd name="connsiteY15" fmla="*/ 1671600 h 2877132"/>
              <a:gd name="connsiteX16" fmla="*/ 0 w 2998800"/>
              <a:gd name="connsiteY16" fmla="*/ 0 h 2877132"/>
              <a:gd name="connsiteX0" fmla="*/ 0 w 2998800"/>
              <a:gd name="connsiteY0" fmla="*/ 0 h 2869596"/>
              <a:gd name="connsiteX1" fmla="*/ 499800 w 2998800"/>
              <a:gd name="connsiteY1" fmla="*/ 0 h 2869596"/>
              <a:gd name="connsiteX2" fmla="*/ 499800 w 2998800"/>
              <a:gd name="connsiteY2" fmla="*/ 0 h 2869596"/>
              <a:gd name="connsiteX3" fmla="*/ 1249500 w 2998800"/>
              <a:gd name="connsiteY3" fmla="*/ 0 h 2869596"/>
              <a:gd name="connsiteX4" fmla="*/ 2998800 w 2998800"/>
              <a:gd name="connsiteY4" fmla="*/ 0 h 2869596"/>
              <a:gd name="connsiteX5" fmla="*/ 2998800 w 2998800"/>
              <a:gd name="connsiteY5" fmla="*/ 1671600 h 2869596"/>
              <a:gd name="connsiteX6" fmla="*/ 2998800 w 2998800"/>
              <a:gd name="connsiteY6" fmla="*/ 1671600 h 2869596"/>
              <a:gd name="connsiteX7" fmla="*/ 2998800 w 2998800"/>
              <a:gd name="connsiteY7" fmla="*/ 2388000 h 2869596"/>
              <a:gd name="connsiteX8" fmla="*/ 2998800 w 2998800"/>
              <a:gd name="connsiteY8" fmla="*/ 2865600 h 2869596"/>
              <a:gd name="connsiteX9" fmla="*/ 1249500 w 2998800"/>
              <a:gd name="connsiteY9" fmla="*/ 2865600 h 2869596"/>
              <a:gd name="connsiteX10" fmla="*/ 254174 w 2998800"/>
              <a:gd name="connsiteY10" fmla="*/ 2869596 h 2869596"/>
              <a:gd name="connsiteX11" fmla="*/ 130147 w 2998800"/>
              <a:gd name="connsiteY11" fmla="*/ 2743680 h 2869596"/>
              <a:gd name="connsiteX12" fmla="*/ 0 w 2998800"/>
              <a:gd name="connsiteY12" fmla="*/ 2865600 h 2869596"/>
              <a:gd name="connsiteX13" fmla="*/ 0 w 2998800"/>
              <a:gd name="connsiteY13" fmla="*/ 2388000 h 2869596"/>
              <a:gd name="connsiteX14" fmla="*/ 0 w 2998800"/>
              <a:gd name="connsiteY14" fmla="*/ 1671600 h 2869596"/>
              <a:gd name="connsiteX15" fmla="*/ 0 w 2998800"/>
              <a:gd name="connsiteY15" fmla="*/ 1671600 h 2869596"/>
              <a:gd name="connsiteX16" fmla="*/ 0 w 2998800"/>
              <a:gd name="connsiteY16" fmla="*/ 0 h 2869596"/>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61710 w 2998800"/>
              <a:gd name="connsiteY10" fmla="*/ 2864590 h 2865600"/>
              <a:gd name="connsiteX11" fmla="*/ 130147 w 2998800"/>
              <a:gd name="connsiteY11" fmla="*/ 2743680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5600"/>
              <a:gd name="connsiteX1" fmla="*/ 499800 w 2998800"/>
              <a:gd name="connsiteY1" fmla="*/ 0 h 2865600"/>
              <a:gd name="connsiteX2" fmla="*/ 499800 w 2998800"/>
              <a:gd name="connsiteY2" fmla="*/ 0 h 2865600"/>
              <a:gd name="connsiteX3" fmla="*/ 1249500 w 2998800"/>
              <a:gd name="connsiteY3" fmla="*/ 0 h 2865600"/>
              <a:gd name="connsiteX4" fmla="*/ 2998800 w 2998800"/>
              <a:gd name="connsiteY4" fmla="*/ 0 h 2865600"/>
              <a:gd name="connsiteX5" fmla="*/ 2998800 w 2998800"/>
              <a:gd name="connsiteY5" fmla="*/ 1671600 h 2865600"/>
              <a:gd name="connsiteX6" fmla="*/ 2998800 w 2998800"/>
              <a:gd name="connsiteY6" fmla="*/ 1671600 h 2865600"/>
              <a:gd name="connsiteX7" fmla="*/ 2998800 w 2998800"/>
              <a:gd name="connsiteY7" fmla="*/ 2388000 h 2865600"/>
              <a:gd name="connsiteX8" fmla="*/ 2998800 w 2998800"/>
              <a:gd name="connsiteY8" fmla="*/ 2865600 h 2865600"/>
              <a:gd name="connsiteX9" fmla="*/ 1249500 w 2998800"/>
              <a:gd name="connsiteY9" fmla="*/ 2865600 h 2865600"/>
              <a:gd name="connsiteX10" fmla="*/ 261710 w 2998800"/>
              <a:gd name="connsiteY10" fmla="*/ 2864590 h 2865600"/>
              <a:gd name="connsiteX11" fmla="*/ 130147 w 2998800"/>
              <a:gd name="connsiteY11" fmla="*/ 2733667 h 2865600"/>
              <a:gd name="connsiteX12" fmla="*/ 0 w 2998800"/>
              <a:gd name="connsiteY12" fmla="*/ 2865600 h 2865600"/>
              <a:gd name="connsiteX13" fmla="*/ 0 w 2998800"/>
              <a:gd name="connsiteY13" fmla="*/ 2388000 h 2865600"/>
              <a:gd name="connsiteX14" fmla="*/ 0 w 2998800"/>
              <a:gd name="connsiteY14" fmla="*/ 1671600 h 2865600"/>
              <a:gd name="connsiteX15" fmla="*/ 0 w 2998800"/>
              <a:gd name="connsiteY15" fmla="*/ 1671600 h 2865600"/>
              <a:gd name="connsiteX16" fmla="*/ 0 w 2998800"/>
              <a:gd name="connsiteY16" fmla="*/ 0 h 2865600"/>
              <a:gd name="connsiteX0" fmla="*/ 0 w 2998800"/>
              <a:gd name="connsiteY0" fmla="*/ 0 h 2867093"/>
              <a:gd name="connsiteX1" fmla="*/ 499800 w 2998800"/>
              <a:gd name="connsiteY1" fmla="*/ 0 h 2867093"/>
              <a:gd name="connsiteX2" fmla="*/ 499800 w 2998800"/>
              <a:gd name="connsiteY2" fmla="*/ 0 h 2867093"/>
              <a:gd name="connsiteX3" fmla="*/ 1249500 w 2998800"/>
              <a:gd name="connsiteY3" fmla="*/ 0 h 2867093"/>
              <a:gd name="connsiteX4" fmla="*/ 2998800 w 2998800"/>
              <a:gd name="connsiteY4" fmla="*/ 0 h 2867093"/>
              <a:gd name="connsiteX5" fmla="*/ 2998800 w 2998800"/>
              <a:gd name="connsiteY5" fmla="*/ 1671600 h 2867093"/>
              <a:gd name="connsiteX6" fmla="*/ 2998800 w 2998800"/>
              <a:gd name="connsiteY6" fmla="*/ 1671600 h 2867093"/>
              <a:gd name="connsiteX7" fmla="*/ 2998800 w 2998800"/>
              <a:gd name="connsiteY7" fmla="*/ 2388000 h 2867093"/>
              <a:gd name="connsiteX8" fmla="*/ 2998800 w 2998800"/>
              <a:gd name="connsiteY8" fmla="*/ 2865600 h 2867093"/>
              <a:gd name="connsiteX9" fmla="*/ 1249500 w 2998800"/>
              <a:gd name="connsiteY9" fmla="*/ 2865600 h 2867093"/>
              <a:gd name="connsiteX10" fmla="*/ 261710 w 2998800"/>
              <a:gd name="connsiteY10" fmla="*/ 2867093 h 2867093"/>
              <a:gd name="connsiteX11" fmla="*/ 130147 w 2998800"/>
              <a:gd name="connsiteY11" fmla="*/ 2733667 h 2867093"/>
              <a:gd name="connsiteX12" fmla="*/ 0 w 2998800"/>
              <a:gd name="connsiteY12" fmla="*/ 2865600 h 2867093"/>
              <a:gd name="connsiteX13" fmla="*/ 0 w 2998800"/>
              <a:gd name="connsiteY13" fmla="*/ 2388000 h 2867093"/>
              <a:gd name="connsiteX14" fmla="*/ 0 w 2998800"/>
              <a:gd name="connsiteY14" fmla="*/ 1671600 h 2867093"/>
              <a:gd name="connsiteX15" fmla="*/ 0 w 2998800"/>
              <a:gd name="connsiteY15" fmla="*/ 1671600 h 2867093"/>
              <a:gd name="connsiteX16" fmla="*/ 0 w 2998800"/>
              <a:gd name="connsiteY16" fmla="*/ 0 h 2867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98800" h="2867093">
                <a:moveTo>
                  <a:pt x="0" y="0"/>
                </a:moveTo>
                <a:lnTo>
                  <a:pt x="499800" y="0"/>
                </a:lnTo>
                <a:lnTo>
                  <a:pt x="499800" y="0"/>
                </a:lnTo>
                <a:lnTo>
                  <a:pt x="1249500" y="0"/>
                </a:lnTo>
                <a:lnTo>
                  <a:pt x="2998800" y="0"/>
                </a:lnTo>
                <a:lnTo>
                  <a:pt x="2998800" y="1671600"/>
                </a:lnTo>
                <a:lnTo>
                  <a:pt x="2998800" y="1671600"/>
                </a:lnTo>
                <a:lnTo>
                  <a:pt x="2998800" y="2388000"/>
                </a:lnTo>
                <a:lnTo>
                  <a:pt x="2998800" y="2865600"/>
                </a:lnTo>
                <a:lnTo>
                  <a:pt x="1249500" y="2865600"/>
                </a:lnTo>
                <a:lnTo>
                  <a:pt x="261710" y="2867093"/>
                </a:lnTo>
                <a:lnTo>
                  <a:pt x="130147" y="2733667"/>
                </a:lnTo>
                <a:lnTo>
                  <a:pt x="0" y="2865600"/>
                </a:lnTo>
                <a:lnTo>
                  <a:pt x="0" y="2388000"/>
                </a:lnTo>
                <a:lnTo>
                  <a:pt x="0" y="1671600"/>
                </a:lnTo>
                <a:lnTo>
                  <a:pt x="0" y="1671600"/>
                </a:lnTo>
                <a:lnTo>
                  <a:pt x="0" y="0"/>
                </a:lnTo>
                <a:close/>
              </a:path>
            </a:pathLst>
          </a:custGeo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25" name="Picture Placeholder 24"/>
          <p:cNvSpPr>
            <a:spLocks noGrp="1"/>
          </p:cNvSpPr>
          <p:nvPr>
            <p:ph type="pic" sz="quarter" idx="16" hasCustomPrompt="1"/>
          </p:nvPr>
        </p:nvSpPr>
        <p:spPr>
          <a:xfrm>
            <a:off x="3707999" y="1266823"/>
            <a:ext cx="4716000" cy="4968000"/>
          </a:xfrm>
          <a:custGeom>
            <a:avLst/>
            <a:gdLst>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375516 w 4716000"/>
              <a:gd name="connsiteY10" fmla="*/ 5670000 h 5040000"/>
              <a:gd name="connsiteX11" fmla="*/ 786000 w 4716000"/>
              <a:gd name="connsiteY11" fmla="*/ 5040000 h 5040000"/>
              <a:gd name="connsiteX12" fmla="*/ 0 w 4716000"/>
              <a:gd name="connsiteY12" fmla="*/ 50400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670000"/>
              <a:gd name="connsiteX1" fmla="*/ 786000 w 4716000"/>
              <a:gd name="connsiteY1" fmla="*/ 0 h 5670000"/>
              <a:gd name="connsiteX2" fmla="*/ 786000 w 4716000"/>
              <a:gd name="connsiteY2" fmla="*/ 0 h 5670000"/>
              <a:gd name="connsiteX3" fmla="*/ 1965000 w 4716000"/>
              <a:gd name="connsiteY3" fmla="*/ 0 h 5670000"/>
              <a:gd name="connsiteX4" fmla="*/ 4716000 w 4716000"/>
              <a:gd name="connsiteY4" fmla="*/ 0 h 5670000"/>
              <a:gd name="connsiteX5" fmla="*/ 4716000 w 4716000"/>
              <a:gd name="connsiteY5" fmla="*/ 2940000 h 5670000"/>
              <a:gd name="connsiteX6" fmla="*/ 4716000 w 4716000"/>
              <a:gd name="connsiteY6" fmla="*/ 2940000 h 5670000"/>
              <a:gd name="connsiteX7" fmla="*/ 4716000 w 4716000"/>
              <a:gd name="connsiteY7" fmla="*/ 4200000 h 5670000"/>
              <a:gd name="connsiteX8" fmla="*/ 4716000 w 4716000"/>
              <a:gd name="connsiteY8" fmla="*/ 5040000 h 5670000"/>
              <a:gd name="connsiteX9" fmla="*/ 1965000 w 4716000"/>
              <a:gd name="connsiteY9" fmla="*/ 5040000 h 5670000"/>
              <a:gd name="connsiteX10" fmla="*/ 1375516 w 4716000"/>
              <a:gd name="connsiteY10" fmla="*/ 5670000 h 5670000"/>
              <a:gd name="connsiteX11" fmla="*/ 786000 w 4716000"/>
              <a:gd name="connsiteY11" fmla="*/ 5040000 h 5670000"/>
              <a:gd name="connsiteX12" fmla="*/ 0 w 4716000"/>
              <a:gd name="connsiteY12" fmla="*/ 4767894 h 5670000"/>
              <a:gd name="connsiteX13" fmla="*/ 0 w 4716000"/>
              <a:gd name="connsiteY13" fmla="*/ 4200000 h 5670000"/>
              <a:gd name="connsiteX14" fmla="*/ 0 w 4716000"/>
              <a:gd name="connsiteY14" fmla="*/ 2940000 h 5670000"/>
              <a:gd name="connsiteX15" fmla="*/ 0 w 4716000"/>
              <a:gd name="connsiteY15" fmla="*/ 2940000 h 5670000"/>
              <a:gd name="connsiteX16" fmla="*/ 0 w 4716000"/>
              <a:gd name="connsiteY16" fmla="*/ 0 h 5670000"/>
              <a:gd name="connsiteX0" fmla="*/ 0 w 4716000"/>
              <a:gd name="connsiteY0" fmla="*/ 0 h 5670000"/>
              <a:gd name="connsiteX1" fmla="*/ 786000 w 4716000"/>
              <a:gd name="connsiteY1" fmla="*/ 0 h 5670000"/>
              <a:gd name="connsiteX2" fmla="*/ 786000 w 4716000"/>
              <a:gd name="connsiteY2" fmla="*/ 0 h 5670000"/>
              <a:gd name="connsiteX3" fmla="*/ 1965000 w 4716000"/>
              <a:gd name="connsiteY3" fmla="*/ 0 h 5670000"/>
              <a:gd name="connsiteX4" fmla="*/ 4716000 w 4716000"/>
              <a:gd name="connsiteY4" fmla="*/ 0 h 5670000"/>
              <a:gd name="connsiteX5" fmla="*/ 4716000 w 4716000"/>
              <a:gd name="connsiteY5" fmla="*/ 2940000 h 5670000"/>
              <a:gd name="connsiteX6" fmla="*/ 4716000 w 4716000"/>
              <a:gd name="connsiteY6" fmla="*/ 2940000 h 5670000"/>
              <a:gd name="connsiteX7" fmla="*/ 4716000 w 4716000"/>
              <a:gd name="connsiteY7" fmla="*/ 4200000 h 5670000"/>
              <a:gd name="connsiteX8" fmla="*/ 4716000 w 4716000"/>
              <a:gd name="connsiteY8" fmla="*/ 5040000 h 5670000"/>
              <a:gd name="connsiteX9" fmla="*/ 1965000 w 4716000"/>
              <a:gd name="connsiteY9" fmla="*/ 5040000 h 5670000"/>
              <a:gd name="connsiteX10" fmla="*/ 1375516 w 4716000"/>
              <a:gd name="connsiteY10" fmla="*/ 5670000 h 5670000"/>
              <a:gd name="connsiteX11" fmla="*/ 134213 w 4716000"/>
              <a:gd name="connsiteY11" fmla="*/ 4907111 h 5670000"/>
              <a:gd name="connsiteX12" fmla="*/ 0 w 4716000"/>
              <a:gd name="connsiteY12" fmla="*/ 4767894 h 5670000"/>
              <a:gd name="connsiteX13" fmla="*/ 0 w 4716000"/>
              <a:gd name="connsiteY13" fmla="*/ 4200000 h 5670000"/>
              <a:gd name="connsiteX14" fmla="*/ 0 w 4716000"/>
              <a:gd name="connsiteY14" fmla="*/ 2940000 h 5670000"/>
              <a:gd name="connsiteX15" fmla="*/ 0 w 4716000"/>
              <a:gd name="connsiteY15" fmla="*/ 2940000 h 5670000"/>
              <a:gd name="connsiteX16" fmla="*/ 0 w 4716000"/>
              <a:gd name="connsiteY16" fmla="*/ 0 h 567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4990 w 4716000"/>
              <a:gd name="connsiteY10" fmla="*/ 5034034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14317 w 4730317"/>
              <a:gd name="connsiteY0" fmla="*/ 0 h 5040000"/>
              <a:gd name="connsiteX1" fmla="*/ 800317 w 4730317"/>
              <a:gd name="connsiteY1" fmla="*/ 0 h 5040000"/>
              <a:gd name="connsiteX2" fmla="*/ 800317 w 4730317"/>
              <a:gd name="connsiteY2" fmla="*/ 0 h 5040000"/>
              <a:gd name="connsiteX3" fmla="*/ 1979317 w 4730317"/>
              <a:gd name="connsiteY3" fmla="*/ 0 h 5040000"/>
              <a:gd name="connsiteX4" fmla="*/ 4730317 w 4730317"/>
              <a:gd name="connsiteY4" fmla="*/ 0 h 5040000"/>
              <a:gd name="connsiteX5" fmla="*/ 4730317 w 4730317"/>
              <a:gd name="connsiteY5" fmla="*/ 2940000 h 5040000"/>
              <a:gd name="connsiteX6" fmla="*/ 4730317 w 4730317"/>
              <a:gd name="connsiteY6" fmla="*/ 2940000 h 5040000"/>
              <a:gd name="connsiteX7" fmla="*/ 4730317 w 4730317"/>
              <a:gd name="connsiteY7" fmla="*/ 4200000 h 5040000"/>
              <a:gd name="connsiteX8" fmla="*/ 4730317 w 4730317"/>
              <a:gd name="connsiteY8" fmla="*/ 5040000 h 5040000"/>
              <a:gd name="connsiteX9" fmla="*/ 1979317 w 4730317"/>
              <a:gd name="connsiteY9" fmla="*/ 5040000 h 5040000"/>
              <a:gd name="connsiteX10" fmla="*/ 0 w 4730317"/>
              <a:gd name="connsiteY10" fmla="*/ 5034034 h 5040000"/>
              <a:gd name="connsiteX11" fmla="*/ 148530 w 4730317"/>
              <a:gd name="connsiteY11" fmla="*/ 4907111 h 5040000"/>
              <a:gd name="connsiteX12" fmla="*/ 14317 w 4730317"/>
              <a:gd name="connsiteY12" fmla="*/ 4767894 h 5040000"/>
              <a:gd name="connsiteX13" fmla="*/ 14317 w 4730317"/>
              <a:gd name="connsiteY13" fmla="*/ 4200000 h 5040000"/>
              <a:gd name="connsiteX14" fmla="*/ 14317 w 4730317"/>
              <a:gd name="connsiteY14" fmla="*/ 2940000 h 5040000"/>
              <a:gd name="connsiteX15" fmla="*/ 14317 w 4730317"/>
              <a:gd name="connsiteY15" fmla="*/ 2940000 h 5040000"/>
              <a:gd name="connsiteX16" fmla="*/ 14317 w 473031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9129 w 4716000"/>
              <a:gd name="connsiteY10" fmla="*/ 5039896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234665 w 4716000"/>
              <a:gd name="connsiteY10" fmla="*/ 5015381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1581 w 4716000"/>
              <a:gd name="connsiteY10" fmla="*/ 5032541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6678 w 4716000"/>
              <a:gd name="connsiteY10" fmla="*/ 5037444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6678 w 4716000"/>
              <a:gd name="connsiteY10" fmla="*/ 5039896 h 5040000"/>
              <a:gd name="connsiteX11" fmla="*/ 134213 w 4716000"/>
              <a:gd name="connsiteY11" fmla="*/ 4907111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34890 w 4716677"/>
              <a:gd name="connsiteY11" fmla="*/ 4907111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42244 w 4716677"/>
              <a:gd name="connsiteY11" fmla="*/ 4909563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6 h 5040000"/>
              <a:gd name="connsiteX11" fmla="*/ 134889 w 4716677"/>
              <a:gd name="connsiteY11" fmla="*/ 4914466 h 5040000"/>
              <a:gd name="connsiteX12" fmla="*/ 677 w 4716677"/>
              <a:gd name="connsiteY12" fmla="*/ 4767894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9896 h 5040000"/>
              <a:gd name="connsiteX11" fmla="*/ 134212 w 4716000"/>
              <a:gd name="connsiteY11" fmla="*/ 4914466 h 5040000"/>
              <a:gd name="connsiteX12" fmla="*/ 0 w 4716000"/>
              <a:gd name="connsiteY12" fmla="*/ 4767894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9896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5580 w 4721580"/>
              <a:gd name="connsiteY0" fmla="*/ 0 h 5040000"/>
              <a:gd name="connsiteX1" fmla="*/ 791580 w 4721580"/>
              <a:gd name="connsiteY1" fmla="*/ 0 h 5040000"/>
              <a:gd name="connsiteX2" fmla="*/ 791580 w 4721580"/>
              <a:gd name="connsiteY2" fmla="*/ 0 h 5040000"/>
              <a:gd name="connsiteX3" fmla="*/ 1970580 w 4721580"/>
              <a:gd name="connsiteY3" fmla="*/ 0 h 5040000"/>
              <a:gd name="connsiteX4" fmla="*/ 4721580 w 4721580"/>
              <a:gd name="connsiteY4" fmla="*/ 0 h 5040000"/>
              <a:gd name="connsiteX5" fmla="*/ 4721580 w 4721580"/>
              <a:gd name="connsiteY5" fmla="*/ 2940000 h 5040000"/>
              <a:gd name="connsiteX6" fmla="*/ 4721580 w 4721580"/>
              <a:gd name="connsiteY6" fmla="*/ 2940000 h 5040000"/>
              <a:gd name="connsiteX7" fmla="*/ 4721580 w 4721580"/>
              <a:gd name="connsiteY7" fmla="*/ 4200000 h 5040000"/>
              <a:gd name="connsiteX8" fmla="*/ 4721580 w 4721580"/>
              <a:gd name="connsiteY8" fmla="*/ 5040000 h 5040000"/>
              <a:gd name="connsiteX9" fmla="*/ 1970580 w 4721580"/>
              <a:gd name="connsiteY9" fmla="*/ 5040000 h 5040000"/>
              <a:gd name="connsiteX10" fmla="*/ 0 w 4721580"/>
              <a:gd name="connsiteY10" fmla="*/ 5039896 h 5040000"/>
              <a:gd name="connsiteX11" fmla="*/ 139792 w 4721580"/>
              <a:gd name="connsiteY11" fmla="*/ 4914466 h 5040000"/>
              <a:gd name="connsiteX12" fmla="*/ 5580 w 4721580"/>
              <a:gd name="connsiteY12" fmla="*/ 4777700 h 5040000"/>
              <a:gd name="connsiteX13" fmla="*/ 5580 w 4721580"/>
              <a:gd name="connsiteY13" fmla="*/ 4200000 h 5040000"/>
              <a:gd name="connsiteX14" fmla="*/ 5580 w 4721580"/>
              <a:gd name="connsiteY14" fmla="*/ 2940000 h 5040000"/>
              <a:gd name="connsiteX15" fmla="*/ 5580 w 4721580"/>
              <a:gd name="connsiteY15" fmla="*/ 2940000 h 5040000"/>
              <a:gd name="connsiteX16" fmla="*/ 5580 w 4721580"/>
              <a:gd name="connsiteY16" fmla="*/ 0 h 5040000"/>
              <a:gd name="connsiteX0" fmla="*/ 5580 w 4721580"/>
              <a:gd name="connsiteY0" fmla="*/ 0 h 5040000"/>
              <a:gd name="connsiteX1" fmla="*/ 791580 w 4721580"/>
              <a:gd name="connsiteY1" fmla="*/ 0 h 5040000"/>
              <a:gd name="connsiteX2" fmla="*/ 791580 w 4721580"/>
              <a:gd name="connsiteY2" fmla="*/ 0 h 5040000"/>
              <a:gd name="connsiteX3" fmla="*/ 1970580 w 4721580"/>
              <a:gd name="connsiteY3" fmla="*/ 0 h 5040000"/>
              <a:gd name="connsiteX4" fmla="*/ 4721580 w 4721580"/>
              <a:gd name="connsiteY4" fmla="*/ 0 h 5040000"/>
              <a:gd name="connsiteX5" fmla="*/ 4721580 w 4721580"/>
              <a:gd name="connsiteY5" fmla="*/ 2940000 h 5040000"/>
              <a:gd name="connsiteX6" fmla="*/ 4721580 w 4721580"/>
              <a:gd name="connsiteY6" fmla="*/ 2940000 h 5040000"/>
              <a:gd name="connsiteX7" fmla="*/ 4721580 w 4721580"/>
              <a:gd name="connsiteY7" fmla="*/ 4200000 h 5040000"/>
              <a:gd name="connsiteX8" fmla="*/ 4721580 w 4721580"/>
              <a:gd name="connsiteY8" fmla="*/ 5040000 h 5040000"/>
              <a:gd name="connsiteX9" fmla="*/ 1970580 w 4721580"/>
              <a:gd name="connsiteY9" fmla="*/ 5040000 h 5040000"/>
              <a:gd name="connsiteX10" fmla="*/ 0 w 4721580"/>
              <a:gd name="connsiteY10" fmla="*/ 5008027 h 5040000"/>
              <a:gd name="connsiteX11" fmla="*/ 139792 w 4721580"/>
              <a:gd name="connsiteY11" fmla="*/ 4914466 h 5040000"/>
              <a:gd name="connsiteX12" fmla="*/ 5580 w 4721580"/>
              <a:gd name="connsiteY12" fmla="*/ 4777700 h 5040000"/>
              <a:gd name="connsiteX13" fmla="*/ 5580 w 4721580"/>
              <a:gd name="connsiteY13" fmla="*/ 4200000 h 5040000"/>
              <a:gd name="connsiteX14" fmla="*/ 5580 w 4721580"/>
              <a:gd name="connsiteY14" fmla="*/ 2940000 h 5040000"/>
              <a:gd name="connsiteX15" fmla="*/ 5580 w 4721580"/>
              <a:gd name="connsiteY15" fmla="*/ 2940000 h 5040000"/>
              <a:gd name="connsiteX16" fmla="*/ 5580 w 472158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5 w 4716000"/>
              <a:gd name="connsiteY10" fmla="*/ 5034993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1774 w 4716000"/>
              <a:gd name="connsiteY10" fmla="*/ 5034993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9129 w 4716000"/>
              <a:gd name="connsiteY10" fmla="*/ 5039895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5 h 5040000"/>
              <a:gd name="connsiteX11" fmla="*/ 134889 w 4716677"/>
              <a:gd name="connsiteY11" fmla="*/ 4914466 h 5040000"/>
              <a:gd name="connsiteX12" fmla="*/ 677 w 4716677"/>
              <a:gd name="connsiteY12" fmla="*/ 4777700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4226 w 4716000"/>
              <a:gd name="connsiteY10" fmla="*/ 5034992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677 w 4716677"/>
              <a:gd name="connsiteY0" fmla="*/ 0 h 5040000"/>
              <a:gd name="connsiteX1" fmla="*/ 786677 w 4716677"/>
              <a:gd name="connsiteY1" fmla="*/ 0 h 5040000"/>
              <a:gd name="connsiteX2" fmla="*/ 786677 w 4716677"/>
              <a:gd name="connsiteY2" fmla="*/ 0 h 5040000"/>
              <a:gd name="connsiteX3" fmla="*/ 1965677 w 4716677"/>
              <a:gd name="connsiteY3" fmla="*/ 0 h 5040000"/>
              <a:gd name="connsiteX4" fmla="*/ 4716677 w 4716677"/>
              <a:gd name="connsiteY4" fmla="*/ 0 h 5040000"/>
              <a:gd name="connsiteX5" fmla="*/ 4716677 w 4716677"/>
              <a:gd name="connsiteY5" fmla="*/ 2940000 h 5040000"/>
              <a:gd name="connsiteX6" fmla="*/ 4716677 w 4716677"/>
              <a:gd name="connsiteY6" fmla="*/ 2940000 h 5040000"/>
              <a:gd name="connsiteX7" fmla="*/ 4716677 w 4716677"/>
              <a:gd name="connsiteY7" fmla="*/ 4200000 h 5040000"/>
              <a:gd name="connsiteX8" fmla="*/ 4716677 w 4716677"/>
              <a:gd name="connsiteY8" fmla="*/ 5040000 h 5040000"/>
              <a:gd name="connsiteX9" fmla="*/ 1965677 w 4716677"/>
              <a:gd name="connsiteY9" fmla="*/ 5040000 h 5040000"/>
              <a:gd name="connsiteX10" fmla="*/ 0 w 4716677"/>
              <a:gd name="connsiteY10" fmla="*/ 5039895 h 5040000"/>
              <a:gd name="connsiteX11" fmla="*/ 134889 w 4716677"/>
              <a:gd name="connsiteY11" fmla="*/ 4914466 h 5040000"/>
              <a:gd name="connsiteX12" fmla="*/ 677 w 4716677"/>
              <a:gd name="connsiteY12" fmla="*/ 4777700 h 5040000"/>
              <a:gd name="connsiteX13" fmla="*/ 677 w 4716677"/>
              <a:gd name="connsiteY13" fmla="*/ 4200000 h 5040000"/>
              <a:gd name="connsiteX14" fmla="*/ 677 w 4716677"/>
              <a:gd name="connsiteY14" fmla="*/ 2940000 h 5040000"/>
              <a:gd name="connsiteX15" fmla="*/ 677 w 4716677"/>
              <a:gd name="connsiteY15" fmla="*/ 2940000 h 5040000"/>
              <a:gd name="connsiteX16" fmla="*/ 677 w 4716677"/>
              <a:gd name="connsiteY16" fmla="*/ 0 h 5040000"/>
              <a:gd name="connsiteX0" fmla="*/ 48302 w 4764302"/>
              <a:gd name="connsiteY0" fmla="*/ 0 h 5040000"/>
              <a:gd name="connsiteX1" fmla="*/ 834302 w 4764302"/>
              <a:gd name="connsiteY1" fmla="*/ 0 h 5040000"/>
              <a:gd name="connsiteX2" fmla="*/ 834302 w 4764302"/>
              <a:gd name="connsiteY2" fmla="*/ 0 h 5040000"/>
              <a:gd name="connsiteX3" fmla="*/ 2013302 w 4764302"/>
              <a:gd name="connsiteY3" fmla="*/ 0 h 5040000"/>
              <a:gd name="connsiteX4" fmla="*/ 4764302 w 4764302"/>
              <a:gd name="connsiteY4" fmla="*/ 0 h 5040000"/>
              <a:gd name="connsiteX5" fmla="*/ 4764302 w 4764302"/>
              <a:gd name="connsiteY5" fmla="*/ 2940000 h 5040000"/>
              <a:gd name="connsiteX6" fmla="*/ 4764302 w 4764302"/>
              <a:gd name="connsiteY6" fmla="*/ 2940000 h 5040000"/>
              <a:gd name="connsiteX7" fmla="*/ 4764302 w 4764302"/>
              <a:gd name="connsiteY7" fmla="*/ 4200000 h 5040000"/>
              <a:gd name="connsiteX8" fmla="*/ 4764302 w 4764302"/>
              <a:gd name="connsiteY8" fmla="*/ 5040000 h 5040000"/>
              <a:gd name="connsiteX9" fmla="*/ 2013302 w 4764302"/>
              <a:gd name="connsiteY9" fmla="*/ 5040000 h 5040000"/>
              <a:gd name="connsiteX10" fmla="*/ 0 w 4764302"/>
              <a:gd name="connsiteY10" fmla="*/ 5001795 h 5040000"/>
              <a:gd name="connsiteX11" fmla="*/ 182514 w 4764302"/>
              <a:gd name="connsiteY11" fmla="*/ 4914466 h 5040000"/>
              <a:gd name="connsiteX12" fmla="*/ 48302 w 4764302"/>
              <a:gd name="connsiteY12" fmla="*/ 4777700 h 5040000"/>
              <a:gd name="connsiteX13" fmla="*/ 48302 w 4764302"/>
              <a:gd name="connsiteY13" fmla="*/ 4200000 h 5040000"/>
              <a:gd name="connsiteX14" fmla="*/ 48302 w 4764302"/>
              <a:gd name="connsiteY14" fmla="*/ 2940000 h 5040000"/>
              <a:gd name="connsiteX15" fmla="*/ 48302 w 4764302"/>
              <a:gd name="connsiteY15" fmla="*/ 2940000 h 5040000"/>
              <a:gd name="connsiteX16" fmla="*/ 48302 w 4764302"/>
              <a:gd name="connsiteY16" fmla="*/ 0 h 5040000"/>
              <a:gd name="connsiteX0" fmla="*/ 10202 w 4726202"/>
              <a:gd name="connsiteY0" fmla="*/ 0 h 5040000"/>
              <a:gd name="connsiteX1" fmla="*/ 796202 w 4726202"/>
              <a:gd name="connsiteY1" fmla="*/ 0 h 5040000"/>
              <a:gd name="connsiteX2" fmla="*/ 796202 w 4726202"/>
              <a:gd name="connsiteY2" fmla="*/ 0 h 5040000"/>
              <a:gd name="connsiteX3" fmla="*/ 1975202 w 4726202"/>
              <a:gd name="connsiteY3" fmla="*/ 0 h 5040000"/>
              <a:gd name="connsiteX4" fmla="*/ 4726202 w 4726202"/>
              <a:gd name="connsiteY4" fmla="*/ 0 h 5040000"/>
              <a:gd name="connsiteX5" fmla="*/ 4726202 w 4726202"/>
              <a:gd name="connsiteY5" fmla="*/ 2940000 h 5040000"/>
              <a:gd name="connsiteX6" fmla="*/ 4726202 w 4726202"/>
              <a:gd name="connsiteY6" fmla="*/ 2940000 h 5040000"/>
              <a:gd name="connsiteX7" fmla="*/ 4726202 w 4726202"/>
              <a:gd name="connsiteY7" fmla="*/ 4200000 h 5040000"/>
              <a:gd name="connsiteX8" fmla="*/ 4726202 w 4726202"/>
              <a:gd name="connsiteY8" fmla="*/ 5040000 h 5040000"/>
              <a:gd name="connsiteX9" fmla="*/ 1975202 w 4726202"/>
              <a:gd name="connsiteY9" fmla="*/ 5040000 h 5040000"/>
              <a:gd name="connsiteX10" fmla="*/ 0 w 4726202"/>
              <a:gd name="connsiteY10" fmla="*/ 5037990 h 5040000"/>
              <a:gd name="connsiteX11" fmla="*/ 144414 w 4726202"/>
              <a:gd name="connsiteY11" fmla="*/ 4914466 h 5040000"/>
              <a:gd name="connsiteX12" fmla="*/ 10202 w 4726202"/>
              <a:gd name="connsiteY12" fmla="*/ 4777700 h 5040000"/>
              <a:gd name="connsiteX13" fmla="*/ 10202 w 4726202"/>
              <a:gd name="connsiteY13" fmla="*/ 4200000 h 5040000"/>
              <a:gd name="connsiteX14" fmla="*/ 10202 w 4726202"/>
              <a:gd name="connsiteY14" fmla="*/ 2940000 h 5040000"/>
              <a:gd name="connsiteX15" fmla="*/ 10202 w 4726202"/>
              <a:gd name="connsiteY15" fmla="*/ 2940000 h 5040000"/>
              <a:gd name="connsiteX16" fmla="*/ 10202 w 4726202"/>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5038 w 4716000"/>
              <a:gd name="connsiteY10" fmla="*/ 5036085 h 5040000"/>
              <a:gd name="connsiteX11" fmla="*/ 134212 w 4716000"/>
              <a:gd name="connsiteY11" fmla="*/ 491446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1965000 w 4716000"/>
              <a:gd name="connsiteY3" fmla="*/ 0 h 5040000"/>
              <a:gd name="connsiteX4" fmla="*/ 4716000 w 4716000"/>
              <a:gd name="connsiteY4" fmla="*/ 0 h 5040000"/>
              <a:gd name="connsiteX5" fmla="*/ 4716000 w 4716000"/>
              <a:gd name="connsiteY5" fmla="*/ 2940000 h 5040000"/>
              <a:gd name="connsiteX6" fmla="*/ 4716000 w 4716000"/>
              <a:gd name="connsiteY6" fmla="*/ 2940000 h 5040000"/>
              <a:gd name="connsiteX7" fmla="*/ 4716000 w 4716000"/>
              <a:gd name="connsiteY7" fmla="*/ 4200000 h 5040000"/>
              <a:gd name="connsiteX8" fmla="*/ 4716000 w 4716000"/>
              <a:gd name="connsiteY8" fmla="*/ 5040000 h 5040000"/>
              <a:gd name="connsiteX9" fmla="*/ 1965000 w 4716000"/>
              <a:gd name="connsiteY9" fmla="*/ 5040000 h 5040000"/>
              <a:gd name="connsiteX10" fmla="*/ 5038 w 4716000"/>
              <a:gd name="connsiteY10" fmla="*/ 5036085 h 5040000"/>
              <a:gd name="connsiteX11" fmla="*/ 134212 w 4716000"/>
              <a:gd name="connsiteY11" fmla="*/ 4906846 h 5040000"/>
              <a:gd name="connsiteX12" fmla="*/ 0 w 4716000"/>
              <a:gd name="connsiteY12" fmla="*/ 4777700 h 5040000"/>
              <a:gd name="connsiteX13" fmla="*/ 0 w 4716000"/>
              <a:gd name="connsiteY13" fmla="*/ 4200000 h 5040000"/>
              <a:gd name="connsiteX14" fmla="*/ 0 w 4716000"/>
              <a:gd name="connsiteY14" fmla="*/ 2940000 h 5040000"/>
              <a:gd name="connsiteX15" fmla="*/ 0 w 4716000"/>
              <a:gd name="connsiteY15" fmla="*/ 2940000 h 5040000"/>
              <a:gd name="connsiteX16" fmla="*/ 0 w 4716000"/>
              <a:gd name="connsiteY16" fmla="*/ 0 h 5040000"/>
              <a:gd name="connsiteX0" fmla="*/ 0 w 4716000"/>
              <a:gd name="connsiteY0" fmla="*/ 0 h 5040000"/>
              <a:gd name="connsiteX1" fmla="*/ 786000 w 4716000"/>
              <a:gd name="connsiteY1" fmla="*/ 0 h 5040000"/>
              <a:gd name="connsiteX2" fmla="*/ 786000 w 4716000"/>
              <a:gd name="connsiteY2" fmla="*/ 0 h 5040000"/>
              <a:gd name="connsiteX3" fmla="*/ 4716000 w 4716000"/>
              <a:gd name="connsiteY3" fmla="*/ 0 h 5040000"/>
              <a:gd name="connsiteX4" fmla="*/ 4716000 w 4716000"/>
              <a:gd name="connsiteY4" fmla="*/ 2940000 h 5040000"/>
              <a:gd name="connsiteX5" fmla="*/ 4716000 w 4716000"/>
              <a:gd name="connsiteY5" fmla="*/ 2940000 h 5040000"/>
              <a:gd name="connsiteX6" fmla="*/ 4716000 w 4716000"/>
              <a:gd name="connsiteY6" fmla="*/ 4200000 h 5040000"/>
              <a:gd name="connsiteX7" fmla="*/ 4716000 w 4716000"/>
              <a:gd name="connsiteY7" fmla="*/ 5040000 h 5040000"/>
              <a:gd name="connsiteX8" fmla="*/ 1965000 w 4716000"/>
              <a:gd name="connsiteY8" fmla="*/ 5040000 h 5040000"/>
              <a:gd name="connsiteX9" fmla="*/ 5038 w 4716000"/>
              <a:gd name="connsiteY9" fmla="*/ 5036085 h 5040000"/>
              <a:gd name="connsiteX10" fmla="*/ 134212 w 4716000"/>
              <a:gd name="connsiteY10" fmla="*/ 4906846 h 5040000"/>
              <a:gd name="connsiteX11" fmla="*/ 0 w 4716000"/>
              <a:gd name="connsiteY11" fmla="*/ 4777700 h 5040000"/>
              <a:gd name="connsiteX12" fmla="*/ 0 w 4716000"/>
              <a:gd name="connsiteY12" fmla="*/ 4200000 h 5040000"/>
              <a:gd name="connsiteX13" fmla="*/ 0 w 4716000"/>
              <a:gd name="connsiteY13" fmla="*/ 2940000 h 5040000"/>
              <a:gd name="connsiteX14" fmla="*/ 0 w 4716000"/>
              <a:gd name="connsiteY14" fmla="*/ 2940000 h 5040000"/>
              <a:gd name="connsiteX15" fmla="*/ 0 w 4716000"/>
              <a:gd name="connsiteY15" fmla="*/ 0 h 5040000"/>
              <a:gd name="connsiteX0" fmla="*/ 0 w 4716000"/>
              <a:gd name="connsiteY0" fmla="*/ 0 h 5040000"/>
              <a:gd name="connsiteX1" fmla="*/ 786000 w 4716000"/>
              <a:gd name="connsiteY1" fmla="*/ 0 h 5040000"/>
              <a:gd name="connsiteX2" fmla="*/ 4716000 w 4716000"/>
              <a:gd name="connsiteY2" fmla="*/ 0 h 5040000"/>
              <a:gd name="connsiteX3" fmla="*/ 4716000 w 4716000"/>
              <a:gd name="connsiteY3" fmla="*/ 2940000 h 5040000"/>
              <a:gd name="connsiteX4" fmla="*/ 4716000 w 4716000"/>
              <a:gd name="connsiteY4" fmla="*/ 2940000 h 5040000"/>
              <a:gd name="connsiteX5" fmla="*/ 4716000 w 4716000"/>
              <a:gd name="connsiteY5" fmla="*/ 4200000 h 5040000"/>
              <a:gd name="connsiteX6" fmla="*/ 4716000 w 4716000"/>
              <a:gd name="connsiteY6" fmla="*/ 5040000 h 5040000"/>
              <a:gd name="connsiteX7" fmla="*/ 1965000 w 4716000"/>
              <a:gd name="connsiteY7" fmla="*/ 5040000 h 5040000"/>
              <a:gd name="connsiteX8" fmla="*/ 5038 w 4716000"/>
              <a:gd name="connsiteY8" fmla="*/ 5036085 h 5040000"/>
              <a:gd name="connsiteX9" fmla="*/ 134212 w 4716000"/>
              <a:gd name="connsiteY9" fmla="*/ 4906846 h 5040000"/>
              <a:gd name="connsiteX10" fmla="*/ 0 w 4716000"/>
              <a:gd name="connsiteY10" fmla="*/ 4777700 h 5040000"/>
              <a:gd name="connsiteX11" fmla="*/ 0 w 4716000"/>
              <a:gd name="connsiteY11" fmla="*/ 4200000 h 5040000"/>
              <a:gd name="connsiteX12" fmla="*/ 0 w 4716000"/>
              <a:gd name="connsiteY12" fmla="*/ 2940000 h 5040000"/>
              <a:gd name="connsiteX13" fmla="*/ 0 w 4716000"/>
              <a:gd name="connsiteY13" fmla="*/ 2940000 h 5040000"/>
              <a:gd name="connsiteX14" fmla="*/ 0 w 4716000"/>
              <a:gd name="connsiteY14" fmla="*/ 0 h 5040000"/>
              <a:gd name="connsiteX0" fmla="*/ 0 w 4716000"/>
              <a:gd name="connsiteY0" fmla="*/ 0 h 5040000"/>
              <a:gd name="connsiteX1" fmla="*/ 4716000 w 4716000"/>
              <a:gd name="connsiteY1" fmla="*/ 0 h 5040000"/>
              <a:gd name="connsiteX2" fmla="*/ 4716000 w 4716000"/>
              <a:gd name="connsiteY2" fmla="*/ 2940000 h 5040000"/>
              <a:gd name="connsiteX3" fmla="*/ 4716000 w 4716000"/>
              <a:gd name="connsiteY3" fmla="*/ 2940000 h 5040000"/>
              <a:gd name="connsiteX4" fmla="*/ 4716000 w 4716000"/>
              <a:gd name="connsiteY4" fmla="*/ 4200000 h 5040000"/>
              <a:gd name="connsiteX5" fmla="*/ 4716000 w 4716000"/>
              <a:gd name="connsiteY5" fmla="*/ 5040000 h 5040000"/>
              <a:gd name="connsiteX6" fmla="*/ 1965000 w 4716000"/>
              <a:gd name="connsiteY6" fmla="*/ 5040000 h 5040000"/>
              <a:gd name="connsiteX7" fmla="*/ 5038 w 4716000"/>
              <a:gd name="connsiteY7" fmla="*/ 5036085 h 5040000"/>
              <a:gd name="connsiteX8" fmla="*/ 134212 w 4716000"/>
              <a:gd name="connsiteY8" fmla="*/ 4906846 h 5040000"/>
              <a:gd name="connsiteX9" fmla="*/ 0 w 4716000"/>
              <a:gd name="connsiteY9" fmla="*/ 4777700 h 5040000"/>
              <a:gd name="connsiteX10" fmla="*/ 0 w 4716000"/>
              <a:gd name="connsiteY10" fmla="*/ 4200000 h 5040000"/>
              <a:gd name="connsiteX11" fmla="*/ 0 w 4716000"/>
              <a:gd name="connsiteY11" fmla="*/ 2940000 h 5040000"/>
              <a:gd name="connsiteX12" fmla="*/ 0 w 4716000"/>
              <a:gd name="connsiteY12" fmla="*/ 2940000 h 5040000"/>
              <a:gd name="connsiteX13" fmla="*/ 0 w 4716000"/>
              <a:gd name="connsiteY13" fmla="*/ 0 h 50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16000" h="5040000">
                <a:moveTo>
                  <a:pt x="0" y="0"/>
                </a:moveTo>
                <a:lnTo>
                  <a:pt x="4716000" y="0"/>
                </a:lnTo>
                <a:lnTo>
                  <a:pt x="4716000" y="2940000"/>
                </a:lnTo>
                <a:lnTo>
                  <a:pt x="4716000" y="2940000"/>
                </a:lnTo>
                <a:lnTo>
                  <a:pt x="4716000" y="4200000"/>
                </a:lnTo>
                <a:lnTo>
                  <a:pt x="4716000" y="5040000"/>
                </a:lnTo>
                <a:lnTo>
                  <a:pt x="1965000" y="5040000"/>
                </a:lnTo>
                <a:lnTo>
                  <a:pt x="5038" y="5036085"/>
                </a:lnTo>
                <a:lnTo>
                  <a:pt x="134212" y="4906846"/>
                </a:lnTo>
                <a:lnTo>
                  <a:pt x="0" y="4777700"/>
                </a:lnTo>
                <a:lnTo>
                  <a:pt x="0" y="4200000"/>
                </a:lnTo>
                <a:lnTo>
                  <a:pt x="0" y="2940000"/>
                </a:lnTo>
                <a:lnTo>
                  <a:pt x="0" y="2940000"/>
                </a:lnTo>
                <a:lnTo>
                  <a:pt x="0" y="0"/>
                </a:lnTo>
                <a:close/>
              </a:path>
            </a:pathLst>
          </a:custGeo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0001" y="3933582"/>
            <a:ext cx="3127251" cy="2301243"/>
          </a:xfrm>
          <a:prstGeom prst="rect">
            <a:avLst/>
          </a:prstGeom>
        </p:spPr>
      </p:pic>
      <p:sp>
        <p:nvSpPr>
          <p:cNvPr id="8" name="Text Placeholder 10"/>
          <p:cNvSpPr>
            <a:spLocks noGrp="1"/>
          </p:cNvSpPr>
          <p:nvPr>
            <p:ph type="body" sz="quarter" idx="13" hasCustomPrompt="1"/>
          </p:nvPr>
        </p:nvSpPr>
        <p:spPr>
          <a:xfrm>
            <a:off x="934653" y="4231461"/>
            <a:ext cx="2583648" cy="752792"/>
          </a:xfrm>
        </p:spPr>
        <p:txBody>
          <a:bodyPr anchor="ctr" anchorCtr="0">
            <a:noAutofit/>
          </a:bodyPr>
          <a:lstStyle>
            <a:lvl1pPr marL="0" indent="0">
              <a:lnSpc>
                <a:spcPct val="120000"/>
              </a:lnSpc>
              <a:buNone/>
              <a:defRPr sz="1400" baseline="0">
                <a:solidFill>
                  <a:schemeClr val="bg1"/>
                </a:solidFill>
              </a:defRPr>
            </a:lvl1pPr>
          </a:lstStyle>
          <a:p>
            <a:pPr lvl="0"/>
            <a:r>
              <a:rPr lang="en-GB" sz="1400" dirty="0" smtClean="0"/>
              <a:t>Click to add text</a:t>
            </a:r>
            <a:endParaRPr lang="en-GB" dirty="0"/>
          </a:p>
        </p:txBody>
      </p:sp>
      <p:sp>
        <p:nvSpPr>
          <p:cNvPr id="9" name="Text Placeholder 10"/>
          <p:cNvSpPr>
            <a:spLocks noGrp="1"/>
          </p:cNvSpPr>
          <p:nvPr>
            <p:ph type="body" sz="quarter" idx="14" hasCustomPrompt="1"/>
          </p:nvPr>
        </p:nvSpPr>
        <p:spPr>
          <a:xfrm>
            <a:off x="934653" y="5338638"/>
            <a:ext cx="2583648" cy="717069"/>
          </a:xfrm>
        </p:spPr>
        <p:txBody>
          <a:bodyPr anchor="ctr" anchorCtr="0">
            <a:noAutofit/>
          </a:bodyPr>
          <a:lstStyle>
            <a:lvl1pPr marL="0" indent="0">
              <a:lnSpc>
                <a:spcPct val="120000"/>
              </a:lnSpc>
              <a:buNone/>
              <a:defRPr lang="en-GB" sz="1400" dirty="0" smtClean="0">
                <a:solidFill>
                  <a:schemeClr val="bg1"/>
                </a:solidFill>
              </a:defRPr>
            </a:lvl1pPr>
          </a:lstStyle>
          <a:p>
            <a:pPr lvl="0"/>
            <a:r>
              <a:rPr lang="en-GB" sz="1400" dirty="0" smtClean="0"/>
              <a:t>Click to add text</a:t>
            </a:r>
            <a:endParaRPr lang="en-GB" dirty="0"/>
          </a:p>
        </p:txBody>
      </p:sp>
      <p:sp>
        <p:nvSpPr>
          <p:cNvPr id="10" name="Text Placeholder 7"/>
          <p:cNvSpPr>
            <a:spLocks noGrp="1"/>
          </p:cNvSpPr>
          <p:nvPr>
            <p:ph type="body" sz="quarter" idx="18"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3223921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hoto slide_2">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3780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a:xfrm>
            <a:off x="2411999" y="6514618"/>
            <a:ext cx="2088000" cy="180000"/>
          </a:xfrm>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Picture Placeholder 4"/>
          <p:cNvSpPr>
            <a:spLocks noGrp="1"/>
          </p:cNvSpPr>
          <p:nvPr>
            <p:ph type="pic" sz="quarter" idx="15" hasCustomPrompt="1"/>
          </p:nvPr>
        </p:nvSpPr>
        <p:spPr>
          <a:xfrm>
            <a:off x="4805680" y="0"/>
            <a:ext cx="3618320" cy="6858000"/>
          </a:xfrm>
        </p:spPr>
        <p:txBody>
          <a:bodyPr/>
          <a:lstStyle>
            <a:lvl1pPr marL="0" marR="0" indent="0" algn="l" defTabSz="914400" rtl="0" eaLnBrk="1" fontAlgn="auto" latinLnBrk="0" hangingPunct="1">
              <a:lnSpc>
                <a:spcPct val="100000"/>
              </a:lnSpc>
              <a:spcBef>
                <a:spcPct val="2000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8" name="Text Placeholder 15"/>
          <p:cNvSpPr>
            <a:spLocks noGrp="1"/>
          </p:cNvSpPr>
          <p:nvPr>
            <p:ph type="body" sz="quarter" idx="20"/>
          </p:nvPr>
        </p:nvSpPr>
        <p:spPr>
          <a:xfrm>
            <a:off x="720000" y="1266825"/>
            <a:ext cx="3780000" cy="4968000"/>
          </a:xfrm>
        </p:spPr>
        <p:txBody>
          <a:bodyPr/>
          <a:lstStyle/>
          <a:p>
            <a:pPr lvl="0"/>
            <a:r>
              <a:rPr lang="en-US" smtClean="0"/>
              <a:t>Edit Master text styles</a:t>
            </a:r>
          </a:p>
          <a:p>
            <a:pPr lvl="1"/>
            <a:r>
              <a:rPr lang="en-US" smtClean="0"/>
              <a:t>Second level</a:t>
            </a:r>
          </a:p>
          <a:p>
            <a:pPr lvl="2"/>
            <a:r>
              <a:rPr lang="en-US" smtClean="0"/>
              <a:t>Third level</a:t>
            </a:r>
          </a:p>
        </p:txBody>
      </p:sp>
      <p:sp>
        <p:nvSpPr>
          <p:cNvPr id="7" name="Text Placeholder 7"/>
          <p:cNvSpPr>
            <a:spLocks noGrp="1"/>
          </p:cNvSpPr>
          <p:nvPr>
            <p:ph type="body" sz="quarter" idx="13" hasCustomPrompt="1"/>
          </p:nvPr>
        </p:nvSpPr>
        <p:spPr>
          <a:xfrm>
            <a:off x="722313" y="85725"/>
            <a:ext cx="3780000"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344500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oto slide_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Picture Placeholder 5"/>
          <p:cNvSpPr>
            <a:spLocks noGrp="1"/>
          </p:cNvSpPr>
          <p:nvPr>
            <p:ph type="pic" sz="quarter" idx="19" hasCustomPrompt="1"/>
          </p:nvPr>
        </p:nvSpPr>
        <p:spPr>
          <a:xfrm>
            <a:off x="720000" y="1266825"/>
            <a:ext cx="1926000" cy="2484000"/>
          </a:xfrm>
          <a:solidFill>
            <a:schemeClr val="tx2"/>
          </a:solidFill>
        </p:spPr>
        <p:txBody>
          <a:bodyPr>
            <a:normAutofit/>
          </a:bodyPr>
          <a:lstStyle>
            <a:lvl1pPr marL="171450" indent="-171450" algn="l">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endParaRPr lang="en-GB" dirty="0"/>
          </a:p>
        </p:txBody>
      </p:sp>
      <p:sp>
        <p:nvSpPr>
          <p:cNvPr id="6" name="Picture Placeholder 5"/>
          <p:cNvSpPr>
            <a:spLocks noGrp="1"/>
          </p:cNvSpPr>
          <p:nvPr>
            <p:ph type="pic" sz="quarter" idx="21" hasCustomPrompt="1"/>
          </p:nvPr>
        </p:nvSpPr>
        <p:spPr>
          <a:xfrm>
            <a:off x="2646000" y="1266825"/>
            <a:ext cx="1926000" cy="2484000"/>
          </a:xfrm>
          <a:solidFill>
            <a:srgbClr val="006699"/>
          </a:solidFill>
        </p:spPr>
        <p:txBody>
          <a:bodyPr>
            <a:normAutofit/>
          </a:bodyPr>
          <a:lstStyle>
            <a:lvl1pPr marL="171450" indent="-171450">
              <a:lnSpc>
                <a:spcPct val="120000"/>
              </a:lnSpc>
              <a:buClr>
                <a:schemeClr val="tx1"/>
              </a:buClr>
              <a:buFont typeface="Arial" panose="020B0604020202020204" pitchFamily="34" charset="0"/>
              <a:buChar char="•"/>
              <a:defRPr sz="1200" baseline="0"/>
            </a:lvl1pPr>
          </a:lstStyle>
          <a:p>
            <a:r>
              <a:rPr lang="en-GB" dirty="0" smtClean="0"/>
              <a:t>Click the icon to insert a picture. If you want to delete photo, remember to send the photo frame to back</a:t>
            </a:r>
          </a:p>
        </p:txBody>
      </p:sp>
      <p:sp>
        <p:nvSpPr>
          <p:cNvPr id="7" name="Picture Placeholder 5"/>
          <p:cNvSpPr>
            <a:spLocks noGrp="1"/>
          </p:cNvSpPr>
          <p:nvPr>
            <p:ph type="pic" sz="quarter" idx="23" hasCustomPrompt="1"/>
          </p:nvPr>
        </p:nvSpPr>
        <p:spPr>
          <a:xfrm>
            <a:off x="4572000" y="1266825"/>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8" name="Picture Placeholder 5"/>
          <p:cNvSpPr>
            <a:spLocks noGrp="1"/>
          </p:cNvSpPr>
          <p:nvPr>
            <p:ph type="pic" sz="quarter" idx="24" hasCustomPrompt="1"/>
          </p:nvPr>
        </p:nvSpPr>
        <p:spPr>
          <a:xfrm>
            <a:off x="6498000" y="1266825"/>
            <a:ext cx="1926000" cy="2484000"/>
          </a:xfrm>
          <a:solidFill>
            <a:srgbClr val="006699"/>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9" name="Picture Placeholder 5"/>
          <p:cNvSpPr>
            <a:spLocks noGrp="1"/>
          </p:cNvSpPr>
          <p:nvPr>
            <p:ph type="pic" sz="quarter" idx="27" hasCustomPrompt="1"/>
          </p:nvPr>
        </p:nvSpPr>
        <p:spPr>
          <a:xfrm>
            <a:off x="6498000" y="3748033"/>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0" name="Picture Placeholder 5"/>
          <p:cNvSpPr>
            <a:spLocks noGrp="1"/>
          </p:cNvSpPr>
          <p:nvPr>
            <p:ph type="pic" sz="quarter" idx="28" hasCustomPrompt="1"/>
          </p:nvPr>
        </p:nvSpPr>
        <p:spPr>
          <a:xfrm>
            <a:off x="2646000" y="3748033"/>
            <a:ext cx="1926000" cy="2484000"/>
          </a:xfrm>
          <a:solidFill>
            <a:schemeClr val="tx2"/>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1" name="Picture Placeholder 5"/>
          <p:cNvSpPr>
            <a:spLocks noGrp="1"/>
          </p:cNvSpPr>
          <p:nvPr>
            <p:ph type="pic" sz="quarter" idx="29" hasCustomPrompt="1"/>
          </p:nvPr>
        </p:nvSpPr>
        <p:spPr>
          <a:xfrm>
            <a:off x="4572000" y="3748033"/>
            <a:ext cx="1926000" cy="2484000"/>
          </a:xfrm>
          <a:solidFill>
            <a:srgbClr val="006699"/>
          </a:solidFill>
        </p:spPr>
        <p:txBody>
          <a:bodyPr>
            <a:normAutofit/>
          </a:bodyPr>
          <a:lstStyle>
            <a:lvl1pPr marL="171450" indent="-171450">
              <a:lnSpc>
                <a:spcPct val="120000"/>
              </a:lnSpc>
              <a:buClr>
                <a:schemeClr val="tx1"/>
              </a:buClr>
              <a:buFont typeface="Arial" panose="020B0604020202020204" pitchFamily="34" charset="0"/>
              <a:buChar char="•"/>
              <a:defRPr sz="1200" baseline="0"/>
            </a:lvl1pPr>
          </a:lstStyle>
          <a:p>
            <a:r>
              <a:rPr lang="en-GB" dirty="0" smtClean="0"/>
              <a:t>Click the icon to insert a picture. If you want to delete photo, remember to send the photo frame to back</a:t>
            </a:r>
          </a:p>
        </p:txBody>
      </p:sp>
      <p:sp>
        <p:nvSpPr>
          <p:cNvPr id="12" name="Picture Placeholder 5"/>
          <p:cNvSpPr>
            <a:spLocks noGrp="1"/>
          </p:cNvSpPr>
          <p:nvPr>
            <p:ph type="pic" sz="quarter" idx="30" hasCustomPrompt="1"/>
          </p:nvPr>
        </p:nvSpPr>
        <p:spPr>
          <a:xfrm>
            <a:off x="720000" y="3748033"/>
            <a:ext cx="1926000" cy="2484000"/>
          </a:xfrm>
          <a:solidFill>
            <a:srgbClr val="006699"/>
          </a:solidFill>
        </p:spPr>
        <p:txBody>
          <a:bodyPr>
            <a:normAutofit/>
          </a:bodyPr>
          <a:lstStyle>
            <a:lvl1pPr marL="171450" indent="-171450">
              <a:lnSpc>
                <a:spcPct val="120000"/>
              </a:lnSpc>
              <a:buClr>
                <a:schemeClr val="tx1"/>
              </a:buClr>
              <a:buFont typeface="Wingdings" panose="05000000000000000000" pitchFamily="2" charset="2"/>
              <a:buChar char="§"/>
              <a:defRPr sz="1200" baseline="0"/>
            </a:lvl1pPr>
          </a:lstStyle>
          <a:p>
            <a:r>
              <a:rPr lang="en-GB" dirty="0" smtClean="0"/>
              <a:t>Click the icon to insert a picture. If you want to delete photo, remember to send the photo frame to back</a:t>
            </a:r>
          </a:p>
          <a:p>
            <a:endParaRPr lang="en-GB" dirty="0"/>
          </a:p>
        </p:txBody>
      </p:sp>
      <p:sp>
        <p:nvSpPr>
          <p:cNvPr id="13" name="Text Placeholder 7"/>
          <p:cNvSpPr>
            <a:spLocks noGrp="1"/>
          </p:cNvSpPr>
          <p:nvPr>
            <p:ph type="body" sz="quarter" idx="34" hasCustomPrompt="1"/>
          </p:nvPr>
        </p:nvSpPr>
        <p:spPr>
          <a:xfrm>
            <a:off x="927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4" name="Text Placeholder 7"/>
          <p:cNvSpPr>
            <a:spLocks noGrp="1"/>
          </p:cNvSpPr>
          <p:nvPr>
            <p:ph type="body" sz="quarter" idx="35" hasCustomPrompt="1"/>
          </p:nvPr>
        </p:nvSpPr>
        <p:spPr>
          <a:xfrm>
            <a:off x="2853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5" name="Text Placeholder 7"/>
          <p:cNvSpPr>
            <a:spLocks noGrp="1"/>
          </p:cNvSpPr>
          <p:nvPr>
            <p:ph type="body" sz="quarter" idx="36" hasCustomPrompt="1"/>
          </p:nvPr>
        </p:nvSpPr>
        <p:spPr>
          <a:xfrm>
            <a:off x="4779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6" name="Text Placeholder 7"/>
          <p:cNvSpPr>
            <a:spLocks noGrp="1"/>
          </p:cNvSpPr>
          <p:nvPr>
            <p:ph type="body" sz="quarter" idx="37" hasCustomPrompt="1"/>
          </p:nvPr>
        </p:nvSpPr>
        <p:spPr>
          <a:xfrm>
            <a:off x="6705000" y="5300631"/>
            <a:ext cx="1512000" cy="756000"/>
          </a:xfrm>
        </p:spPr>
        <p:txBody>
          <a:bodyPr anchor="b" anchorCtr="0">
            <a:noAutofit/>
          </a:bodyPr>
          <a:lstStyle>
            <a:lvl1pPr marL="0" indent="0">
              <a:lnSpc>
                <a:spcPct val="120000"/>
              </a:lnSpc>
              <a:buNone/>
              <a:defRPr sz="1400">
                <a:solidFill>
                  <a:schemeClr val="bg1"/>
                </a:solidFill>
              </a:defRPr>
            </a:lvl1pPr>
          </a:lstStyle>
          <a:p>
            <a:pPr lvl="0"/>
            <a:r>
              <a:rPr lang="en-US" dirty="0" smtClean="0"/>
              <a:t>Click to add texts when there is no photo</a:t>
            </a:r>
            <a:endParaRPr lang="en-GB" dirty="0"/>
          </a:p>
        </p:txBody>
      </p:sp>
      <p:sp>
        <p:nvSpPr>
          <p:cNvPr id="17" name="Text Placeholder 7"/>
          <p:cNvSpPr>
            <a:spLocks noGrp="1"/>
          </p:cNvSpPr>
          <p:nvPr>
            <p:ph type="body" sz="quarter" idx="20" hasCustomPrompt="1"/>
          </p:nvPr>
        </p:nvSpPr>
        <p:spPr>
          <a:xfrm>
            <a:off x="927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18" name="Text Placeholder 7"/>
          <p:cNvSpPr>
            <a:spLocks noGrp="1"/>
          </p:cNvSpPr>
          <p:nvPr>
            <p:ph type="body" sz="quarter" idx="38" hasCustomPrompt="1"/>
          </p:nvPr>
        </p:nvSpPr>
        <p:spPr>
          <a:xfrm>
            <a:off x="2853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19" name="Text Placeholder 7"/>
          <p:cNvSpPr>
            <a:spLocks noGrp="1"/>
          </p:cNvSpPr>
          <p:nvPr>
            <p:ph type="body" sz="quarter" idx="39" hasCustomPrompt="1"/>
          </p:nvPr>
        </p:nvSpPr>
        <p:spPr>
          <a:xfrm>
            <a:off x="4779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20" name="Text Placeholder 7"/>
          <p:cNvSpPr>
            <a:spLocks noGrp="1"/>
          </p:cNvSpPr>
          <p:nvPr>
            <p:ph type="body" sz="quarter" idx="40" hasCustomPrompt="1"/>
          </p:nvPr>
        </p:nvSpPr>
        <p:spPr>
          <a:xfrm>
            <a:off x="6705000" y="2818821"/>
            <a:ext cx="1512000" cy="756000"/>
          </a:xfrm>
        </p:spPr>
        <p:txBody>
          <a:bodyPr anchor="b" anchorCtr="0">
            <a:noAutofit/>
          </a:bodyPr>
          <a:lstStyle>
            <a:lvl1pPr marL="0" indent="0">
              <a:lnSpc>
                <a:spcPct val="120000"/>
              </a:lnSpc>
              <a:buNone/>
              <a:defRPr sz="1400" baseline="0">
                <a:solidFill>
                  <a:schemeClr val="bg1"/>
                </a:solidFill>
              </a:defRPr>
            </a:lvl1pPr>
          </a:lstStyle>
          <a:p>
            <a:pPr lvl="0"/>
            <a:r>
              <a:rPr lang="en-US" dirty="0" smtClean="0"/>
              <a:t>Click to add texts when there is no photo</a:t>
            </a:r>
            <a:endParaRPr lang="en-GB" dirty="0"/>
          </a:p>
        </p:txBody>
      </p:sp>
      <p:sp>
        <p:nvSpPr>
          <p:cNvPr id="21"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401345238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slide">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Text Placeholder 7"/>
          <p:cNvSpPr>
            <a:spLocks noGrp="1"/>
          </p:cNvSpPr>
          <p:nvPr>
            <p:ph type="body" sz="quarter" idx="14" hasCustomPrompt="1"/>
          </p:nvPr>
        </p:nvSpPr>
        <p:spPr>
          <a:xfrm>
            <a:off x="720000" y="1266825"/>
            <a:ext cx="2340000" cy="4968000"/>
          </a:xfrm>
        </p:spPr>
        <p:txBody>
          <a:bodyPr tIns="0" anchor="ctr" anchorCtr="0"/>
          <a:lstStyle>
            <a:lvl1pPr marL="0" indent="0">
              <a:buNone/>
              <a:defRPr baseline="0"/>
            </a:lvl1pPr>
          </a:lstStyle>
          <a:p>
            <a:pPr lvl="0"/>
            <a:r>
              <a:rPr lang="en-GB" dirty="0" smtClean="0"/>
              <a:t>Click to add texts</a:t>
            </a:r>
            <a:endParaRPr lang="en-GB" dirty="0"/>
          </a:p>
        </p:txBody>
      </p:sp>
      <p:sp>
        <p:nvSpPr>
          <p:cNvPr id="6" name="Chart Placeholder 6"/>
          <p:cNvSpPr>
            <a:spLocks noGrp="1"/>
          </p:cNvSpPr>
          <p:nvPr>
            <p:ph type="chart" sz="quarter" idx="15" hasCustomPrompt="1"/>
          </p:nvPr>
        </p:nvSpPr>
        <p:spPr>
          <a:xfrm>
            <a:off x="3384000" y="1266825"/>
            <a:ext cx="5040000" cy="4968000"/>
          </a:xfrm>
        </p:spPr>
        <p:txBody>
          <a:bodyPr/>
          <a:lstStyle>
            <a:lvl1pPr marL="0" indent="0">
              <a:buNone/>
              <a:defRPr baseline="0"/>
            </a:lvl1pPr>
          </a:lstStyle>
          <a:p>
            <a:r>
              <a:rPr lang="en-GB" dirty="0" smtClean="0"/>
              <a:t>Click to insert a chart</a:t>
            </a:r>
            <a:endParaRPr lang="en-GB" dirty="0"/>
          </a:p>
        </p:txBody>
      </p:sp>
      <p:sp>
        <p:nvSpPr>
          <p:cNvPr id="7"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60183728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Table Placeholder 5"/>
          <p:cNvSpPr>
            <a:spLocks noGrp="1"/>
          </p:cNvSpPr>
          <p:nvPr>
            <p:ph type="tbl" sz="quarter" idx="12"/>
          </p:nvPr>
        </p:nvSpPr>
        <p:spPr>
          <a:xfrm>
            <a:off x="720000" y="1266825"/>
            <a:ext cx="7704000" cy="4968000"/>
          </a:xfrm>
        </p:spPr>
        <p:txBody>
          <a:bodyPr/>
          <a:lstStyle/>
          <a:p>
            <a:r>
              <a:rPr lang="en-US" smtClean="0"/>
              <a:t>Click icon to add table</a:t>
            </a:r>
            <a:endParaRPr lang="en-GB" dirty="0"/>
          </a:p>
        </p:txBody>
      </p:sp>
      <p:sp>
        <p:nvSpPr>
          <p:cNvPr id="6"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150826534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ersonal contact info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6" name="Picture Placeholder 5"/>
          <p:cNvSpPr>
            <a:spLocks noGrp="1"/>
          </p:cNvSpPr>
          <p:nvPr>
            <p:ph type="pic" sz="quarter" idx="12" hasCustomPrompt="1"/>
          </p:nvPr>
        </p:nvSpPr>
        <p:spPr>
          <a:xfrm>
            <a:off x="1682627" y="1994873"/>
            <a:ext cx="2160000" cy="2160000"/>
          </a:xfrm>
        </p:spPr>
        <p:txBody>
          <a:bodyPr/>
          <a:lstStyle>
            <a:lvl1pPr marL="0" marR="0" indent="0" algn="l" defTabSz="914400" rtl="0" eaLnBrk="1" fontAlgn="auto" latinLnBrk="0" hangingPunct="1">
              <a:lnSpc>
                <a:spcPct val="130000"/>
              </a:lnSpc>
              <a:spcBef>
                <a:spcPts val="0"/>
              </a:spcBef>
              <a:spcAft>
                <a:spcPts val="0"/>
              </a:spcAft>
              <a:buClr>
                <a:srgbClr val="009EDE"/>
              </a:buClr>
              <a:buSzTx/>
              <a:buFont typeface="Wingdings" panose="05000000000000000000" pitchFamily="2" charset="2"/>
              <a:buNone/>
              <a:tabLst/>
              <a:defRPr/>
            </a:lvl1pPr>
          </a:lstStyle>
          <a:p>
            <a:r>
              <a:rPr lang="en-GB" dirty="0" smtClean="0"/>
              <a:t>Click to insert a picture</a:t>
            </a:r>
          </a:p>
        </p:txBody>
      </p:sp>
      <p:sp>
        <p:nvSpPr>
          <p:cNvPr id="8" name="Text Placeholder 7"/>
          <p:cNvSpPr>
            <a:spLocks noGrp="1"/>
          </p:cNvSpPr>
          <p:nvPr>
            <p:ph type="body" sz="quarter" idx="13" hasCustomPrompt="1"/>
          </p:nvPr>
        </p:nvSpPr>
        <p:spPr>
          <a:xfrm>
            <a:off x="4119563" y="1924537"/>
            <a:ext cx="4310062" cy="360000"/>
          </a:xfrm>
        </p:spPr>
        <p:txBody>
          <a:bodyPr anchor="b" anchorCtr="0"/>
          <a:lstStyle>
            <a:lvl1pPr marL="0" indent="0">
              <a:buNone/>
              <a:defRPr sz="2400" b="1" baseline="0">
                <a:solidFill>
                  <a:schemeClr val="tx2"/>
                </a:solidFill>
              </a:defRPr>
            </a:lvl1pPr>
          </a:lstStyle>
          <a:p>
            <a:pPr lvl="0"/>
            <a:r>
              <a:rPr lang="en-GB" dirty="0" smtClean="0"/>
              <a:t>Click to add the name here</a:t>
            </a:r>
            <a:endParaRPr lang="en-GB" dirty="0"/>
          </a:p>
        </p:txBody>
      </p:sp>
      <p:sp>
        <p:nvSpPr>
          <p:cNvPr id="10" name="Text Placeholder 9"/>
          <p:cNvSpPr>
            <a:spLocks noGrp="1"/>
          </p:cNvSpPr>
          <p:nvPr>
            <p:ph type="body" sz="quarter" idx="14" hasCustomPrompt="1"/>
          </p:nvPr>
        </p:nvSpPr>
        <p:spPr>
          <a:xfrm>
            <a:off x="4119563" y="2328361"/>
            <a:ext cx="4310062" cy="648000"/>
          </a:xfrm>
        </p:spPr>
        <p:txBody>
          <a:bodyPr wrap="square"/>
          <a:lstStyle>
            <a:lvl1pPr marL="0" indent="0">
              <a:buNone/>
              <a:defRPr baseline="0">
                <a:solidFill>
                  <a:schemeClr val="tx2"/>
                </a:solidFill>
              </a:defRPr>
            </a:lvl1pPr>
          </a:lstStyle>
          <a:p>
            <a:pPr lvl="0"/>
            <a:r>
              <a:rPr lang="en-GB" dirty="0" smtClean="0"/>
              <a:t>Click to add the title here</a:t>
            </a:r>
            <a:endParaRPr lang="en-GB" dirty="0"/>
          </a:p>
        </p:txBody>
      </p:sp>
      <p:sp>
        <p:nvSpPr>
          <p:cNvPr id="12" name="Text Placeholder 11"/>
          <p:cNvSpPr>
            <a:spLocks noGrp="1"/>
          </p:cNvSpPr>
          <p:nvPr>
            <p:ph type="body" sz="quarter" idx="15" hasCustomPrompt="1"/>
          </p:nvPr>
        </p:nvSpPr>
        <p:spPr>
          <a:xfrm>
            <a:off x="4119563" y="3031027"/>
            <a:ext cx="4310062" cy="1260000"/>
          </a:xfrm>
        </p:spPr>
        <p:txBody>
          <a:bodyPr anchor="t" anchorCtr="0"/>
          <a:lstStyle>
            <a:lvl1pPr marL="0" indent="0">
              <a:buNone/>
              <a:defRPr baseline="0"/>
            </a:lvl1pPr>
          </a:lstStyle>
          <a:p>
            <a:pPr lvl="0"/>
            <a:r>
              <a:rPr lang="en-US" dirty="0" smtClean="0"/>
              <a:t>Click to add the contact info here</a:t>
            </a:r>
            <a:endParaRPr lang="en-GB" dirty="0"/>
          </a:p>
        </p:txBody>
      </p:sp>
    </p:spTree>
    <p:extLst>
      <p:ext uri="{BB962C8B-B14F-4D97-AF65-F5344CB8AC3E}">
        <p14:creationId xmlns:p14="http://schemas.microsoft.com/office/powerpoint/2010/main" val="363404137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Ending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75363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_1">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43390" y="2011670"/>
            <a:ext cx="4800610" cy="4846330"/>
          </a:xfrm>
          <a:prstGeom prst="rect">
            <a:avLst/>
          </a:prstGeom>
        </p:spPr>
      </p:pic>
      <p:sp>
        <p:nvSpPr>
          <p:cNvPr id="10" name="Subtitle 2"/>
          <p:cNvSpPr>
            <a:spLocks noGrp="1"/>
          </p:cNvSpPr>
          <p:nvPr>
            <p:ph type="subTitle" idx="1" hasCustomPrompt="1"/>
          </p:nvPr>
        </p:nvSpPr>
        <p:spPr>
          <a:xfrm>
            <a:off x="5787361" y="3878560"/>
            <a:ext cx="2808000" cy="936000"/>
          </a:xfrm>
        </p:spPr>
        <p:txBody>
          <a:bodyPr>
            <a:noAutofit/>
          </a:bodyPr>
          <a:lstStyle>
            <a:lvl1pPr marL="0" indent="0" algn="r">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
        <p:nvSpPr>
          <p:cNvPr id="11" name="Title 1"/>
          <p:cNvSpPr>
            <a:spLocks noGrp="1"/>
          </p:cNvSpPr>
          <p:nvPr>
            <p:ph type="ctrTitle"/>
          </p:nvPr>
        </p:nvSpPr>
        <p:spPr>
          <a:xfrm>
            <a:off x="5787361" y="2857480"/>
            <a:ext cx="2808000" cy="935355"/>
          </a:xfrm>
          <a:prstGeom prst="rect">
            <a:avLst/>
          </a:prstGeom>
        </p:spPr>
        <p:txBody>
          <a:bodyPr lIns="0" tIns="0" rIns="0" bIns="0" anchor="b" anchorCtr="0">
            <a:noAutofit/>
          </a:bodyPr>
          <a:lstStyle>
            <a:lvl1pPr algn="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_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43390" y="2011670"/>
            <a:ext cx="4800610" cy="4846330"/>
          </a:xfrm>
          <a:prstGeom prst="rect">
            <a:avLst/>
          </a:prstGeom>
        </p:spPr>
      </p:pic>
      <p:sp>
        <p:nvSpPr>
          <p:cNvPr id="10" name="Subtitle 2"/>
          <p:cNvSpPr>
            <a:spLocks noGrp="1"/>
          </p:cNvSpPr>
          <p:nvPr>
            <p:ph type="subTitle" idx="1" hasCustomPrompt="1"/>
          </p:nvPr>
        </p:nvSpPr>
        <p:spPr>
          <a:xfrm>
            <a:off x="5787361" y="3878560"/>
            <a:ext cx="2808000" cy="936000"/>
          </a:xfrm>
        </p:spPr>
        <p:txBody>
          <a:bodyPr>
            <a:noAutofit/>
          </a:bodyPr>
          <a:lstStyle>
            <a:lvl1pPr marL="0" indent="0" algn="r">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
        <p:nvSpPr>
          <p:cNvPr id="12" name="Title 1"/>
          <p:cNvSpPr>
            <a:spLocks noGrp="1"/>
          </p:cNvSpPr>
          <p:nvPr>
            <p:ph type="ctrTitle"/>
          </p:nvPr>
        </p:nvSpPr>
        <p:spPr>
          <a:xfrm>
            <a:off x="5787361" y="2857480"/>
            <a:ext cx="2808000" cy="935355"/>
          </a:xfrm>
          <a:prstGeom prst="rect">
            <a:avLst/>
          </a:prstGeom>
        </p:spPr>
        <p:txBody>
          <a:bodyPr lIns="0" tIns="0" rIns="0" bIns="0" anchor="b" anchorCtr="0">
            <a:noAutofit/>
          </a:bodyPr>
          <a:lstStyle>
            <a:lvl1pPr algn="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7515930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_3">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2011670"/>
            <a:ext cx="4800610" cy="4846330"/>
          </a:xfrm>
          <a:prstGeom prst="rect">
            <a:avLst/>
          </a:prstGeom>
        </p:spPr>
      </p:pic>
      <p:sp>
        <p:nvSpPr>
          <p:cNvPr id="2" name="Title 1"/>
          <p:cNvSpPr>
            <a:spLocks noGrp="1"/>
          </p:cNvSpPr>
          <p:nvPr>
            <p:ph type="ctrTitle"/>
          </p:nvPr>
        </p:nvSpPr>
        <p:spPr>
          <a:xfrm>
            <a:off x="603503" y="2875064"/>
            <a:ext cx="2808000" cy="852043"/>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603504" y="3817016"/>
            <a:ext cx="2808000" cy="868172"/>
          </a:xfrm>
        </p:spPr>
        <p:txBody>
          <a:bodyPr>
            <a:noAutofit/>
          </a:bodyPr>
          <a:lstStyle>
            <a:lvl1pPr marL="0" indent="0" algn="l">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26126679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_4">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2011670"/>
            <a:ext cx="4800610" cy="4846330"/>
          </a:xfrm>
          <a:prstGeom prst="rect">
            <a:avLst/>
          </a:prstGeom>
        </p:spPr>
      </p:pic>
      <p:sp>
        <p:nvSpPr>
          <p:cNvPr id="11" name="Title 1"/>
          <p:cNvSpPr>
            <a:spLocks noGrp="1"/>
          </p:cNvSpPr>
          <p:nvPr>
            <p:ph type="ctrTitle"/>
          </p:nvPr>
        </p:nvSpPr>
        <p:spPr>
          <a:xfrm>
            <a:off x="603503" y="2875064"/>
            <a:ext cx="2808000" cy="852043"/>
          </a:xfrm>
        </p:spPr>
        <p:txBody>
          <a:bodyPr lIns="0" tIns="0" rIns="0" bIns="0" anchor="b" anchorCtr="0">
            <a:noAutofit/>
          </a:bodyPr>
          <a:lstStyle>
            <a:lvl1pPr>
              <a:lnSpc>
                <a:spcPct val="120000"/>
              </a:lnSpc>
              <a:defRPr sz="2800" b="1" cap="none" baseline="0">
                <a:solidFill>
                  <a:schemeClr val="bg1"/>
                </a:solidFill>
                <a:latin typeface="Arial" panose="020B0604020202020204" pitchFamily="34" charset="0"/>
                <a:ea typeface="Open Sans" panose="020B0606030504020204" pitchFamily="34" charset="0"/>
                <a:cs typeface="Arial" panose="020B0604020202020204" pitchFamily="34" charset="0"/>
              </a:defRPr>
            </a:lvl1pPr>
          </a:lstStyle>
          <a:p>
            <a:r>
              <a:rPr lang="en-US" smtClean="0"/>
              <a:t>Click to edit Master title style</a:t>
            </a:r>
            <a:endParaRPr lang="en-US" dirty="0"/>
          </a:p>
        </p:txBody>
      </p:sp>
      <p:sp>
        <p:nvSpPr>
          <p:cNvPr id="12" name="Subtitle 2"/>
          <p:cNvSpPr>
            <a:spLocks noGrp="1"/>
          </p:cNvSpPr>
          <p:nvPr>
            <p:ph type="subTitle" idx="1" hasCustomPrompt="1"/>
          </p:nvPr>
        </p:nvSpPr>
        <p:spPr>
          <a:xfrm>
            <a:off x="603504" y="3817016"/>
            <a:ext cx="2808000" cy="868172"/>
          </a:xfrm>
        </p:spPr>
        <p:txBody>
          <a:bodyPr>
            <a:noAutofit/>
          </a:bodyPr>
          <a:lstStyle>
            <a:lvl1pPr marL="0" indent="0" algn="l">
              <a:lnSpc>
                <a:spcPct val="100000"/>
              </a:lnSpc>
              <a:buNone/>
              <a:defRPr sz="2200">
                <a:solidFill>
                  <a:schemeClr val="bg1"/>
                </a:solidFill>
                <a:latin typeface="Arial" panose="020B0604020202020204" pitchFamily="34" charset="0"/>
                <a:ea typeface="Open Sans" panose="020B0606030504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subtitle</a:t>
            </a:r>
            <a:endParaRPr lang="en-US" dirty="0"/>
          </a:p>
        </p:txBody>
      </p:sp>
    </p:spTree>
    <p:extLst>
      <p:ext uri="{BB962C8B-B14F-4D97-AF65-F5344CB8AC3E}">
        <p14:creationId xmlns:p14="http://schemas.microsoft.com/office/powerpoint/2010/main" val="7781797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Content Placeholder 6"/>
          <p:cNvSpPr>
            <a:spLocks noGrp="1"/>
          </p:cNvSpPr>
          <p:nvPr>
            <p:ph sz="quarter" idx="12"/>
          </p:nvPr>
        </p:nvSpPr>
        <p:spPr>
          <a:xfrm>
            <a:off x="720000" y="1266825"/>
            <a:ext cx="7704000" cy="4968000"/>
          </a:xfrm>
        </p:spPr>
        <p:txBody>
          <a:bodyPr bIns="0"/>
          <a:lstStyle/>
          <a:p>
            <a:pPr lvl="0"/>
            <a:r>
              <a:rPr lang="en-US" smtClean="0"/>
              <a:t>Edit Master text styles</a:t>
            </a:r>
          </a:p>
          <a:p>
            <a:pPr lvl="1"/>
            <a:r>
              <a:rPr lang="en-US" smtClean="0"/>
              <a:t>Second level</a:t>
            </a:r>
          </a:p>
          <a:p>
            <a:pPr lvl="2"/>
            <a:r>
              <a:rPr lang="en-US" smtClean="0"/>
              <a:t>Third level</a:t>
            </a:r>
          </a:p>
        </p:txBody>
      </p:sp>
      <p:sp>
        <p:nvSpPr>
          <p:cNvPr id="6"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521465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with icons">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6" name="Picture Placeholder 4"/>
          <p:cNvSpPr>
            <a:spLocks noGrp="1"/>
          </p:cNvSpPr>
          <p:nvPr>
            <p:ph type="pic" sz="quarter" idx="13" hasCustomPrompt="1"/>
          </p:nvPr>
        </p:nvSpPr>
        <p:spPr>
          <a:xfrm>
            <a:off x="1332000"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7" name="Text Placeholder 7"/>
          <p:cNvSpPr>
            <a:spLocks noGrp="1"/>
          </p:cNvSpPr>
          <p:nvPr>
            <p:ph type="body" sz="quarter" idx="14" hasCustomPrompt="1"/>
          </p:nvPr>
        </p:nvSpPr>
        <p:spPr>
          <a:xfrm>
            <a:off x="720000"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8" name="Picture Placeholder 4"/>
          <p:cNvSpPr>
            <a:spLocks noGrp="1"/>
          </p:cNvSpPr>
          <p:nvPr>
            <p:ph type="pic" sz="quarter" idx="15" hasCustomPrompt="1"/>
          </p:nvPr>
        </p:nvSpPr>
        <p:spPr>
          <a:xfrm>
            <a:off x="4034122"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9" name="Text Placeholder 7"/>
          <p:cNvSpPr>
            <a:spLocks noGrp="1"/>
          </p:cNvSpPr>
          <p:nvPr>
            <p:ph type="body" sz="quarter" idx="16" hasCustomPrompt="1"/>
          </p:nvPr>
        </p:nvSpPr>
        <p:spPr>
          <a:xfrm>
            <a:off x="3422122"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10" name="Picture Placeholder 4"/>
          <p:cNvSpPr>
            <a:spLocks noGrp="1"/>
          </p:cNvSpPr>
          <p:nvPr>
            <p:ph type="pic" sz="quarter" idx="17" hasCustomPrompt="1"/>
          </p:nvPr>
        </p:nvSpPr>
        <p:spPr>
          <a:xfrm>
            <a:off x="6737625" y="4404993"/>
            <a:ext cx="1080000" cy="1080000"/>
          </a:xfrm>
        </p:spPr>
        <p:txBody>
          <a:bodyPr/>
          <a:lstStyle>
            <a:lvl1pPr marL="0" indent="0">
              <a:lnSpc>
                <a:spcPct val="100000"/>
              </a:lnSpc>
              <a:buNone/>
              <a:defRPr baseline="0"/>
            </a:lvl1pPr>
          </a:lstStyle>
          <a:p>
            <a:r>
              <a:rPr lang="en-GB" dirty="0" smtClean="0"/>
              <a:t>Click to insert icon</a:t>
            </a:r>
            <a:endParaRPr lang="en-GB" dirty="0"/>
          </a:p>
        </p:txBody>
      </p:sp>
      <p:sp>
        <p:nvSpPr>
          <p:cNvPr id="11" name="Text Placeholder 7"/>
          <p:cNvSpPr>
            <a:spLocks noGrp="1"/>
          </p:cNvSpPr>
          <p:nvPr>
            <p:ph type="body" sz="quarter" idx="18" hasCustomPrompt="1"/>
          </p:nvPr>
        </p:nvSpPr>
        <p:spPr>
          <a:xfrm>
            <a:off x="6125625" y="5627077"/>
            <a:ext cx="2304000" cy="603259"/>
          </a:xfrm>
        </p:spPr>
        <p:txBody>
          <a:bodyPr>
            <a:noAutofit/>
          </a:bodyPr>
          <a:lstStyle>
            <a:lvl1pPr marL="0" indent="0" algn="ctr">
              <a:lnSpc>
                <a:spcPct val="120000"/>
              </a:lnSpc>
              <a:buNone/>
              <a:defRPr sz="1600" baseline="0">
                <a:solidFill>
                  <a:schemeClr val="tx2"/>
                </a:solidFill>
              </a:defRPr>
            </a:lvl1pPr>
          </a:lstStyle>
          <a:p>
            <a:pPr lvl="0"/>
            <a:r>
              <a:rPr lang="en-GB" dirty="0" smtClean="0"/>
              <a:t>Icon description</a:t>
            </a:r>
            <a:endParaRPr lang="en-GB" dirty="0"/>
          </a:p>
        </p:txBody>
      </p:sp>
      <p:sp>
        <p:nvSpPr>
          <p:cNvPr id="17" name="Text Placeholder 15"/>
          <p:cNvSpPr>
            <a:spLocks noGrp="1"/>
          </p:cNvSpPr>
          <p:nvPr>
            <p:ph type="body" sz="quarter" idx="20"/>
          </p:nvPr>
        </p:nvSpPr>
        <p:spPr>
          <a:xfrm>
            <a:off x="720000" y="1266825"/>
            <a:ext cx="7704000" cy="2700000"/>
          </a:xfrm>
        </p:spPr>
        <p:txBody>
          <a:bodyPr/>
          <a:lstStyle/>
          <a:p>
            <a:pPr lvl="0"/>
            <a:r>
              <a:rPr lang="en-US" smtClean="0"/>
              <a:t>Edit Master text styles</a:t>
            </a:r>
          </a:p>
          <a:p>
            <a:pPr lvl="1"/>
            <a:r>
              <a:rPr lang="en-US" smtClean="0"/>
              <a:t>Second level</a:t>
            </a:r>
          </a:p>
          <a:p>
            <a:pPr lvl="2"/>
            <a:r>
              <a:rPr lang="en-US" smtClean="0"/>
              <a:t>Third level</a:t>
            </a:r>
          </a:p>
        </p:txBody>
      </p:sp>
      <p:sp>
        <p:nvSpPr>
          <p:cNvPr id="12" name="Text Placeholder 7"/>
          <p:cNvSpPr>
            <a:spLocks noGrp="1"/>
          </p:cNvSpPr>
          <p:nvPr>
            <p:ph type="body" sz="quarter" idx="21"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382750463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content slide">
    <p:spTree>
      <p:nvGrpSpPr>
        <p:cNvPr id="1" name=""/>
        <p:cNvGrpSpPr/>
        <p:nvPr/>
      </p:nvGrpSpPr>
      <p:grpSpPr>
        <a:xfrm>
          <a:off x="0" y="0"/>
          <a:ext cx="0" cy="0"/>
          <a:chOff x="0" y="0"/>
          <a:chExt cx="0" cy="0"/>
        </a:xfrm>
      </p:grpSpPr>
      <p:sp>
        <p:nvSpPr>
          <p:cNvPr id="2" name="Title 1"/>
          <p:cNvSpPr>
            <a:spLocks noGrp="1"/>
          </p:cNvSpPr>
          <p:nvPr>
            <p:ph type="title"/>
          </p:nvPr>
        </p:nvSpPr>
        <p:spPr>
          <a:xfrm>
            <a:off x="720000" y="277368"/>
            <a:ext cx="7704000" cy="792000"/>
          </a:xfrm>
        </p:spPr>
        <p:txBody>
          <a:bodyPr/>
          <a:lstStyle/>
          <a:p>
            <a:r>
              <a:rPr lang="en-US" smtClean="0"/>
              <a:t>Click to edit Master title style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sp>
        <p:nvSpPr>
          <p:cNvPr id="5" name="Text Placeholder 15"/>
          <p:cNvSpPr>
            <a:spLocks noGrp="1"/>
          </p:cNvSpPr>
          <p:nvPr>
            <p:ph type="body" sz="quarter" idx="20"/>
          </p:nvPr>
        </p:nvSpPr>
        <p:spPr>
          <a:xfrm>
            <a:off x="720000" y="1266825"/>
            <a:ext cx="3598725" cy="4968000"/>
          </a:xfrm>
        </p:spPr>
        <p:txBody>
          <a:bodyPr/>
          <a:lstStyle/>
          <a:p>
            <a:pPr lvl="0"/>
            <a:r>
              <a:rPr lang="en-US" smtClean="0"/>
              <a:t>Edit Master text styles</a:t>
            </a:r>
          </a:p>
          <a:p>
            <a:pPr lvl="1"/>
            <a:r>
              <a:rPr lang="en-US" smtClean="0"/>
              <a:t>Second level</a:t>
            </a:r>
          </a:p>
          <a:p>
            <a:pPr lvl="2"/>
            <a:r>
              <a:rPr lang="en-US" smtClean="0"/>
              <a:t>Third level</a:t>
            </a:r>
          </a:p>
        </p:txBody>
      </p:sp>
      <p:sp>
        <p:nvSpPr>
          <p:cNvPr id="6" name="Text Placeholder 15"/>
          <p:cNvSpPr>
            <a:spLocks noGrp="1"/>
          </p:cNvSpPr>
          <p:nvPr>
            <p:ph type="body" sz="quarter" idx="21"/>
          </p:nvPr>
        </p:nvSpPr>
        <p:spPr>
          <a:xfrm>
            <a:off x="4825275" y="1266825"/>
            <a:ext cx="3598725" cy="4968000"/>
          </a:xfrm>
        </p:spPr>
        <p:txBody>
          <a:bodyPr/>
          <a:lstStyle/>
          <a:p>
            <a:pPr lvl="0"/>
            <a:r>
              <a:rPr lang="en-US" smtClean="0"/>
              <a:t>Edit Master text styles</a:t>
            </a:r>
          </a:p>
          <a:p>
            <a:pPr lvl="1"/>
            <a:r>
              <a:rPr lang="en-US" smtClean="0"/>
              <a:t>Second level</a:t>
            </a:r>
          </a:p>
          <a:p>
            <a:pPr lvl="2"/>
            <a:r>
              <a:rPr lang="en-US" smtClean="0"/>
              <a:t>Third level</a:t>
            </a:r>
          </a:p>
        </p:txBody>
      </p:sp>
      <p:sp>
        <p:nvSpPr>
          <p:cNvPr id="7"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20424496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ation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a:t>
            </a:fld>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86347" y="2388066"/>
            <a:ext cx="1789180" cy="1789180"/>
          </a:xfrm>
          <a:prstGeom prst="rect">
            <a:avLst/>
          </a:prstGeom>
        </p:spPr>
      </p:pic>
      <p:sp>
        <p:nvSpPr>
          <p:cNvPr id="6" name="Text Placeholder 3"/>
          <p:cNvSpPr>
            <a:spLocks noGrp="1"/>
          </p:cNvSpPr>
          <p:nvPr>
            <p:ph type="body" sz="quarter" idx="15" hasCustomPrompt="1"/>
          </p:nvPr>
        </p:nvSpPr>
        <p:spPr>
          <a:xfrm>
            <a:off x="3569625" y="4292858"/>
            <a:ext cx="4860000" cy="838800"/>
          </a:xfrm>
        </p:spPr>
        <p:txBody>
          <a:bodyPr>
            <a:noAutofit/>
          </a:bodyPr>
          <a:lstStyle>
            <a:lvl1pPr marL="0" indent="0">
              <a:lnSpc>
                <a:spcPct val="120000"/>
              </a:lnSpc>
              <a:buNone/>
              <a:defRPr sz="1800" b="0" baseline="0">
                <a:solidFill>
                  <a:schemeClr val="tx2"/>
                </a:solidFill>
              </a:defRPr>
            </a:lvl1pPr>
          </a:lstStyle>
          <a:p>
            <a:pPr lvl="0"/>
            <a:r>
              <a:rPr lang="en-GB" dirty="0" smtClean="0"/>
              <a:t>Click to add name, title, organization</a:t>
            </a:r>
            <a:endParaRPr lang="en-GB" dirty="0"/>
          </a:p>
        </p:txBody>
      </p:sp>
      <p:sp>
        <p:nvSpPr>
          <p:cNvPr id="7" name="Text Placeholder 9"/>
          <p:cNvSpPr>
            <a:spLocks noGrp="1"/>
          </p:cNvSpPr>
          <p:nvPr>
            <p:ph type="body" sz="quarter" idx="16" hasCustomPrompt="1"/>
          </p:nvPr>
        </p:nvSpPr>
        <p:spPr>
          <a:xfrm>
            <a:off x="3569625" y="1599646"/>
            <a:ext cx="4860000" cy="2577600"/>
          </a:xfrm>
        </p:spPr>
        <p:txBody>
          <a:bodyPr anchor="b" anchorCtr="0">
            <a:noAutofit/>
          </a:bodyPr>
          <a:lstStyle>
            <a:lvl1pPr marL="0" indent="0">
              <a:lnSpc>
                <a:spcPct val="120000"/>
              </a:lnSpc>
              <a:buNone/>
              <a:defRPr sz="2400" b="1" baseline="0"/>
            </a:lvl1pPr>
          </a:lstStyle>
          <a:p>
            <a:pPr lvl="0"/>
            <a:r>
              <a:rPr lang="en-GB" dirty="0" smtClean="0"/>
              <a:t>Click to add quotation</a:t>
            </a:r>
            <a:endParaRPr lang="en-GB" dirty="0"/>
          </a:p>
        </p:txBody>
      </p:sp>
      <p:sp>
        <p:nvSpPr>
          <p:cNvPr id="8" name="Text Placeholder 7"/>
          <p:cNvSpPr>
            <a:spLocks noGrp="1"/>
          </p:cNvSpPr>
          <p:nvPr>
            <p:ph type="body" sz="quarter" idx="13" hasCustomPrompt="1"/>
          </p:nvPr>
        </p:nvSpPr>
        <p:spPr>
          <a:xfrm>
            <a:off x="722313" y="85725"/>
            <a:ext cx="7707312" cy="209550"/>
          </a:xfrm>
        </p:spPr>
        <p:txBody>
          <a:bodyPr/>
          <a:lstStyle>
            <a:lvl1pPr marL="0" indent="0">
              <a:buNone/>
              <a:defRPr sz="1100" baseline="0">
                <a:solidFill>
                  <a:schemeClr val="tx2"/>
                </a:solidFill>
              </a:defRPr>
            </a:lvl1pPr>
          </a:lstStyle>
          <a:p>
            <a:pPr lvl="0"/>
            <a:r>
              <a:rPr lang="en-GB" dirty="0" smtClean="0"/>
              <a:t>Add section title if it is necessary</a:t>
            </a:r>
            <a:endParaRPr lang="en-GB" dirty="0"/>
          </a:p>
        </p:txBody>
      </p:sp>
    </p:spTree>
    <p:extLst>
      <p:ext uri="{BB962C8B-B14F-4D97-AF65-F5344CB8AC3E}">
        <p14:creationId xmlns:p14="http://schemas.microsoft.com/office/powerpoint/2010/main" val="50161414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0" y="0"/>
            <a:ext cx="524257" cy="737618"/>
          </a:xfrm>
          <a:prstGeom prst="rect">
            <a:avLst/>
          </a:prstGeom>
        </p:spPr>
      </p:pic>
      <p:sp>
        <p:nvSpPr>
          <p:cNvPr id="2" name="Title Placeholder 1"/>
          <p:cNvSpPr>
            <a:spLocks noGrp="1"/>
          </p:cNvSpPr>
          <p:nvPr>
            <p:ph type="title"/>
          </p:nvPr>
        </p:nvSpPr>
        <p:spPr>
          <a:xfrm>
            <a:off x="720000" y="277368"/>
            <a:ext cx="7704000" cy="792000"/>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19999" y="1266825"/>
            <a:ext cx="7704000" cy="49680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Footer Placeholder 4"/>
          <p:cNvSpPr>
            <a:spLocks noGrp="1"/>
          </p:cNvSpPr>
          <p:nvPr>
            <p:ph type="ftr" sz="quarter" idx="3"/>
          </p:nvPr>
        </p:nvSpPr>
        <p:spPr>
          <a:xfrm>
            <a:off x="2411999" y="6514618"/>
            <a:ext cx="6012000" cy="180000"/>
          </a:xfrm>
          <a:prstGeom prst="rect">
            <a:avLst/>
          </a:prstGeom>
        </p:spPr>
        <p:txBody>
          <a:bodyPr vert="horz" lIns="0" tIns="0" rIns="0" bIns="0" rtlCol="0" anchor="ctr"/>
          <a:lstStyle>
            <a:lvl1pPr algn="l">
              <a:defRPr sz="1000">
                <a:solidFill>
                  <a:schemeClr val="tx2"/>
                </a:solidFill>
                <a:latin typeface="Arial" panose="020B0604020202020204" pitchFamily="34" charset="0"/>
                <a:ea typeface="Open Sans" panose="020B0606030504020204" pitchFamily="34" charset="0"/>
                <a:cs typeface="Arial" panose="020B0604020202020204" pitchFamily="34" charset="0"/>
              </a:defRPr>
            </a:lvl1pPr>
          </a:lstStyle>
          <a:p>
            <a:endParaRPr lang="en-US" dirty="0"/>
          </a:p>
        </p:txBody>
      </p:sp>
      <p:sp>
        <p:nvSpPr>
          <p:cNvPr id="10" name="Slide Number Placeholder 5"/>
          <p:cNvSpPr>
            <a:spLocks noGrp="1"/>
          </p:cNvSpPr>
          <p:nvPr>
            <p:ph type="sldNum" sz="quarter" idx="4"/>
          </p:nvPr>
        </p:nvSpPr>
        <p:spPr>
          <a:xfrm>
            <a:off x="94957" y="184636"/>
            <a:ext cx="216000" cy="180000"/>
          </a:xfrm>
          <a:prstGeom prst="rect">
            <a:avLst/>
          </a:prstGeom>
        </p:spPr>
        <p:txBody>
          <a:bodyPr lIns="0" tIns="0" rIns="0" bIns="0" anchor="ctr" anchorCtr="0"/>
          <a:lstStyle>
            <a:lvl1pPr>
              <a:defRPr sz="10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algn="r"/>
            <a:fld id="{B6F15528-21DE-4FAA-801E-634DDDAF4B2B}" type="slidenum">
              <a:rPr lang="en-US" smtClean="0"/>
              <a:pPr algn="r"/>
              <a:t>‹#›</a:t>
            </a:fld>
            <a:endParaRPr lang="en-US" dirty="0"/>
          </a:p>
        </p:txBody>
      </p:sp>
      <p:pic>
        <p:nvPicPr>
          <p:cNvPr id="7" name="Picture 6"/>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9037320" y="6318503"/>
            <a:ext cx="106680" cy="539497"/>
          </a:xfrm>
          <a:prstGeom prst="rect">
            <a:avLst/>
          </a:prstGeom>
        </p:spPr>
      </p:pic>
      <p:pic>
        <p:nvPicPr>
          <p:cNvPr id="4" name="Picture 3"/>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722313" y="6469655"/>
            <a:ext cx="1242731" cy="187200"/>
          </a:xfrm>
          <a:prstGeom prst="rect">
            <a:avLst/>
          </a:prstGeom>
        </p:spPr>
      </p:pic>
    </p:spTree>
  </p:cSld>
  <p:clrMap bg1="lt1" tx1="dk1" bg2="lt2" tx2="dk2" accent1="accent1" accent2="accent2" accent3="accent3" accent4="accent4" accent5="accent5" accent6="accent6" hlink="hlink" folHlink="folHlink"/>
  <p:sldLayoutIdLst>
    <p:sldLayoutId id="2147483694" r:id="rId1"/>
    <p:sldLayoutId id="2147483649" r:id="rId2"/>
    <p:sldLayoutId id="2147483679" r:id="rId3"/>
    <p:sldLayoutId id="2147483682" r:id="rId4"/>
    <p:sldLayoutId id="2147483683" r:id="rId5"/>
    <p:sldLayoutId id="2147483697" r:id="rId6"/>
    <p:sldLayoutId id="2147483685" r:id="rId7"/>
    <p:sldLayoutId id="2147483686" r:id="rId8"/>
    <p:sldLayoutId id="2147483687" r:id="rId9"/>
    <p:sldLayoutId id="2147483698" r:id="rId10"/>
    <p:sldLayoutId id="2147483657" r:id="rId11"/>
    <p:sldLayoutId id="2147483688" r:id="rId12"/>
    <p:sldLayoutId id="2147483689" r:id="rId13"/>
    <p:sldLayoutId id="2147483690" r:id="rId14"/>
    <p:sldLayoutId id="2147483691" r:id="rId15"/>
    <p:sldLayoutId id="2147483692" r:id="rId16"/>
    <p:sldLayoutId id="2147483693" r:id="rId17"/>
    <p:sldLayoutId id="2147483696" r:id="rId18"/>
  </p:sldLayoutIdLst>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tx2"/>
          </a:solidFill>
          <a:latin typeface="Arial" panose="020B0604020202020204" pitchFamily="34" charset="0"/>
          <a:ea typeface="Open Sans" panose="020B0606030504020204" pitchFamily="34" charset="0"/>
          <a:cs typeface="Arial" panose="020B0604020202020204" pitchFamily="34" charset="0"/>
        </a:defRPr>
      </a:lvl1pPr>
    </p:titleStyle>
    <p:body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SUNgrant@unops.org" TargetMode="Externa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scalingupnutrition.org/sun-supporters/sun-civil-society-network/key-documents/"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scalingupnutrition.org/sun-countries/sun-donor-conveners/"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scalingupnutrition.org/sun-supporters/sun-donor-network/" TargetMode="External"/><Relationship Id="rId2" Type="http://schemas.openxmlformats.org/officeDocument/2006/relationships/image" Target="../media/image26.JPG"/><Relationship Id="rId1" Type="http://schemas.openxmlformats.org/officeDocument/2006/relationships/slideLayout" Target="../slideLayouts/slideLayout6.xml"/><Relationship Id="rId4" Type="http://schemas.openxmlformats.org/officeDocument/2006/relationships/hyperlink" Target="mailto:maren.lieberum@giz.d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hyperlink" Target="#_Annex_D:_"/><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4.jfif"/><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4.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hyperlink" Target="https://www.ungm.org/Public/Notice/70799" TargetMode="Externa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mailto:SUNgrants@unops.org"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Getting Started</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a:t>
            </a:fld>
            <a:endParaRPr lang="en-US" dirty="0"/>
          </a:p>
        </p:txBody>
      </p:sp>
      <p:sp>
        <p:nvSpPr>
          <p:cNvPr id="5" name="Content Placeholder 4"/>
          <p:cNvSpPr>
            <a:spLocks noGrp="1"/>
          </p:cNvSpPr>
          <p:nvPr>
            <p:ph sz="quarter" idx="12"/>
          </p:nvPr>
        </p:nvSpPr>
        <p:spPr/>
        <p:txBody>
          <a:bodyPr/>
          <a:lstStyle/>
          <a:p>
            <a:r>
              <a:rPr lang="en-GB" dirty="0" smtClean="0"/>
              <a:t>Please mute yourself so the audio for everyone else is clear.</a:t>
            </a:r>
            <a:br>
              <a:rPr lang="en-GB" dirty="0" smtClean="0"/>
            </a:br>
            <a:endParaRPr lang="en-GB" dirty="0" smtClean="0"/>
          </a:p>
          <a:p>
            <a:r>
              <a:rPr lang="en-GB" dirty="0" smtClean="0"/>
              <a:t>A record of the presentation will be available on the UN Global Marketplace, where the Call For Proposals (CFP) is posted.</a:t>
            </a:r>
          </a:p>
          <a:p>
            <a:endParaRPr lang="en-GB" dirty="0" smtClean="0"/>
          </a:p>
          <a:p>
            <a:r>
              <a:rPr lang="en-GB" dirty="0" smtClean="0"/>
              <a:t>Questions &amp; answers will be at the end.</a:t>
            </a:r>
          </a:p>
          <a:p>
            <a:endParaRPr lang="en-GB" dirty="0" smtClean="0"/>
          </a:p>
          <a:p>
            <a:r>
              <a:rPr lang="en-GB" dirty="0" smtClean="0"/>
              <a:t>Submit questions by typing into the chat box on the right of your screen.</a:t>
            </a:r>
          </a:p>
          <a:p>
            <a:endParaRPr lang="en-GB" dirty="0"/>
          </a:p>
          <a:p>
            <a:r>
              <a:rPr lang="en-GB" dirty="0" smtClean="0"/>
              <a:t>If you missed a section or have additional questions, email </a:t>
            </a:r>
            <a:r>
              <a:rPr lang="en-GB" dirty="0" smtClean="0">
                <a:hlinkClick r:id="rId2"/>
              </a:rPr>
              <a:t>SUNgrant@unops.org</a:t>
            </a:r>
            <a:r>
              <a:rPr lang="en-GB" dirty="0" smtClean="0"/>
              <a:t> </a:t>
            </a:r>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6141747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10</a:t>
            </a:fld>
            <a:endParaRPr lang="en-US"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722313" y="1024720"/>
            <a:ext cx="4427080" cy="3522046"/>
          </a:xfrm>
          <a:prstGeom prst="rect">
            <a:avLst/>
          </a:prstGeom>
          <a:ln>
            <a:noFill/>
          </a:ln>
          <a:effectLst>
            <a:outerShdw blurRad="292100" dist="139700" dir="2700000" algn="tl" rotWithShape="0">
              <a:srgbClr val="333333">
                <a:alpha val="65000"/>
              </a:srgbClr>
            </a:outerShdw>
          </a:effectLst>
        </p:spPr>
      </p:pic>
      <p:sp>
        <p:nvSpPr>
          <p:cNvPr id="6" name="Text Placeholder 5"/>
          <p:cNvSpPr>
            <a:spLocks noGrp="1"/>
          </p:cNvSpPr>
          <p:nvPr>
            <p:ph type="body" sz="quarter" idx="13"/>
          </p:nvPr>
        </p:nvSpPr>
        <p:spPr/>
        <p:txBody>
          <a:bodyPr/>
          <a:lstStyle/>
          <a:p>
            <a:endParaRPr lang="en-GB"/>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8377" y="1965089"/>
            <a:ext cx="5211621" cy="4135871"/>
          </a:xfrm>
          <a:prstGeom prst="rect">
            <a:avLst/>
          </a:prstGeom>
          <a:ln>
            <a:noFill/>
          </a:ln>
          <a:effectLst>
            <a:outerShdw blurRad="292100" dist="139700" dir="2700000" algn="tl" rotWithShape="0">
              <a:srgbClr val="333333">
                <a:alpha val="65000"/>
              </a:srgbClr>
            </a:outerShdw>
          </a:effectLst>
        </p:spPr>
      </p:pic>
      <p:sp>
        <p:nvSpPr>
          <p:cNvPr id="9" name="Right Arrow 8"/>
          <p:cNvSpPr/>
          <p:nvPr/>
        </p:nvSpPr>
        <p:spPr>
          <a:xfrm rot="19343284">
            <a:off x="2299508" y="4625446"/>
            <a:ext cx="2790825" cy="5817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Download</a:t>
            </a:r>
            <a:endParaRPr lang="en-GB" dirty="0"/>
          </a:p>
        </p:txBody>
      </p:sp>
      <p:sp>
        <p:nvSpPr>
          <p:cNvPr id="10" name="Oval 9"/>
          <p:cNvSpPr/>
          <p:nvPr/>
        </p:nvSpPr>
        <p:spPr>
          <a:xfrm>
            <a:off x="6515100" y="2657475"/>
            <a:ext cx="828675" cy="6667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p:nvPr/>
        </p:nvCxnSpPr>
        <p:spPr>
          <a:xfrm>
            <a:off x="5705475" y="2371725"/>
            <a:ext cx="9525" cy="47976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8238926" y="2371724"/>
            <a:ext cx="9525" cy="47976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830278" y="231037"/>
            <a:ext cx="4995622" cy="1754326"/>
          </a:xfrm>
          <a:prstGeom prst="rect">
            <a:avLst/>
          </a:prstGeom>
          <a:noFill/>
        </p:spPr>
        <p:txBody>
          <a:bodyPr wrap="square" rtlCol="0">
            <a:spAutoFit/>
          </a:bodyPr>
          <a:lstStyle/>
          <a:p>
            <a:r>
              <a:rPr lang="en-GB" dirty="0" smtClean="0"/>
              <a:t>You should download a total of five documents:</a:t>
            </a:r>
          </a:p>
          <a:p>
            <a:pPr marL="1714500" lvl="3" indent="-342900">
              <a:buAutoNum type="arabicPeriod"/>
            </a:pPr>
            <a:r>
              <a:rPr lang="en-GB" dirty="0" smtClean="0"/>
              <a:t>Call for Proposal</a:t>
            </a:r>
          </a:p>
          <a:p>
            <a:pPr marL="1714500" lvl="3" indent="-342900">
              <a:buAutoNum type="arabicPeriod"/>
            </a:pPr>
            <a:r>
              <a:rPr lang="en-GB" dirty="0" smtClean="0"/>
              <a:t>Annex A:  Application Form</a:t>
            </a:r>
          </a:p>
          <a:p>
            <a:pPr marL="1714500" lvl="3" indent="-342900">
              <a:buAutoNum type="arabicPeriod"/>
            </a:pPr>
            <a:r>
              <a:rPr lang="en-GB" dirty="0" smtClean="0"/>
              <a:t>Annex B:  Budget Detail </a:t>
            </a:r>
          </a:p>
          <a:p>
            <a:pPr marL="1714500" lvl="3" indent="-342900">
              <a:buAutoNum type="arabicPeriod"/>
            </a:pPr>
            <a:r>
              <a:rPr lang="en-GB" dirty="0" smtClean="0"/>
              <a:t>Annex C:  Budget Narrative</a:t>
            </a:r>
          </a:p>
          <a:p>
            <a:pPr marL="1714500" lvl="3" indent="-342900">
              <a:buAutoNum type="arabicPeriod"/>
            </a:pPr>
            <a:r>
              <a:rPr lang="en-GB" dirty="0" smtClean="0"/>
              <a:t>Annex H:  Financial Reporting</a:t>
            </a:r>
            <a:endParaRPr lang="en-GB" dirty="0"/>
          </a:p>
        </p:txBody>
      </p:sp>
    </p:spTree>
    <p:extLst>
      <p:ext uri="{BB962C8B-B14F-4D97-AF65-F5344CB8AC3E}">
        <p14:creationId xmlns:p14="http://schemas.microsoft.com/office/powerpoint/2010/main" val="31111285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13"/>
          <p:cNvSpPr>
            <a:spLocks noGrp="1"/>
          </p:cNvSpPr>
          <p:nvPr>
            <p:ph type="subTitle" idx="1"/>
          </p:nvPr>
        </p:nvSpPr>
        <p:spPr/>
        <p:txBody>
          <a:bodyPr/>
          <a:lstStyle/>
          <a:p>
            <a:endParaRPr lang="en-GB"/>
          </a:p>
        </p:txBody>
      </p:sp>
      <p:sp>
        <p:nvSpPr>
          <p:cNvPr id="13" name="Title 12"/>
          <p:cNvSpPr>
            <a:spLocks noGrp="1"/>
          </p:cNvSpPr>
          <p:nvPr>
            <p:ph type="ctrTitle"/>
          </p:nvPr>
        </p:nvSpPr>
        <p:spPr/>
        <p:txBody>
          <a:bodyPr/>
          <a:lstStyle/>
          <a:p>
            <a:r>
              <a:rPr lang="en-GB" dirty="0" smtClean="0"/>
              <a:t>Eligibility</a:t>
            </a:r>
            <a:endParaRPr lang="en-GB" dirty="0"/>
          </a:p>
        </p:txBody>
      </p:sp>
      <p:sp>
        <p:nvSpPr>
          <p:cNvPr id="4" name="Slide Number Placeholder 3"/>
          <p:cNvSpPr>
            <a:spLocks noGrp="1"/>
          </p:cNvSpPr>
          <p:nvPr>
            <p:ph type="sldNum" sz="quarter" idx="4294967295"/>
          </p:nvPr>
        </p:nvSpPr>
        <p:spPr>
          <a:xfrm>
            <a:off x="0" y="184150"/>
            <a:ext cx="215900" cy="180975"/>
          </a:xfrm>
        </p:spPr>
        <p:txBody>
          <a:bodyPr/>
          <a:lstStyle/>
          <a:p>
            <a:pPr algn="r"/>
            <a:fld id="{B6F15528-21DE-4FAA-801E-634DDDAF4B2B}" type="slidenum">
              <a:rPr lang="en-US" smtClean="0"/>
              <a:pPr algn="r"/>
              <a:t>11</a:t>
            </a:fld>
            <a:endParaRPr lang="en-US" dirty="0"/>
          </a:p>
        </p:txBody>
      </p:sp>
    </p:spTree>
    <p:extLst>
      <p:ext uri="{BB962C8B-B14F-4D97-AF65-F5344CB8AC3E}">
        <p14:creationId xmlns:p14="http://schemas.microsoft.com/office/powerpoint/2010/main" val="28753394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GB" dirty="0" smtClean="0"/>
              <a:t>SUN Movement Civil Society Network</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12</a:t>
            </a:fld>
            <a:endParaRPr lang="en-US" dirty="0"/>
          </a:p>
        </p:txBody>
      </p:sp>
      <p:pic>
        <p:nvPicPr>
          <p:cNvPr id="25" name="Content Placeholder 24"/>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452796" y="1266825"/>
            <a:ext cx="6238408" cy="4967288"/>
          </a:xfrm>
        </p:spPr>
      </p:pic>
      <p:sp>
        <p:nvSpPr>
          <p:cNvPr id="24" name="Text Placeholder 23"/>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5376782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Eligibility</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13</a:t>
            </a:fld>
            <a:endParaRPr lang="en-US" dirty="0"/>
          </a:p>
        </p:txBody>
      </p:sp>
      <p:sp>
        <p:nvSpPr>
          <p:cNvPr id="5" name="Content Placeholder 4"/>
          <p:cNvSpPr>
            <a:spLocks noGrp="1"/>
          </p:cNvSpPr>
          <p:nvPr>
            <p:ph sz="quarter" idx="12"/>
          </p:nvPr>
        </p:nvSpPr>
        <p:spPr>
          <a:xfrm>
            <a:off x="720000" y="1200150"/>
            <a:ext cx="7704000" cy="4968000"/>
          </a:xfrm>
        </p:spPr>
        <p:txBody>
          <a:bodyPr/>
          <a:lstStyle/>
          <a:p>
            <a:pPr marL="342900" indent="-342900">
              <a:buFont typeface="+mj-lt"/>
              <a:buAutoNum type="arabicParenR"/>
            </a:pPr>
            <a:r>
              <a:rPr lang="en-US" dirty="0"/>
              <a:t>A </a:t>
            </a:r>
            <a:r>
              <a:rPr lang="en-US" b="1" dirty="0"/>
              <a:t>completed application form with the required attachments </a:t>
            </a:r>
            <a:r>
              <a:rPr lang="en-US" dirty="0"/>
              <a:t>are submitted </a:t>
            </a:r>
            <a:r>
              <a:rPr lang="en-US" b="1" dirty="0"/>
              <a:t>prior to the closing date/time </a:t>
            </a:r>
            <a:r>
              <a:rPr lang="en-US" dirty="0"/>
              <a:t>of the Call for Proposal (CFP) period</a:t>
            </a:r>
            <a:r>
              <a:rPr lang="en-US" dirty="0" smtClean="0"/>
              <a:t>.</a:t>
            </a:r>
          </a:p>
          <a:p>
            <a:pPr marL="342900" indent="-342900">
              <a:buFont typeface="+mj-lt"/>
              <a:buAutoNum type="arabicParenR"/>
            </a:pPr>
            <a:endParaRPr lang="en-US" dirty="0" smtClean="0"/>
          </a:p>
          <a:p>
            <a:pPr marL="342900" indent="-342900">
              <a:buFont typeface="+mj-lt"/>
              <a:buAutoNum type="arabicParenR"/>
            </a:pPr>
            <a:r>
              <a:rPr lang="en-US" dirty="0"/>
              <a:t>The application is received </a:t>
            </a:r>
            <a:r>
              <a:rPr lang="en-US" b="1" dirty="0"/>
              <a:t>from a registered non-profit organization </a:t>
            </a:r>
            <a:r>
              <a:rPr lang="en-US" dirty="0"/>
              <a:t>with the permission to operate in the country of suggested </a:t>
            </a:r>
            <a:r>
              <a:rPr lang="en-US" dirty="0" smtClean="0"/>
              <a:t>activities.</a:t>
            </a:r>
          </a:p>
          <a:p>
            <a:pPr marL="342900" indent="-342900">
              <a:buFont typeface="+mj-lt"/>
              <a:buAutoNum type="arabicParenR"/>
            </a:pPr>
            <a:endParaRPr lang="en-US" dirty="0" smtClean="0"/>
          </a:p>
          <a:p>
            <a:pPr marL="342900" indent="-342900">
              <a:buFont typeface="+mj-lt"/>
              <a:buAutoNum type="arabicParenR"/>
            </a:pPr>
            <a:r>
              <a:rPr lang="en-US" dirty="0" smtClean="0"/>
              <a:t>The </a:t>
            </a:r>
            <a:r>
              <a:rPr lang="en-US" dirty="0"/>
              <a:t>applicant is a Civil Society Organisation (CSO) (or equivalent) and is </a:t>
            </a:r>
            <a:r>
              <a:rPr lang="en-US" b="1" dirty="0"/>
              <a:t>submitting a proposal on behalf of the</a:t>
            </a:r>
            <a:r>
              <a:rPr lang="en-US" dirty="0"/>
              <a:t> </a:t>
            </a:r>
            <a:r>
              <a:rPr lang="en-US" u="sng" dirty="0">
                <a:hlinkClick r:id="rId2"/>
              </a:rPr>
              <a:t>SUN </a:t>
            </a:r>
            <a:r>
              <a:rPr lang="en-US" u="sng" dirty="0" smtClean="0">
                <a:hlinkClick r:id="rId2"/>
              </a:rPr>
              <a:t>Movement Civil </a:t>
            </a:r>
            <a:r>
              <a:rPr lang="en-US" u="sng" dirty="0">
                <a:hlinkClick r:id="rId2"/>
              </a:rPr>
              <a:t>Society Alliance</a:t>
            </a:r>
            <a:r>
              <a:rPr lang="en-US" u="sng" dirty="0"/>
              <a:t> (CSA</a:t>
            </a:r>
            <a:r>
              <a:rPr lang="en-US" u="sng" dirty="0" smtClean="0"/>
              <a:t>)</a:t>
            </a:r>
          </a:p>
          <a:p>
            <a:pPr marL="342900" indent="-342900">
              <a:buFont typeface="+mj-lt"/>
              <a:buAutoNum type="arabicParenR"/>
            </a:pPr>
            <a:endParaRPr lang="en-US" u="sng" dirty="0" smtClean="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8289942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SUN Movement Country Network</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14</a:t>
            </a:fld>
            <a:endParaRPr lang="en-US" dirty="0"/>
          </a:p>
        </p:txBody>
      </p:sp>
      <p:sp>
        <p:nvSpPr>
          <p:cNvPr id="6" name="Text Placeholder 5"/>
          <p:cNvSpPr>
            <a:spLocks noGrp="1"/>
          </p:cNvSpPr>
          <p:nvPr>
            <p:ph type="body" sz="quarter" idx="13"/>
          </p:nvPr>
        </p:nvSpPr>
        <p:spPr/>
        <p:txBody>
          <a:bodyPr/>
          <a:lstStyle/>
          <a:p>
            <a:endParaRPr lang="en-GB"/>
          </a:p>
        </p:txBody>
      </p:sp>
      <p:pic>
        <p:nvPicPr>
          <p:cNvPr id="12" name="Content Placeholder 11"/>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489783" y="1687485"/>
            <a:ext cx="8164434" cy="3905050"/>
          </a:xfrm>
          <a:effectLst>
            <a:softEdge rad="139700"/>
          </a:effectLst>
        </p:spPr>
      </p:pic>
      <p:sp>
        <p:nvSpPr>
          <p:cNvPr id="5" name="TextBox 4"/>
          <p:cNvSpPr txBox="1"/>
          <p:nvPr/>
        </p:nvSpPr>
        <p:spPr>
          <a:xfrm>
            <a:off x="1228436" y="5564321"/>
            <a:ext cx="6927273" cy="646331"/>
          </a:xfrm>
          <a:prstGeom prst="rect">
            <a:avLst/>
          </a:prstGeom>
          <a:noFill/>
        </p:spPr>
        <p:txBody>
          <a:bodyPr wrap="square" rtlCol="0">
            <a:spAutoFit/>
          </a:bodyPr>
          <a:lstStyle/>
          <a:p>
            <a:pPr algn="ctr"/>
            <a:r>
              <a:rPr lang="en-US" u="sng" dirty="0" smtClean="0"/>
              <a:t>…Therefore, project activities would take place in </a:t>
            </a:r>
            <a:r>
              <a:rPr lang="en-US" u="sng" dirty="0"/>
              <a:t>one of the SUN Movement’s 60+ member </a:t>
            </a:r>
            <a:r>
              <a:rPr lang="en-US" u="sng" dirty="0" smtClean="0"/>
              <a:t>states.</a:t>
            </a:r>
            <a:endParaRPr lang="en-GB" dirty="0"/>
          </a:p>
        </p:txBody>
      </p:sp>
    </p:spTree>
    <p:extLst>
      <p:ext uri="{BB962C8B-B14F-4D97-AF65-F5344CB8AC3E}">
        <p14:creationId xmlns:p14="http://schemas.microsoft.com/office/powerpoint/2010/main" val="12885045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Eligibility (continued…)</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15</a:t>
            </a:fld>
            <a:endParaRPr lang="en-US" dirty="0"/>
          </a:p>
        </p:txBody>
      </p:sp>
      <p:sp>
        <p:nvSpPr>
          <p:cNvPr id="5" name="Content Placeholder 4"/>
          <p:cNvSpPr>
            <a:spLocks noGrp="1"/>
          </p:cNvSpPr>
          <p:nvPr>
            <p:ph sz="quarter" idx="12"/>
          </p:nvPr>
        </p:nvSpPr>
        <p:spPr>
          <a:xfrm>
            <a:off x="720000" y="1190624"/>
            <a:ext cx="7704000" cy="5153025"/>
          </a:xfrm>
        </p:spPr>
        <p:txBody>
          <a:bodyPr/>
          <a:lstStyle/>
          <a:p>
            <a:pPr marL="342900" indent="-342900">
              <a:buFont typeface="+mj-lt"/>
              <a:buAutoNum type="arabicParenR" startAt="4"/>
            </a:pPr>
            <a:r>
              <a:rPr lang="en-US" dirty="0"/>
              <a:t>The applicant and its executive are </a:t>
            </a:r>
            <a:r>
              <a:rPr lang="en-US" b="1" dirty="0"/>
              <a:t>free from United Nations and World Bank vendor sanctions.</a:t>
            </a:r>
            <a:endParaRPr lang="en-GB" dirty="0"/>
          </a:p>
          <a:p>
            <a:pPr marL="0" indent="0">
              <a:buNone/>
            </a:pPr>
            <a:endParaRPr lang="en-US" dirty="0" smtClean="0"/>
          </a:p>
          <a:p>
            <a:pPr marL="342900" indent="-342900">
              <a:buFont typeface="+mj-lt"/>
              <a:buAutoNum type="arabicParenR" startAt="5"/>
            </a:pPr>
            <a:r>
              <a:rPr lang="en-US" dirty="0" smtClean="0"/>
              <a:t>The </a:t>
            </a:r>
            <a:r>
              <a:rPr lang="en-US" dirty="0"/>
              <a:t>proposed budget </a:t>
            </a:r>
            <a:r>
              <a:rPr lang="en-US" b="1" dirty="0"/>
              <a:t>does not exceed 114,000 USD for a 12-month </a:t>
            </a:r>
            <a:r>
              <a:rPr lang="en-US" dirty="0"/>
              <a:t>period</a:t>
            </a:r>
            <a:r>
              <a:rPr lang="en-US" dirty="0" smtClean="0"/>
              <a:t>.</a:t>
            </a:r>
          </a:p>
          <a:p>
            <a:pPr marL="342900" indent="-342900">
              <a:buFont typeface="+mj-lt"/>
              <a:buAutoNum type="arabicParenR" startAt="5"/>
            </a:pPr>
            <a:endParaRPr lang="en-US" dirty="0" smtClean="0"/>
          </a:p>
          <a:p>
            <a:pPr marL="342900" indent="-342900">
              <a:buFont typeface="+mj-lt"/>
              <a:buAutoNum type="arabicParenR" startAt="5"/>
            </a:pPr>
            <a:r>
              <a:rPr lang="en-US" dirty="0"/>
              <a:t>The country’s Civil Society Alliance (CSA) </a:t>
            </a:r>
            <a:r>
              <a:rPr lang="en-US" b="1" dirty="0"/>
              <a:t>has not received funds from the Nutrition Advocacy Fund (NAF)</a:t>
            </a:r>
            <a:r>
              <a:rPr lang="en-US" dirty="0"/>
              <a:t> in </a:t>
            </a:r>
            <a:r>
              <a:rPr lang="en-US" dirty="0" smtClean="0"/>
              <a:t>2018. </a:t>
            </a:r>
          </a:p>
          <a:p>
            <a:pPr marL="342900" indent="-342900">
              <a:buFont typeface="+mj-lt"/>
              <a:buAutoNum type="arabicParenR" startAt="5"/>
            </a:pPr>
            <a:endParaRPr lang="en-US" dirty="0"/>
          </a:p>
          <a:p>
            <a:pPr marL="342900" indent="-342900">
              <a:buFont typeface="+mj-lt"/>
              <a:buAutoNum type="arabicParenR" startAt="5"/>
            </a:pPr>
            <a:r>
              <a:rPr lang="en-US" dirty="0" smtClean="0"/>
              <a:t>The </a:t>
            </a:r>
            <a:r>
              <a:rPr lang="en-US" dirty="0"/>
              <a:t>proposal is accompanied by a </a:t>
            </a:r>
            <a:r>
              <a:rPr lang="en-US" b="1" dirty="0"/>
              <a:t>notification in writing (by email is sufficient) from the country’s </a:t>
            </a:r>
            <a:r>
              <a:rPr lang="en-US" u="sng" dirty="0">
                <a:hlinkClick r:id="rId2"/>
              </a:rPr>
              <a:t>Donor Convener</a:t>
            </a:r>
            <a:r>
              <a:rPr lang="en-US" dirty="0"/>
              <a:t> that the application is a last resort funding request and that no other sources of funds (including Nutrition Advocacy Fund, bilateral and multilateral funds) are available to the country’s Civil Society Alliance at the time of submission</a:t>
            </a:r>
            <a:r>
              <a:rPr lang="en-US" dirty="0" smtClean="0"/>
              <a:t>.</a:t>
            </a:r>
            <a:br>
              <a:rPr lang="en-US" dirty="0" smtClean="0"/>
            </a:br>
            <a:r>
              <a:rPr lang="en-US" dirty="0"/>
              <a:t/>
            </a:r>
            <a:br>
              <a:rPr lang="en-US" dirty="0"/>
            </a:br>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3223631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Eligibility (continued…)</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16</a:t>
            </a:fld>
            <a:endParaRPr lang="en-US"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871661" y="2891138"/>
            <a:ext cx="5310189" cy="33358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a:p>
        </p:txBody>
      </p:sp>
      <p:sp>
        <p:nvSpPr>
          <p:cNvPr id="8" name="TextBox 7"/>
          <p:cNvSpPr txBox="1"/>
          <p:nvPr/>
        </p:nvSpPr>
        <p:spPr>
          <a:xfrm>
            <a:off x="720000" y="1261011"/>
            <a:ext cx="7703999" cy="1754326"/>
          </a:xfrm>
          <a:prstGeom prst="rect">
            <a:avLst/>
          </a:prstGeom>
          <a:noFill/>
        </p:spPr>
        <p:txBody>
          <a:bodyPr wrap="square" rtlCol="0">
            <a:spAutoFit/>
          </a:bodyPr>
          <a:lstStyle/>
          <a:p>
            <a:r>
              <a:rPr lang="en-US" i="1" dirty="0"/>
              <a:t>If a donor convener is not listed, written support for the project from the main bilateral or multilateral agency present in the country or the global </a:t>
            </a:r>
            <a:r>
              <a:rPr lang="en-US" i="1" u="sng" dirty="0">
                <a:hlinkClick r:id="rId3"/>
              </a:rPr>
              <a:t>SUN Movement Donor Network</a:t>
            </a:r>
            <a:r>
              <a:rPr lang="en-US" i="1" dirty="0"/>
              <a:t> is mandatory.  </a:t>
            </a:r>
            <a:r>
              <a:rPr lang="en-US" i="1" dirty="0" smtClean="0"/>
              <a:t/>
            </a:r>
            <a:br>
              <a:rPr lang="en-US" i="1" dirty="0" smtClean="0"/>
            </a:br>
            <a:r>
              <a:rPr lang="en-US" i="1" dirty="0" smtClean="0"/>
              <a:t/>
            </a:r>
            <a:br>
              <a:rPr lang="en-US" i="1" dirty="0" smtClean="0"/>
            </a:br>
            <a:r>
              <a:rPr lang="en-US" i="1" dirty="0" smtClean="0"/>
              <a:t>Please </a:t>
            </a:r>
            <a:r>
              <a:rPr lang="en-US" i="1" dirty="0"/>
              <a:t>contact Maren </a:t>
            </a:r>
            <a:r>
              <a:rPr lang="en-US" i="1"/>
              <a:t>Lieberum </a:t>
            </a:r>
            <a:r>
              <a:rPr lang="en-US" i="1" u="sng" smtClean="0">
                <a:hlinkClick r:id="rId4"/>
              </a:rPr>
              <a:t>maren.lieberum@giz.de</a:t>
            </a:r>
            <a:endParaRPr lang="en-US" dirty="0"/>
          </a:p>
          <a:p>
            <a:endParaRPr lang="en-GB" dirty="0"/>
          </a:p>
        </p:txBody>
      </p:sp>
    </p:spTree>
    <p:extLst>
      <p:ext uri="{BB962C8B-B14F-4D97-AF65-F5344CB8AC3E}">
        <p14:creationId xmlns:p14="http://schemas.microsoft.com/office/powerpoint/2010/main" val="3640453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Eligibility (continued…)</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17</a:t>
            </a:fld>
            <a:endParaRPr lang="en-US" dirty="0"/>
          </a:p>
        </p:txBody>
      </p:sp>
      <p:sp>
        <p:nvSpPr>
          <p:cNvPr id="5" name="Content Placeholder 4"/>
          <p:cNvSpPr>
            <a:spLocks noGrp="1"/>
          </p:cNvSpPr>
          <p:nvPr>
            <p:ph sz="quarter" idx="12"/>
          </p:nvPr>
        </p:nvSpPr>
        <p:spPr/>
        <p:txBody>
          <a:bodyPr/>
          <a:lstStyle/>
          <a:p>
            <a:pPr marL="342900" indent="-342900">
              <a:buFont typeface="+mj-lt"/>
              <a:buAutoNum type="arabicParenR" startAt="8"/>
            </a:pPr>
            <a:r>
              <a:rPr lang="en-US" dirty="0"/>
              <a:t>The proposal’s budget shall </a:t>
            </a:r>
            <a:r>
              <a:rPr lang="en-US" b="1" dirty="0"/>
              <a:t>not</a:t>
            </a:r>
            <a:r>
              <a:rPr lang="en-US" dirty="0"/>
              <a:t> include costs related to </a:t>
            </a:r>
            <a:r>
              <a:rPr lang="en-US" b="1" dirty="0"/>
              <a:t>construction or acquisition of real property</a:t>
            </a:r>
            <a:r>
              <a:rPr lang="en-US" dirty="0" smtClean="0"/>
              <a:t>.</a:t>
            </a:r>
          </a:p>
          <a:p>
            <a:pPr marL="342900" indent="-342900">
              <a:buFont typeface="+mj-lt"/>
              <a:buAutoNum type="arabicParenR" startAt="8"/>
            </a:pPr>
            <a:endParaRPr lang="en-US" dirty="0"/>
          </a:p>
          <a:p>
            <a:pPr marL="0" indent="0" algn="ctr">
              <a:buNone/>
            </a:pPr>
            <a:r>
              <a:rPr lang="en-US" dirty="0">
                <a:solidFill>
                  <a:srgbClr val="FF0000"/>
                </a:solidFill>
              </a:rPr>
              <a:t>All Grantees </a:t>
            </a:r>
            <a:r>
              <a:rPr lang="en-US" b="1" u="sng" dirty="0">
                <a:solidFill>
                  <a:srgbClr val="FF0000"/>
                </a:solidFill>
              </a:rPr>
              <a:t>must</a:t>
            </a:r>
            <a:r>
              <a:rPr lang="en-US" dirty="0">
                <a:solidFill>
                  <a:srgbClr val="FF0000"/>
                </a:solidFill>
              </a:rPr>
              <a:t> comply with these minimum eligibility criteria to be allowed to the grant evaluation </a:t>
            </a:r>
            <a:r>
              <a:rPr lang="en-US" dirty="0" smtClean="0">
                <a:solidFill>
                  <a:srgbClr val="FF0000"/>
                </a:solidFill>
              </a:rPr>
              <a:t>step</a:t>
            </a:r>
            <a:r>
              <a:rPr lang="en-US" dirty="0">
                <a:solidFill>
                  <a:srgbClr val="FF0000"/>
                </a:solidFill>
              </a:rPr>
              <a:t>.</a:t>
            </a:r>
            <a:endParaRPr lang="en-GB" dirty="0">
              <a:solidFill>
                <a:srgbClr val="FF0000"/>
              </a:solidFill>
            </a:endParaRPr>
          </a:p>
          <a:p>
            <a:pPr marL="0" indent="0">
              <a:buNone/>
            </a:pPr>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4634033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Eligibility Q&amp;A</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18</a:t>
            </a:fld>
            <a:endParaRPr lang="en-US" dirty="0"/>
          </a:p>
        </p:txBody>
      </p:sp>
      <p:sp>
        <p:nvSpPr>
          <p:cNvPr id="5" name="Content Placeholder 4"/>
          <p:cNvSpPr>
            <a:spLocks noGrp="1"/>
          </p:cNvSpPr>
          <p:nvPr>
            <p:ph sz="quarter" idx="12"/>
          </p:nvPr>
        </p:nvSpPr>
        <p:spPr/>
        <p:txBody>
          <a:bodyPr/>
          <a:lstStyle/>
          <a:p>
            <a:pPr marL="0" indent="0">
              <a:buNone/>
            </a:pPr>
            <a:r>
              <a:rPr lang="en-GB" sz="1600" b="1" dirty="0" smtClean="0"/>
              <a:t>1) Question</a:t>
            </a:r>
            <a:r>
              <a:rPr lang="en-GB" sz="1600" b="1" dirty="0"/>
              <a:t>:  Can an organization submit multiple applications?</a:t>
            </a:r>
          </a:p>
          <a:p>
            <a:pPr marL="0" indent="0">
              <a:buNone/>
            </a:pPr>
            <a:r>
              <a:rPr lang="en-GB" sz="1600" dirty="0" smtClean="0"/>
              <a:t>Submitted</a:t>
            </a:r>
            <a:r>
              <a:rPr lang="en-GB" sz="1600" dirty="0"/>
              <a:t>: 4 May 2018</a:t>
            </a:r>
          </a:p>
          <a:p>
            <a:endParaRPr lang="en-GB" sz="1600" dirty="0"/>
          </a:p>
          <a:p>
            <a:pPr marL="0" indent="0">
              <a:buNone/>
            </a:pPr>
            <a:r>
              <a:rPr lang="en-GB" sz="1600" dirty="0"/>
              <a:t>Answer:  If the applicant meets all other eligibility criteria as defined in the section titled, Step 1: Eligibility, in the Call for Proposals, they may submit more than one application.  However, the applicant is advised to clearly distinguish between the applications, i.e. they should have distinct activities with completely different budgets. </a:t>
            </a:r>
            <a:endParaRPr lang="en-GB" sz="1600" dirty="0" smtClean="0"/>
          </a:p>
          <a:p>
            <a:pPr marL="0" indent="0">
              <a:buNone/>
            </a:pPr>
            <a:endParaRPr lang="en-GB" sz="1600" dirty="0"/>
          </a:p>
          <a:p>
            <a:pPr marL="0" lvl="0" indent="0">
              <a:buNone/>
            </a:pPr>
            <a:r>
              <a:rPr lang="en-US" sz="1600" b="1" dirty="0" smtClean="0"/>
              <a:t>2) Question</a:t>
            </a:r>
            <a:r>
              <a:rPr lang="en-US" sz="1600" b="1" dirty="0"/>
              <a:t>:  Are UN agencies that are a part of the SUN Movement </a:t>
            </a:r>
            <a:r>
              <a:rPr lang="en-US" sz="1600" b="1" dirty="0" smtClean="0"/>
              <a:t>UN</a:t>
            </a:r>
          </a:p>
          <a:p>
            <a:pPr marL="0" lvl="0" indent="0">
              <a:buNone/>
            </a:pPr>
            <a:r>
              <a:rPr lang="en-US" sz="1600" b="1" dirty="0" smtClean="0"/>
              <a:t>Network </a:t>
            </a:r>
            <a:r>
              <a:rPr lang="en-US" sz="1600" b="1" dirty="0"/>
              <a:t>eligible to apply for the Pooled </a:t>
            </a:r>
            <a:r>
              <a:rPr lang="en-US" sz="1600" b="1" dirty="0" smtClean="0"/>
              <a:t>Fund?</a:t>
            </a:r>
            <a:endParaRPr lang="en-GB" sz="1600" dirty="0"/>
          </a:p>
          <a:p>
            <a:pPr marL="0" lvl="0" indent="0">
              <a:buNone/>
            </a:pPr>
            <a:r>
              <a:rPr lang="en-US" sz="1600" dirty="0" smtClean="0"/>
              <a:t>Submitted</a:t>
            </a:r>
            <a:r>
              <a:rPr lang="en-US" sz="1600" dirty="0"/>
              <a:t>: 8 May 2018</a:t>
            </a:r>
            <a:endParaRPr lang="en-GB" sz="1600" dirty="0"/>
          </a:p>
          <a:p>
            <a:pPr marL="0" indent="0">
              <a:buNone/>
            </a:pPr>
            <a:endParaRPr lang="en-GB" sz="1600" dirty="0"/>
          </a:p>
          <a:p>
            <a:pPr marL="0" indent="0">
              <a:buNone/>
            </a:pPr>
            <a:r>
              <a:rPr lang="en-US" sz="1600" dirty="0"/>
              <a:t>Answer:  A UN Agency is not considered a Civil Society </a:t>
            </a:r>
            <a:r>
              <a:rPr lang="en-US" sz="1600" dirty="0" err="1" smtClean="0"/>
              <a:t>Organisation</a:t>
            </a:r>
            <a:r>
              <a:rPr lang="en-US" sz="1600" dirty="0" smtClean="0"/>
              <a:t> </a:t>
            </a:r>
            <a:r>
              <a:rPr lang="en-US" sz="1600" dirty="0"/>
              <a:t>and therefore is not eligible to apply.  </a:t>
            </a:r>
            <a:r>
              <a:rPr lang="en-US" sz="1600" dirty="0" smtClean="0"/>
              <a:t>However, an International Non-Governmental </a:t>
            </a:r>
            <a:r>
              <a:rPr lang="en-US" sz="1600" dirty="0" err="1" smtClean="0"/>
              <a:t>Organisation</a:t>
            </a:r>
            <a:r>
              <a:rPr lang="en-US" sz="1600" dirty="0" smtClean="0"/>
              <a:t> (INGO) that meets Eligibility Criteria #2 and #3 is able to apply on the CSA’s behalf.</a:t>
            </a:r>
            <a:endParaRPr lang="en-GB" sz="1600" dirty="0"/>
          </a:p>
          <a:p>
            <a:pPr marL="0" indent="0">
              <a:buNone/>
            </a:pPr>
            <a:endParaRPr lang="en-GB" sz="1600"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2436875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Eligibility Q&amp;A</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19</a:t>
            </a:fld>
            <a:endParaRPr lang="en-US" dirty="0"/>
          </a:p>
        </p:txBody>
      </p:sp>
      <p:sp>
        <p:nvSpPr>
          <p:cNvPr id="5" name="Content Placeholder 4"/>
          <p:cNvSpPr>
            <a:spLocks noGrp="1"/>
          </p:cNvSpPr>
          <p:nvPr>
            <p:ph sz="quarter" idx="12"/>
          </p:nvPr>
        </p:nvSpPr>
        <p:spPr>
          <a:xfrm>
            <a:off x="720000" y="1266824"/>
            <a:ext cx="7704000" cy="5133975"/>
          </a:xfrm>
        </p:spPr>
        <p:txBody>
          <a:bodyPr/>
          <a:lstStyle/>
          <a:p>
            <a:pPr marL="0" indent="0">
              <a:buNone/>
            </a:pPr>
            <a:r>
              <a:rPr lang="en-GB" sz="1600" b="1" dirty="0"/>
              <a:t>3</a:t>
            </a:r>
            <a:r>
              <a:rPr lang="en-GB" sz="1600" b="1" dirty="0" smtClean="0"/>
              <a:t>) Question</a:t>
            </a:r>
            <a:r>
              <a:rPr lang="en-GB" sz="1600" b="1" dirty="0"/>
              <a:t>:  Our Civil Society Alliance has received grant funding that will expire by the end of the year.  Would our Civil Society Alliance still be eligible for Pooled Fund grants?  </a:t>
            </a:r>
          </a:p>
          <a:p>
            <a:pPr marL="0" indent="0">
              <a:buNone/>
            </a:pPr>
            <a:r>
              <a:rPr lang="en-GB" sz="1600" dirty="0" smtClean="0"/>
              <a:t>Submitted: 4 May 2018</a:t>
            </a:r>
          </a:p>
          <a:p>
            <a:endParaRPr lang="en-GB" dirty="0"/>
          </a:p>
          <a:p>
            <a:pPr marL="0" indent="0">
              <a:buNone/>
            </a:pPr>
            <a:r>
              <a:rPr lang="en-GB" sz="1600" dirty="0"/>
              <a:t>Answer:  Your Civil Society Alliance would still be eligible if it met the following conditions</a:t>
            </a:r>
            <a:r>
              <a:rPr lang="en-GB" sz="1600" dirty="0" smtClean="0"/>
              <a:t>:</a:t>
            </a:r>
            <a:endParaRPr lang="en-GB" sz="1600" dirty="0"/>
          </a:p>
          <a:p>
            <a:pPr lvl="1"/>
            <a:r>
              <a:rPr lang="en-GB" sz="1600" dirty="0"/>
              <a:t>Condition 1:  Your donor convener should state in the Donor Convener Letter of Support that the Civil Society Alliance has no funding secured once the current grant runs out.  </a:t>
            </a:r>
            <a:endParaRPr lang="en-GB" sz="1600" dirty="0" smtClean="0"/>
          </a:p>
          <a:p>
            <a:pPr lvl="1"/>
            <a:r>
              <a:rPr lang="en-GB" sz="1600" dirty="0" smtClean="0"/>
              <a:t>Condition </a:t>
            </a:r>
            <a:r>
              <a:rPr lang="en-GB" sz="1600" dirty="0"/>
              <a:t>2:  Additionally, the application should propose different activities than what is funded by the active grant that align with the SUN Movement Pooled Fund Results Framework.  There should be no overlap of funding and activities.  </a:t>
            </a:r>
            <a:endParaRPr lang="en-GB" sz="1600" dirty="0" smtClean="0"/>
          </a:p>
          <a:p>
            <a:pPr lvl="1"/>
            <a:r>
              <a:rPr lang="en-GB" sz="1600" dirty="0" smtClean="0"/>
              <a:t>Condition </a:t>
            </a:r>
            <a:r>
              <a:rPr lang="en-GB" sz="1600" dirty="0"/>
              <a:t>3:  In the grant application and/or supporting letters, the applicant should emphasize the sustainability of the proposed activities and the catalytic nature that the Pooled Fund would have on the Civil Society Alliance. </a:t>
            </a:r>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40564095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2018 Pooled Fund </a:t>
            </a:r>
            <a:endParaRPr lang="en-US" dirty="0"/>
          </a:p>
        </p:txBody>
      </p:sp>
      <p:sp>
        <p:nvSpPr>
          <p:cNvPr id="7" name="Subtitle 6"/>
          <p:cNvSpPr>
            <a:spLocks noGrp="1"/>
          </p:cNvSpPr>
          <p:nvPr>
            <p:ph type="subTitle" idx="1"/>
          </p:nvPr>
        </p:nvSpPr>
        <p:spPr/>
        <p:txBody>
          <a:bodyPr/>
          <a:lstStyle/>
          <a:p>
            <a:r>
              <a:rPr lang="en-US" dirty="0" smtClean="0"/>
              <a:t>A presentation for interested applicants.</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6294" y="5243000"/>
            <a:ext cx="2018580" cy="1511987"/>
          </a:xfrm>
          <a:prstGeom prst="rect">
            <a:avLst/>
          </a:prstGeom>
        </p:spPr>
      </p:pic>
    </p:spTree>
    <p:extLst>
      <p:ext uri="{BB962C8B-B14F-4D97-AF65-F5344CB8AC3E}">
        <p14:creationId xmlns:p14="http://schemas.microsoft.com/office/powerpoint/2010/main" val="6989791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Evaluation</a:t>
            </a:r>
            <a:endParaRPr lang="en-GB" dirty="0"/>
          </a:p>
        </p:txBody>
      </p:sp>
      <p:sp>
        <p:nvSpPr>
          <p:cNvPr id="8" name="Subtitle 7"/>
          <p:cNvSpPr>
            <a:spLocks noGrp="1"/>
          </p:cNvSpPr>
          <p:nvPr>
            <p:ph type="subTitle" idx="1"/>
          </p:nvPr>
        </p:nvSpPr>
        <p:spPr/>
        <p:txBody>
          <a:bodyPr/>
          <a:lstStyle/>
          <a:p>
            <a:endParaRPr lang="en-GB"/>
          </a:p>
        </p:txBody>
      </p:sp>
    </p:spTree>
    <p:extLst>
      <p:ext uri="{BB962C8B-B14F-4D97-AF65-F5344CB8AC3E}">
        <p14:creationId xmlns:p14="http://schemas.microsoft.com/office/powerpoint/2010/main" val="13825786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Evaluation</a:t>
            </a:r>
            <a:endParaRPr lang="en-GB" dirty="0"/>
          </a:p>
        </p:txBody>
      </p:sp>
      <p:sp>
        <p:nvSpPr>
          <p:cNvPr id="5" name="Content Placeholder 4"/>
          <p:cNvSpPr>
            <a:spLocks noGrp="1"/>
          </p:cNvSpPr>
          <p:nvPr>
            <p:ph sz="quarter" idx="12"/>
          </p:nvPr>
        </p:nvSpPr>
        <p:spPr/>
        <p:txBody>
          <a:bodyPr/>
          <a:lstStyle/>
          <a:p>
            <a:pPr marL="0" indent="0">
              <a:buNone/>
            </a:pPr>
            <a:r>
              <a:rPr lang="en-GB" b="1" dirty="0" smtClean="0"/>
              <a:t>Scoring</a:t>
            </a:r>
          </a:p>
          <a:p>
            <a:r>
              <a:rPr lang="en-GB" dirty="0" smtClean="0"/>
              <a:t>Organisational capacity (10 Points)</a:t>
            </a:r>
          </a:p>
          <a:p>
            <a:r>
              <a:rPr lang="en-GB" dirty="0" smtClean="0"/>
              <a:t>Scope of Work (30 Points)</a:t>
            </a:r>
          </a:p>
          <a:p>
            <a:r>
              <a:rPr lang="en-GB" dirty="0" smtClean="0"/>
              <a:t>Methodology/Technical Approach (80 Points)</a:t>
            </a:r>
            <a:endParaRPr lang="en-US" sz="1400" i="1" dirty="0"/>
          </a:p>
          <a:p>
            <a:r>
              <a:rPr lang="en-GB" dirty="0" smtClean="0"/>
              <a:t>Threshold for Technical Compliance:  72/120 or 60%</a:t>
            </a:r>
          </a:p>
          <a:p>
            <a:pPr marL="0" indent="0">
              <a:buNone/>
            </a:pPr>
            <a:endParaRPr lang="en-GB" dirty="0" smtClean="0"/>
          </a:p>
          <a:p>
            <a:pPr marL="0" indent="0">
              <a:buNone/>
            </a:pPr>
            <a:r>
              <a:rPr lang="en-GB" b="1" dirty="0" smtClean="0"/>
              <a:t>Funding Outcomes</a:t>
            </a:r>
            <a:endParaRPr lang="en-GB" b="1" dirty="0"/>
          </a:p>
          <a:p>
            <a:pPr lvl="1"/>
            <a:r>
              <a:rPr lang="en-GB" dirty="0"/>
              <a:t>Outcome 1:  SMART Planning &amp; </a:t>
            </a:r>
            <a:r>
              <a:rPr lang="en-GB" dirty="0" smtClean="0"/>
              <a:t>Legislation</a:t>
            </a:r>
          </a:p>
          <a:p>
            <a:pPr lvl="1"/>
            <a:r>
              <a:rPr lang="en-GB" dirty="0" smtClean="0"/>
              <a:t>Outcome </a:t>
            </a:r>
            <a:r>
              <a:rPr lang="en-GB" dirty="0"/>
              <a:t>2:  Financial Resourcing</a:t>
            </a:r>
          </a:p>
          <a:p>
            <a:pPr lvl="1"/>
            <a:r>
              <a:rPr lang="en-GB" dirty="0" smtClean="0"/>
              <a:t>Outcome </a:t>
            </a:r>
            <a:r>
              <a:rPr lang="en-GB" dirty="0"/>
              <a:t>3:  Enabling Implementation </a:t>
            </a:r>
          </a:p>
          <a:p>
            <a:pPr marL="0" indent="0">
              <a:buNone/>
            </a:pPr>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1517586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Organisational Capacity</a:t>
            </a:r>
            <a:endParaRPr lang="en-GB" dirty="0"/>
          </a:p>
        </p:txBody>
      </p:sp>
      <p:sp>
        <p:nvSpPr>
          <p:cNvPr id="3" name="Text Placeholder 2"/>
          <p:cNvSpPr>
            <a:spLocks noGrp="1"/>
          </p:cNvSpPr>
          <p:nvPr>
            <p:ph type="body" sz="quarter" idx="10"/>
          </p:nvPr>
        </p:nvSpPr>
        <p:spPr/>
        <p:txBody>
          <a:bodyPr/>
          <a:lstStyle/>
          <a:p>
            <a:r>
              <a:rPr lang="en-GB" dirty="0" smtClean="0"/>
              <a:t>Evaluation</a:t>
            </a:r>
            <a:endParaRPr lang="en-GB" dirty="0"/>
          </a:p>
        </p:txBody>
      </p:sp>
    </p:spTree>
    <p:extLst>
      <p:ext uri="{BB962C8B-B14F-4D97-AF65-F5344CB8AC3E}">
        <p14:creationId xmlns:p14="http://schemas.microsoft.com/office/powerpoint/2010/main" val="16193825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Evaluation:  Organisational Capacity</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23</a:t>
            </a:fld>
            <a:endParaRPr lang="en-US" dirty="0"/>
          </a:p>
        </p:txBody>
      </p:sp>
      <p:sp>
        <p:nvSpPr>
          <p:cNvPr id="5" name="Content Placeholder 4"/>
          <p:cNvSpPr>
            <a:spLocks noGrp="1"/>
          </p:cNvSpPr>
          <p:nvPr>
            <p:ph sz="quarter" idx="12"/>
          </p:nvPr>
        </p:nvSpPr>
        <p:spPr/>
        <p:txBody>
          <a:bodyPr/>
          <a:lstStyle/>
          <a:p>
            <a:pPr marL="342900" indent="-342900">
              <a:buFont typeface="+mj-lt"/>
              <a:buAutoNum type="arabicPeriod"/>
            </a:pPr>
            <a:r>
              <a:rPr lang="en-US" dirty="0" smtClean="0"/>
              <a:t>Does the organisation have demonstrated </a:t>
            </a:r>
            <a:r>
              <a:rPr lang="en-US" dirty="0"/>
              <a:t>experience </a:t>
            </a:r>
            <a:r>
              <a:rPr lang="en-US" dirty="0" smtClean="0"/>
              <a:t>in </a:t>
            </a:r>
            <a:r>
              <a:rPr lang="en-US" dirty="0"/>
              <a:t>successfully </a:t>
            </a:r>
            <a:r>
              <a:rPr lang="en-US" dirty="0" smtClean="0"/>
              <a:t>implementing grant </a:t>
            </a:r>
            <a:r>
              <a:rPr lang="en-US" dirty="0"/>
              <a:t>activities</a:t>
            </a:r>
            <a:r>
              <a:rPr lang="en-US" dirty="0" smtClean="0"/>
              <a:t>?</a:t>
            </a:r>
          </a:p>
          <a:p>
            <a:pPr marL="268287" lvl="1" indent="0">
              <a:buNone/>
            </a:pPr>
            <a:endParaRPr lang="en-US" dirty="0" smtClean="0"/>
          </a:p>
          <a:p>
            <a:pPr marL="268287" lvl="1" indent="0">
              <a:buNone/>
            </a:pPr>
            <a:r>
              <a:rPr lang="en-US" dirty="0" smtClean="0"/>
              <a:t>	</a:t>
            </a:r>
            <a:r>
              <a:rPr lang="en-US" i="1" dirty="0" smtClean="0"/>
              <a:t>Talk about your project management experience with other grants, 	for example.  If you are applying on behalf of your fellow CSA 	members as a host agency, please elaborate on your past hosting 	and oversight experience.</a:t>
            </a:r>
          </a:p>
          <a:p>
            <a:pPr marL="342900" indent="-342900">
              <a:buFont typeface="+mj-lt"/>
              <a:buAutoNum type="arabicPeriod"/>
            </a:pPr>
            <a:endParaRPr lang="en-US" dirty="0" smtClean="0"/>
          </a:p>
          <a:p>
            <a:pPr marL="342900" indent="-342900">
              <a:buFont typeface="+mj-lt"/>
              <a:buAutoNum type="arabicPeriod"/>
            </a:pPr>
            <a:r>
              <a:rPr lang="en-US" dirty="0"/>
              <a:t>Is the organization a leader in combating malnutrition, or an otherwise appropriate agency to convene CSA activities? Is the wider CSA support demonstrated by signed </a:t>
            </a:r>
            <a:r>
              <a:rPr lang="en-GB" dirty="0" smtClean="0"/>
              <a:t>letters</a:t>
            </a:r>
            <a:r>
              <a:rPr lang="en-US" dirty="0" smtClean="0"/>
              <a:t>?</a:t>
            </a:r>
          </a:p>
          <a:p>
            <a:pPr marL="342900" indent="-342900">
              <a:buFont typeface="+mj-lt"/>
              <a:buAutoNum type="arabicPeriod"/>
            </a:pPr>
            <a:endParaRPr lang="en-US" dirty="0"/>
          </a:p>
          <a:p>
            <a:pPr marL="538162" lvl="2" indent="0">
              <a:buNone/>
            </a:pPr>
            <a:r>
              <a:rPr lang="en-US" dirty="0" smtClean="0"/>
              <a:t>	</a:t>
            </a:r>
            <a:r>
              <a:rPr lang="en-US" i="1" dirty="0" smtClean="0"/>
              <a:t>You may submit additional letters of support.</a:t>
            </a:r>
            <a:endParaRPr lang="en-GB" i="1"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3652960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Scope of Work</a:t>
            </a:r>
            <a:endParaRPr lang="en-GB" dirty="0"/>
          </a:p>
        </p:txBody>
      </p:sp>
      <p:sp>
        <p:nvSpPr>
          <p:cNvPr id="3" name="Text Placeholder 2"/>
          <p:cNvSpPr>
            <a:spLocks noGrp="1"/>
          </p:cNvSpPr>
          <p:nvPr>
            <p:ph type="body" sz="quarter" idx="10"/>
          </p:nvPr>
        </p:nvSpPr>
        <p:spPr/>
        <p:txBody>
          <a:bodyPr/>
          <a:lstStyle/>
          <a:p>
            <a:r>
              <a:rPr lang="en-GB" dirty="0" smtClean="0"/>
              <a:t>Evaluation</a:t>
            </a:r>
            <a:endParaRPr lang="en-GB" dirty="0"/>
          </a:p>
        </p:txBody>
      </p:sp>
    </p:spTree>
    <p:extLst>
      <p:ext uri="{BB962C8B-B14F-4D97-AF65-F5344CB8AC3E}">
        <p14:creationId xmlns:p14="http://schemas.microsoft.com/office/powerpoint/2010/main" val="1940229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Evaluation:  Scope of Work</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25</a:t>
            </a:fld>
            <a:endParaRPr lang="en-US" dirty="0"/>
          </a:p>
        </p:txBody>
      </p:sp>
      <p:sp>
        <p:nvSpPr>
          <p:cNvPr id="5" name="Content Placeholder 4"/>
          <p:cNvSpPr>
            <a:spLocks noGrp="1"/>
          </p:cNvSpPr>
          <p:nvPr>
            <p:ph sz="quarter" idx="12"/>
          </p:nvPr>
        </p:nvSpPr>
        <p:spPr/>
        <p:txBody>
          <a:bodyPr/>
          <a:lstStyle/>
          <a:p>
            <a:pPr marL="342900" indent="-342900">
              <a:buFont typeface="+mj-lt"/>
              <a:buAutoNum type="arabicPeriod" startAt="3"/>
            </a:pPr>
            <a:r>
              <a:rPr lang="en-US" dirty="0"/>
              <a:t>Is the Statement of Need specific, compelling, and aligning to national nutrition priorities, policies, and strategies</a:t>
            </a:r>
            <a:r>
              <a:rPr lang="en-US" dirty="0" smtClean="0"/>
              <a:t>?</a:t>
            </a:r>
          </a:p>
          <a:p>
            <a:pPr marL="342900" indent="-342900">
              <a:buFont typeface="+mj-lt"/>
              <a:buAutoNum type="arabicPeriod" startAt="3"/>
            </a:pPr>
            <a:endParaRPr lang="en-US" dirty="0"/>
          </a:p>
          <a:p>
            <a:pPr marL="268287" lvl="1" indent="0">
              <a:buNone/>
            </a:pPr>
            <a:r>
              <a:rPr lang="en-US" dirty="0" smtClean="0"/>
              <a:t>	</a:t>
            </a:r>
            <a:r>
              <a:rPr lang="en-US" i="1" dirty="0" smtClean="0"/>
              <a:t>Contact your CSA Chair or Coordinator for more information and 	ideas. </a:t>
            </a:r>
          </a:p>
          <a:p>
            <a:pPr marL="342900" indent="-342900">
              <a:buFont typeface="+mj-lt"/>
              <a:buAutoNum type="arabicPeriod" startAt="3"/>
            </a:pPr>
            <a:endParaRPr lang="en-US" dirty="0" smtClean="0"/>
          </a:p>
          <a:p>
            <a:pPr marL="342900" indent="-342900">
              <a:buFont typeface="+mj-lt"/>
              <a:buAutoNum type="arabicPeriod" startAt="3"/>
            </a:pPr>
            <a:r>
              <a:rPr lang="en-US" dirty="0"/>
              <a:t>Does the proposal’s results framework (results chain, indicators, baselines, targets, and means of verification) follow SMART guidelines and link directly to the stated activities and budget? Are the activities sufficiently ambitious but doable?  Or, are they unrealistically ambitious</a:t>
            </a:r>
            <a:r>
              <a:rPr lang="en-US" dirty="0" smtClean="0"/>
              <a:t>?</a:t>
            </a:r>
          </a:p>
          <a:p>
            <a:pPr marL="342900" indent="-342900">
              <a:buFont typeface="+mj-lt"/>
              <a:buAutoNum type="arabicPeriod" startAt="3"/>
            </a:pPr>
            <a:endParaRPr lang="en-US" dirty="0" smtClean="0"/>
          </a:p>
          <a:p>
            <a:pPr marL="342900" indent="-342900">
              <a:buFont typeface="+mj-lt"/>
              <a:buAutoNum type="arabicPeriod" startAt="3"/>
            </a:pPr>
            <a:r>
              <a:rPr lang="en-US" dirty="0"/>
              <a:t>Do the stated outcomes, outputs and indicators align with the </a:t>
            </a:r>
            <a:r>
              <a:rPr lang="en-US" u="sng" dirty="0">
                <a:hlinkClick r:id="rId2"/>
              </a:rPr>
              <a:t>Annex D - SUN Movement Pooled Fund Results Framework</a:t>
            </a:r>
            <a:r>
              <a:rPr lang="en-US" dirty="0"/>
              <a:t>, i.e. it matches one or more Outcomes in the Annex D?</a:t>
            </a:r>
            <a:r>
              <a:rPr lang="en-US" dirty="0" smtClean="0"/>
              <a:t> </a:t>
            </a:r>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0183149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Scope of Work:  Pooled Fund Results Framework</a:t>
            </a:r>
            <a:endParaRPr lang="en-GB"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550608" y="2095500"/>
            <a:ext cx="7063168" cy="39909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a:p>
        </p:txBody>
      </p:sp>
      <p:sp>
        <p:nvSpPr>
          <p:cNvPr id="8" name="TextBox 7"/>
          <p:cNvSpPr txBox="1"/>
          <p:nvPr/>
        </p:nvSpPr>
        <p:spPr>
          <a:xfrm>
            <a:off x="720000" y="1169116"/>
            <a:ext cx="7785825" cy="369332"/>
          </a:xfrm>
          <a:prstGeom prst="rect">
            <a:avLst/>
          </a:prstGeom>
          <a:noFill/>
        </p:spPr>
        <p:txBody>
          <a:bodyPr wrap="square" rtlCol="0">
            <a:spAutoFit/>
          </a:bodyPr>
          <a:lstStyle/>
          <a:p>
            <a:r>
              <a:rPr lang="en-GB" dirty="0" smtClean="0"/>
              <a:t>1. Select one or more outcome areas relevant to the country context.</a:t>
            </a:r>
            <a:endParaRPr lang="en-GB" dirty="0"/>
          </a:p>
        </p:txBody>
      </p:sp>
    </p:spTree>
    <p:extLst>
      <p:ext uri="{BB962C8B-B14F-4D97-AF65-F5344CB8AC3E}">
        <p14:creationId xmlns:p14="http://schemas.microsoft.com/office/powerpoint/2010/main" val="42616767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Scope of Work:  Pooled Fund Results Framework</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27</a:t>
            </a:fld>
            <a:endParaRPr lang="en-US"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2555843" y="1962150"/>
            <a:ext cx="5868156" cy="41671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a:p>
        </p:txBody>
      </p:sp>
      <p:sp>
        <p:nvSpPr>
          <p:cNvPr id="8" name="TextBox 7"/>
          <p:cNvSpPr txBox="1"/>
          <p:nvPr/>
        </p:nvSpPr>
        <p:spPr>
          <a:xfrm>
            <a:off x="725625" y="1131482"/>
            <a:ext cx="7698374" cy="646331"/>
          </a:xfrm>
          <a:prstGeom prst="rect">
            <a:avLst/>
          </a:prstGeom>
          <a:noFill/>
        </p:spPr>
        <p:txBody>
          <a:bodyPr wrap="square" rtlCol="0">
            <a:spAutoFit/>
          </a:bodyPr>
          <a:lstStyle/>
          <a:p>
            <a:r>
              <a:rPr lang="en-GB" dirty="0"/>
              <a:t>2</a:t>
            </a:r>
            <a:r>
              <a:rPr lang="en-GB" dirty="0" smtClean="0"/>
              <a:t>. Select several outputs, activities, or cross-cutting activities for that outcome. You can also opt to use your own (at output/activity level)!  </a:t>
            </a:r>
            <a:endParaRPr lang="en-GB" dirty="0"/>
          </a:p>
        </p:txBody>
      </p:sp>
    </p:spTree>
    <p:extLst>
      <p:ext uri="{BB962C8B-B14F-4D97-AF65-F5344CB8AC3E}">
        <p14:creationId xmlns:p14="http://schemas.microsoft.com/office/powerpoint/2010/main" val="36505994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Scope of Work:</a:t>
            </a:r>
            <a:br>
              <a:rPr lang="en-GB" dirty="0" smtClean="0"/>
            </a:br>
            <a:r>
              <a:rPr lang="en-GB" dirty="0" smtClean="0"/>
              <a:t>Pooled </a:t>
            </a:r>
            <a:r>
              <a:rPr lang="en-GB" dirty="0"/>
              <a:t>Fund Results </a:t>
            </a:r>
            <a:r>
              <a:rPr lang="en-GB" dirty="0" smtClean="0"/>
              <a:t>Framework – Project </a:t>
            </a:r>
            <a:r>
              <a:rPr lang="en-GB" dirty="0" err="1" smtClean="0"/>
              <a:t>Workplan</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28</a:t>
            </a:fld>
            <a:endParaRPr lang="en-US"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720725" y="1951075"/>
            <a:ext cx="7702550" cy="37894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a:p>
        </p:txBody>
      </p:sp>
      <p:sp>
        <p:nvSpPr>
          <p:cNvPr id="8" name="TextBox 7"/>
          <p:cNvSpPr txBox="1"/>
          <p:nvPr/>
        </p:nvSpPr>
        <p:spPr>
          <a:xfrm>
            <a:off x="720000" y="1143000"/>
            <a:ext cx="7703275" cy="646331"/>
          </a:xfrm>
          <a:prstGeom prst="rect">
            <a:avLst/>
          </a:prstGeom>
          <a:noFill/>
        </p:spPr>
        <p:txBody>
          <a:bodyPr wrap="square" rtlCol="0">
            <a:spAutoFit/>
          </a:bodyPr>
          <a:lstStyle/>
          <a:p>
            <a:r>
              <a:rPr lang="en-GB" dirty="0" smtClean="0"/>
              <a:t>3. Insert outcome, output, and activity in your </a:t>
            </a:r>
            <a:r>
              <a:rPr lang="en-GB" dirty="0" err="1" smtClean="0"/>
              <a:t>workplan</a:t>
            </a:r>
            <a:r>
              <a:rPr lang="en-GB" dirty="0"/>
              <a:t> </a:t>
            </a:r>
            <a:r>
              <a:rPr lang="en-GB" dirty="0" smtClean="0"/>
              <a:t>located at the end of Annex A:  Grant Application	</a:t>
            </a:r>
            <a:endParaRPr lang="en-GB" dirty="0"/>
          </a:p>
        </p:txBody>
      </p:sp>
      <p:sp>
        <p:nvSpPr>
          <p:cNvPr id="9" name="Oval 8"/>
          <p:cNvSpPr/>
          <p:nvPr/>
        </p:nvSpPr>
        <p:spPr>
          <a:xfrm>
            <a:off x="5829300" y="5162550"/>
            <a:ext cx="2790825" cy="1181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You can add/subtract rows as needed</a:t>
            </a:r>
            <a:endParaRPr lang="en-GB" dirty="0"/>
          </a:p>
        </p:txBody>
      </p:sp>
    </p:spTree>
    <p:extLst>
      <p:ext uri="{BB962C8B-B14F-4D97-AF65-F5344CB8AC3E}">
        <p14:creationId xmlns:p14="http://schemas.microsoft.com/office/powerpoint/2010/main" val="32409383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Technical &amp; Methodological Approach</a:t>
            </a:r>
            <a:endParaRPr lang="en-GB" dirty="0"/>
          </a:p>
        </p:txBody>
      </p:sp>
      <p:sp>
        <p:nvSpPr>
          <p:cNvPr id="3" name="Text Placeholder 2"/>
          <p:cNvSpPr>
            <a:spLocks noGrp="1"/>
          </p:cNvSpPr>
          <p:nvPr>
            <p:ph type="body" sz="quarter" idx="10"/>
          </p:nvPr>
        </p:nvSpPr>
        <p:spPr/>
        <p:txBody>
          <a:bodyPr/>
          <a:lstStyle/>
          <a:p>
            <a:r>
              <a:rPr lang="en-GB" dirty="0" smtClean="0"/>
              <a:t>Evaluation</a:t>
            </a:r>
            <a:endParaRPr lang="en-GB" dirty="0"/>
          </a:p>
        </p:txBody>
      </p:sp>
    </p:spTree>
    <p:extLst>
      <p:ext uri="{BB962C8B-B14F-4D97-AF65-F5344CB8AC3E}">
        <p14:creationId xmlns:p14="http://schemas.microsoft.com/office/powerpoint/2010/main" val="3477392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a:t>
            </a:fld>
            <a:endParaRPr lang="en-US" dirty="0"/>
          </a:p>
        </p:txBody>
      </p:sp>
      <p:sp>
        <p:nvSpPr>
          <p:cNvPr id="5" name="Content Placeholder 4"/>
          <p:cNvSpPr>
            <a:spLocks noGrp="1"/>
          </p:cNvSpPr>
          <p:nvPr>
            <p:ph sz="quarter" idx="12"/>
          </p:nvPr>
        </p:nvSpPr>
        <p:spPr/>
        <p:txBody>
          <a:bodyPr/>
          <a:lstStyle/>
          <a:p>
            <a:r>
              <a:rPr lang="en-GB" dirty="0" smtClean="0"/>
              <a:t>Introductions to the Team</a:t>
            </a:r>
          </a:p>
          <a:p>
            <a:r>
              <a:rPr lang="en-GB" dirty="0" smtClean="0"/>
              <a:t>About </a:t>
            </a:r>
            <a:r>
              <a:rPr lang="en-GB" dirty="0"/>
              <a:t>the Scaling Up Nutrition (SUN) Movement </a:t>
            </a:r>
            <a:endParaRPr lang="en-GB" dirty="0" smtClean="0"/>
          </a:p>
          <a:p>
            <a:r>
              <a:rPr lang="en-GB" dirty="0" smtClean="0"/>
              <a:t>Grant Program Overview</a:t>
            </a:r>
          </a:p>
          <a:p>
            <a:r>
              <a:rPr lang="en-GB" dirty="0" smtClean="0"/>
              <a:t>How to Apply</a:t>
            </a:r>
          </a:p>
          <a:p>
            <a:r>
              <a:rPr lang="en-GB" dirty="0" smtClean="0"/>
              <a:t>Eligibility</a:t>
            </a:r>
          </a:p>
          <a:p>
            <a:r>
              <a:rPr lang="en-GB" dirty="0" smtClean="0"/>
              <a:t>Evaluation</a:t>
            </a:r>
          </a:p>
          <a:p>
            <a:r>
              <a:rPr lang="en-GB" dirty="0" smtClean="0"/>
              <a:t>Completing the Application</a:t>
            </a:r>
          </a:p>
          <a:p>
            <a:r>
              <a:rPr lang="en-GB" dirty="0" smtClean="0"/>
              <a:t>Grant Administration</a:t>
            </a:r>
          </a:p>
          <a:p>
            <a:r>
              <a:rPr lang="en-GB" dirty="0" smtClean="0"/>
              <a:t>Contact</a:t>
            </a:r>
          </a:p>
          <a:p>
            <a:r>
              <a:rPr lang="en-GB" dirty="0" smtClean="0"/>
              <a:t>Questions &amp; Answers</a:t>
            </a:r>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2682626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Evaluation:  </a:t>
            </a:r>
            <a:r>
              <a:rPr lang="en-GB" dirty="0"/>
              <a:t>Methodology/Technical Approach</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30</a:t>
            </a:fld>
            <a:endParaRPr lang="en-US" dirty="0"/>
          </a:p>
        </p:txBody>
      </p:sp>
      <p:sp>
        <p:nvSpPr>
          <p:cNvPr id="5" name="Content Placeholder 4"/>
          <p:cNvSpPr>
            <a:spLocks noGrp="1"/>
          </p:cNvSpPr>
          <p:nvPr>
            <p:ph sz="quarter" idx="12"/>
          </p:nvPr>
        </p:nvSpPr>
        <p:spPr>
          <a:xfrm>
            <a:off x="720000" y="1069368"/>
            <a:ext cx="7704000" cy="5321907"/>
          </a:xfrm>
        </p:spPr>
        <p:txBody>
          <a:bodyPr/>
          <a:lstStyle/>
          <a:p>
            <a:pPr marL="342900" indent="-342900">
              <a:buFont typeface="+mj-lt"/>
              <a:buAutoNum type="arabicPeriod" startAt="6"/>
            </a:pPr>
            <a:r>
              <a:rPr lang="en-US" dirty="0"/>
              <a:t>Does the proposal present a sound, competent project team to achieve the expected results? </a:t>
            </a:r>
            <a:endParaRPr lang="en-US" dirty="0" smtClean="0"/>
          </a:p>
          <a:p>
            <a:pPr marL="538162" lvl="2" indent="0">
              <a:buNone/>
            </a:pPr>
            <a:r>
              <a:rPr lang="en-US" i="1" dirty="0" smtClean="0"/>
              <a:t>	</a:t>
            </a:r>
            <a:r>
              <a:rPr lang="en-US" sz="1400" i="1" dirty="0" smtClean="0"/>
              <a:t>It is expected that the proposal budget for both a Project Focal Point and an M&amp;E 	Focal Point – </a:t>
            </a:r>
            <a:r>
              <a:rPr lang="en-US" sz="1400" i="1" dirty="0"/>
              <a:t>T</a:t>
            </a:r>
            <a:r>
              <a:rPr lang="en-US" sz="1400" i="1" dirty="0" smtClean="0"/>
              <a:t>he people who will actually implement the project!  Attach C.V.’s are 	highly encouraged.  If the Project Focal Point and M&amp;E Focal Point are the same 	person, clearly explain.  Any changes in project personnel should be communicated 	immediately with UNOPS.</a:t>
            </a:r>
          </a:p>
          <a:p>
            <a:pPr marL="538162" lvl="2" indent="0">
              <a:buNone/>
            </a:pPr>
            <a:endParaRPr lang="en-US" sz="1400" i="1" dirty="0" smtClean="0"/>
          </a:p>
          <a:p>
            <a:pPr marL="342900" indent="-342900">
              <a:buFont typeface="+mj-lt"/>
              <a:buAutoNum type="arabicPeriod" startAt="6"/>
            </a:pPr>
            <a:r>
              <a:rPr lang="en-US" dirty="0"/>
              <a:t>Does the organization demonstrate political and social commitment for grassroots, subnational partners and other stakeholders? </a:t>
            </a:r>
            <a:endParaRPr lang="en-US" dirty="0" smtClean="0"/>
          </a:p>
          <a:p>
            <a:pPr marL="342900" indent="-342900">
              <a:buFont typeface="+mj-lt"/>
              <a:buAutoNum type="arabicPeriod" startAt="6"/>
            </a:pPr>
            <a:endParaRPr lang="en-US" dirty="0" smtClean="0"/>
          </a:p>
          <a:p>
            <a:pPr marL="342900" indent="-342900">
              <a:buFont typeface="+mj-lt"/>
              <a:buAutoNum type="arabicPeriod" startAt="6"/>
            </a:pPr>
            <a:r>
              <a:rPr lang="en-US" dirty="0"/>
              <a:t>Does the proposed project have a particular focus on the empowerment of women and girls, indigenous people, grassroots groups and or vulnerable </a:t>
            </a:r>
            <a:r>
              <a:rPr lang="en-US" dirty="0" smtClean="0"/>
              <a:t>communities?  </a:t>
            </a:r>
            <a:br>
              <a:rPr lang="en-US" dirty="0" smtClean="0"/>
            </a:br>
            <a:r>
              <a:rPr lang="en-US" dirty="0" smtClean="0"/>
              <a:t>	</a:t>
            </a:r>
            <a:r>
              <a:rPr lang="en-US" sz="1400" i="1" dirty="0" smtClean="0"/>
              <a:t>You can use the Project Checklist on Gender and Resource List in Annex G of the 	CFP for ideas.</a:t>
            </a:r>
          </a:p>
          <a:p>
            <a:pPr marL="342900" indent="-342900">
              <a:buFont typeface="+mj-lt"/>
              <a:buAutoNum type="arabicPeriod" startAt="6"/>
            </a:pPr>
            <a:endParaRPr lang="en-US" sz="1400" i="1" dirty="0" smtClean="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7866649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295275"/>
            <a:ext cx="7704000" cy="792000"/>
          </a:xfrm>
        </p:spPr>
        <p:txBody>
          <a:bodyPr/>
          <a:lstStyle/>
          <a:p>
            <a:r>
              <a:rPr lang="en-GB" dirty="0" smtClean="0"/>
              <a:t>Evaluation:  Methodology/Technical Approach</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31</a:t>
            </a:fld>
            <a:endParaRPr lang="en-US" dirty="0"/>
          </a:p>
        </p:txBody>
      </p:sp>
      <p:sp>
        <p:nvSpPr>
          <p:cNvPr id="5" name="Content Placeholder 4"/>
          <p:cNvSpPr>
            <a:spLocks noGrp="1"/>
          </p:cNvSpPr>
          <p:nvPr>
            <p:ph sz="quarter" idx="12"/>
          </p:nvPr>
        </p:nvSpPr>
        <p:spPr/>
        <p:txBody>
          <a:bodyPr/>
          <a:lstStyle/>
          <a:p>
            <a:pPr marL="342900" indent="-342900">
              <a:buFont typeface="+mj-lt"/>
              <a:buAutoNum type="arabicPeriod" startAt="9"/>
            </a:pPr>
            <a:r>
              <a:rPr lang="en-GB" dirty="0"/>
              <a:t>Are the assumptions underlying the grant project's design specific, accurate, and complete and realistically budgeted? Have substantial risk factors, based on internal and external conditions, been taken into account</a:t>
            </a:r>
            <a:r>
              <a:rPr lang="en-GB" dirty="0" smtClean="0"/>
              <a:t>?</a:t>
            </a:r>
          </a:p>
          <a:p>
            <a:pPr marL="538162" lvl="2" indent="0">
              <a:buNone/>
            </a:pPr>
            <a:r>
              <a:rPr lang="en-GB" dirty="0" smtClean="0"/>
              <a:t>	</a:t>
            </a:r>
            <a:r>
              <a:rPr lang="en-GB" i="1" dirty="0" smtClean="0"/>
              <a:t>Check your budget to make sure that the activities you have 	mentioned have adequate funding.</a:t>
            </a:r>
          </a:p>
          <a:p>
            <a:pPr marL="538162" lvl="2" indent="0">
              <a:buNone/>
            </a:pPr>
            <a:endParaRPr lang="en-GB" i="1" dirty="0" smtClean="0"/>
          </a:p>
          <a:p>
            <a:pPr marL="342900" indent="-342900">
              <a:buFont typeface="+mj-lt"/>
              <a:buAutoNum type="arabicPeriod" startAt="9"/>
            </a:pPr>
            <a:r>
              <a:rPr lang="en-GB" dirty="0"/>
              <a:t>Are the proposed work-plan activities and their time estimates for implementation sound and realistic</a:t>
            </a:r>
            <a:r>
              <a:rPr lang="en-GB" dirty="0" smtClean="0"/>
              <a:t>?</a:t>
            </a:r>
          </a:p>
          <a:p>
            <a:pPr marL="538162" lvl="2" indent="0">
              <a:buNone/>
            </a:pPr>
            <a:r>
              <a:rPr lang="en-GB" dirty="0" smtClean="0"/>
              <a:t>	</a:t>
            </a:r>
            <a:r>
              <a:rPr lang="en-GB" i="1" dirty="0" smtClean="0"/>
              <a:t>Please ensure that it fits within the 12-month timeframe.  </a:t>
            </a:r>
          </a:p>
          <a:p>
            <a:pPr marL="342900" indent="-342900">
              <a:buFont typeface="+mj-lt"/>
              <a:buAutoNum type="arabicPeriod" startAt="9"/>
            </a:pPr>
            <a:endParaRPr lang="en-GB" dirty="0" smtClean="0"/>
          </a:p>
          <a:p>
            <a:pPr marL="342900" indent="-342900">
              <a:buFont typeface="+mj-lt"/>
              <a:buAutoNum type="arabicPeriod" startAt="9"/>
            </a:pPr>
            <a:r>
              <a:rPr lang="en-GB" dirty="0" smtClean="0"/>
              <a:t>Does </a:t>
            </a:r>
            <a:r>
              <a:rPr lang="en-GB" dirty="0"/>
              <a:t>the proposal describe a fundraising strategy to ensure continuity of activities after the grant expires</a:t>
            </a:r>
            <a:r>
              <a:rPr lang="en-GB" dirty="0" smtClean="0"/>
              <a:t>?</a:t>
            </a:r>
          </a:p>
          <a:p>
            <a:pPr marL="342900" indent="-342900">
              <a:buFont typeface="+mj-lt"/>
              <a:buAutoNum type="arabicPeriod" startAt="9"/>
            </a:pPr>
            <a:endParaRPr lang="en-GB" dirty="0"/>
          </a:p>
          <a:p>
            <a:pPr marL="0" indent="0">
              <a:buNone/>
            </a:pPr>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0017825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Evaluation:  Methodology/Technical Approach</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32</a:t>
            </a:fld>
            <a:endParaRPr lang="en-US" dirty="0"/>
          </a:p>
        </p:txBody>
      </p:sp>
      <p:sp>
        <p:nvSpPr>
          <p:cNvPr id="5" name="Content Placeholder 4"/>
          <p:cNvSpPr>
            <a:spLocks noGrp="1"/>
          </p:cNvSpPr>
          <p:nvPr>
            <p:ph sz="quarter" idx="12"/>
          </p:nvPr>
        </p:nvSpPr>
        <p:spPr>
          <a:xfrm>
            <a:off x="719999" y="1261011"/>
            <a:ext cx="7704000" cy="4968000"/>
          </a:xfrm>
        </p:spPr>
        <p:txBody>
          <a:bodyPr/>
          <a:lstStyle/>
          <a:p>
            <a:pPr marL="342900" indent="-342900">
              <a:buFont typeface="+mj-lt"/>
              <a:buAutoNum type="arabicPeriod" startAt="12"/>
            </a:pPr>
            <a:r>
              <a:rPr lang="en-GB" dirty="0" smtClean="0"/>
              <a:t>For </a:t>
            </a:r>
            <a:r>
              <a:rPr lang="en-GB" dirty="0"/>
              <a:t>established CSA’s, does the proposal build upon existing efforts?  For new or strengthening CSA’s, does the proposal support activities that are innovative, collaborative, and sustainable? </a:t>
            </a:r>
            <a:endParaRPr lang="en-GB" dirty="0" smtClean="0"/>
          </a:p>
          <a:p>
            <a:pPr marL="342900" indent="-342900">
              <a:buFont typeface="+mj-lt"/>
              <a:buAutoNum type="arabicPeriod" startAt="12"/>
            </a:pPr>
            <a:endParaRPr lang="en-GB" dirty="0" smtClean="0"/>
          </a:p>
          <a:p>
            <a:pPr marL="538162" lvl="2" indent="0">
              <a:buNone/>
            </a:pPr>
            <a:r>
              <a:rPr lang="en-GB" u="sng" dirty="0" smtClean="0"/>
              <a:t>Select and describe your CSA Functionality:</a:t>
            </a:r>
            <a:endParaRPr lang="en-GB" u="sng" dirty="0"/>
          </a:p>
          <a:p>
            <a:pPr lvl="2"/>
            <a:r>
              <a:rPr lang="en-GB" dirty="0" smtClean="0"/>
              <a:t>An </a:t>
            </a:r>
            <a:r>
              <a:rPr lang="en-GB" dirty="0"/>
              <a:t>established CSA that is now delivering plans at sub-national level</a:t>
            </a:r>
          </a:p>
          <a:p>
            <a:pPr lvl="2"/>
            <a:r>
              <a:rPr lang="en-GB" dirty="0" smtClean="0"/>
              <a:t>A </a:t>
            </a:r>
            <a:r>
              <a:rPr lang="en-GB" dirty="0"/>
              <a:t>CSA that needs strengthening at national level</a:t>
            </a:r>
          </a:p>
          <a:p>
            <a:pPr lvl="2"/>
            <a:r>
              <a:rPr lang="en-GB" dirty="0" smtClean="0"/>
              <a:t>A </a:t>
            </a:r>
            <a:r>
              <a:rPr lang="en-GB" dirty="0"/>
              <a:t>newly established CSA </a:t>
            </a:r>
            <a:endParaRPr lang="en-GB" dirty="0" smtClean="0"/>
          </a:p>
          <a:p>
            <a:pPr lvl="2"/>
            <a:endParaRPr lang="en-GB" dirty="0"/>
          </a:p>
          <a:p>
            <a:pPr marL="342900" indent="-342900">
              <a:buFont typeface="+mj-lt"/>
              <a:buAutoNum type="arabicPeriod" startAt="12"/>
            </a:pPr>
            <a:r>
              <a:rPr lang="en-GB" dirty="0" smtClean="0"/>
              <a:t>The </a:t>
            </a:r>
            <a:r>
              <a:rPr lang="en-GB" dirty="0"/>
              <a:t>proposal should be accompanied by written support (by email is sufficient) from the SUN </a:t>
            </a:r>
            <a:r>
              <a:rPr lang="en-GB" dirty="0" smtClean="0"/>
              <a:t>Movement Government </a:t>
            </a:r>
            <a:r>
              <a:rPr lang="en-GB" dirty="0"/>
              <a:t>Focal Point on behalf of the national SUN multi-stakeholder platform to confirm alignment of the proposal with country strategies or plans for nutrition.  </a:t>
            </a:r>
            <a:endParaRPr lang="en-GB" dirty="0" smtClean="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3214722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Evaluation:  Methodology/Technical Approach</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33</a:t>
            </a:fld>
            <a:endParaRPr lang="en-US"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381125" y="2891073"/>
            <a:ext cx="6381750" cy="29241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a:p>
        </p:txBody>
      </p:sp>
      <p:sp>
        <p:nvSpPr>
          <p:cNvPr id="8" name="TextBox 7"/>
          <p:cNvSpPr txBox="1"/>
          <p:nvPr/>
        </p:nvSpPr>
        <p:spPr>
          <a:xfrm>
            <a:off x="720000" y="1343025"/>
            <a:ext cx="7290525" cy="1477328"/>
          </a:xfrm>
          <a:prstGeom prst="rect">
            <a:avLst/>
          </a:prstGeom>
          <a:noFill/>
        </p:spPr>
        <p:txBody>
          <a:bodyPr wrap="square" rtlCol="0">
            <a:spAutoFit/>
          </a:bodyPr>
          <a:lstStyle/>
          <a:p>
            <a:r>
              <a:rPr lang="en-GB" i="1" dirty="0"/>
              <a:t>If a SUN </a:t>
            </a:r>
            <a:r>
              <a:rPr lang="en-GB" i="1" dirty="0" smtClean="0"/>
              <a:t>Movement Government </a:t>
            </a:r>
            <a:r>
              <a:rPr lang="en-GB" i="1" dirty="0"/>
              <a:t>Focal Point has not been nominated and in position, written </a:t>
            </a:r>
            <a:r>
              <a:rPr lang="en-GB" i="1" dirty="0" smtClean="0"/>
              <a:t>support </a:t>
            </a:r>
            <a:r>
              <a:rPr lang="en-GB" i="1" dirty="0"/>
              <a:t>for the project from the </a:t>
            </a:r>
            <a:r>
              <a:rPr lang="en-GB" i="1" dirty="0">
                <a:solidFill>
                  <a:srgbClr val="FF0000"/>
                </a:solidFill>
              </a:rPr>
              <a:t>Civil Society Alliance Chair or Coordinator</a:t>
            </a:r>
            <a:r>
              <a:rPr lang="en-GB" i="1" dirty="0"/>
              <a:t> is </a:t>
            </a:r>
            <a:r>
              <a:rPr lang="en-GB" i="1" dirty="0" smtClean="0"/>
              <a:t>acceptable</a:t>
            </a:r>
            <a:r>
              <a:rPr lang="en-GB" i="1" dirty="0"/>
              <a:t>.  The letter should confirm that the proposed activities are in line with </a:t>
            </a:r>
            <a:r>
              <a:rPr lang="en-GB" i="1" dirty="0" smtClean="0"/>
              <a:t>national </a:t>
            </a:r>
            <a:r>
              <a:rPr lang="en-GB" i="1" dirty="0"/>
              <a:t>needs or priorities</a:t>
            </a:r>
            <a:r>
              <a:rPr lang="en-GB" i="1" dirty="0" smtClean="0"/>
              <a:t>.  </a:t>
            </a:r>
            <a:endParaRPr lang="en-GB" i="1" dirty="0"/>
          </a:p>
          <a:p>
            <a:endParaRPr lang="en-GB" dirty="0"/>
          </a:p>
        </p:txBody>
      </p:sp>
    </p:spTree>
    <p:extLst>
      <p:ext uri="{BB962C8B-B14F-4D97-AF65-F5344CB8AC3E}">
        <p14:creationId xmlns:p14="http://schemas.microsoft.com/office/powerpoint/2010/main" val="19684905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6825" y="3009900"/>
            <a:ext cx="3348000" cy="2609850"/>
          </a:xfrm>
        </p:spPr>
        <p:txBody>
          <a:bodyPr/>
          <a:lstStyle/>
          <a:p>
            <a:r>
              <a:rPr lang="en-GB" dirty="0"/>
              <a:t>Technical &amp; Methodological </a:t>
            </a:r>
            <a:r>
              <a:rPr lang="en-GB" dirty="0" smtClean="0"/>
              <a:t>Approach </a:t>
            </a:r>
            <a:br>
              <a:rPr lang="en-GB" dirty="0" smtClean="0"/>
            </a:br>
            <a:r>
              <a:rPr lang="en-GB" dirty="0"/>
              <a:t/>
            </a:r>
            <a:br>
              <a:rPr lang="en-GB" dirty="0"/>
            </a:br>
            <a:r>
              <a:rPr lang="en-GB" dirty="0" smtClean="0"/>
              <a:t>Notes on Budgets</a:t>
            </a:r>
            <a:endParaRPr lang="en-GB" dirty="0"/>
          </a:p>
        </p:txBody>
      </p:sp>
      <p:sp>
        <p:nvSpPr>
          <p:cNvPr id="3" name="Text Placeholder 2"/>
          <p:cNvSpPr>
            <a:spLocks noGrp="1"/>
          </p:cNvSpPr>
          <p:nvPr>
            <p:ph type="body" sz="quarter" idx="10"/>
          </p:nvPr>
        </p:nvSpPr>
        <p:spPr/>
        <p:txBody>
          <a:bodyPr/>
          <a:lstStyle/>
          <a:p>
            <a:r>
              <a:rPr lang="en-GB" dirty="0" smtClean="0"/>
              <a:t>Evaluation</a:t>
            </a:r>
            <a:endParaRPr lang="en-GB" dirty="0"/>
          </a:p>
        </p:txBody>
      </p:sp>
    </p:spTree>
    <p:extLst>
      <p:ext uri="{BB962C8B-B14F-4D97-AF65-F5344CB8AC3E}">
        <p14:creationId xmlns:p14="http://schemas.microsoft.com/office/powerpoint/2010/main" val="428339101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Budget:  General Tips &amp; Expectations</a:t>
            </a:r>
            <a:endParaRPr lang="en-GB" dirty="0"/>
          </a:p>
        </p:txBody>
      </p:sp>
      <p:sp>
        <p:nvSpPr>
          <p:cNvPr id="5" name="Content Placeholder 4"/>
          <p:cNvSpPr>
            <a:spLocks noGrp="1"/>
          </p:cNvSpPr>
          <p:nvPr>
            <p:ph sz="quarter" idx="12"/>
          </p:nvPr>
        </p:nvSpPr>
        <p:spPr/>
        <p:txBody>
          <a:bodyPr/>
          <a:lstStyle/>
          <a:p>
            <a:r>
              <a:rPr lang="en-GB" dirty="0" smtClean="0"/>
              <a:t>Be realistic.  Call for estimates, consider the possibility for inflation, program auditing services, and associated costs of implementation.</a:t>
            </a:r>
          </a:p>
          <a:p>
            <a:r>
              <a:rPr lang="en-US" dirty="0">
                <a:solidFill>
                  <a:srgbClr val="C00000"/>
                </a:solidFill>
              </a:rPr>
              <a:t>I</a:t>
            </a:r>
            <a:r>
              <a:rPr lang="en-US" dirty="0" smtClean="0">
                <a:solidFill>
                  <a:srgbClr val="C00000"/>
                </a:solidFill>
              </a:rPr>
              <a:t>t </a:t>
            </a:r>
            <a:r>
              <a:rPr lang="en-US" dirty="0">
                <a:solidFill>
                  <a:srgbClr val="C00000"/>
                </a:solidFill>
              </a:rPr>
              <a:t>is preferable for Grantees to spend down their budgets than to leave large amounts of unspent funding at the end of the project.  </a:t>
            </a:r>
            <a:endParaRPr lang="en-US" dirty="0" smtClean="0">
              <a:solidFill>
                <a:srgbClr val="C00000"/>
              </a:solidFill>
            </a:endParaRPr>
          </a:p>
          <a:p>
            <a:pPr lvl="1"/>
            <a:r>
              <a:rPr lang="en-US" dirty="0" smtClean="0">
                <a:solidFill>
                  <a:srgbClr val="C00000"/>
                </a:solidFill>
              </a:rPr>
              <a:t>No cost extensions will only be considered on an ad hoc basis with a valid justification. Poor planning/management is not a valid justification!</a:t>
            </a:r>
          </a:p>
          <a:p>
            <a:r>
              <a:rPr lang="en-GB" dirty="0" smtClean="0"/>
              <a:t>You may tally up your direct project costs and add 10% for overhead/indirect costs associated with the project.</a:t>
            </a:r>
          </a:p>
          <a:p>
            <a:r>
              <a:rPr lang="en-GB" dirty="0" smtClean="0"/>
              <a:t>Avoid items with a </a:t>
            </a:r>
            <a:r>
              <a:rPr lang="en-GB" u="sng" dirty="0" smtClean="0"/>
              <a:t>unit</a:t>
            </a:r>
            <a:r>
              <a:rPr lang="en-GB" dirty="0" smtClean="0"/>
              <a:t> value greater that 1,000 USD.  In short, avoid requesting large equipment items.</a:t>
            </a:r>
          </a:p>
          <a:p>
            <a:r>
              <a:rPr lang="en-US" dirty="0" smtClean="0"/>
              <a:t>Avoid budgeting for communications </a:t>
            </a:r>
            <a:r>
              <a:rPr lang="en-US" dirty="0"/>
              <a:t>tools </a:t>
            </a:r>
            <a:r>
              <a:rPr lang="en-US" dirty="0" smtClean="0"/>
              <a:t>that </a:t>
            </a:r>
            <a:r>
              <a:rPr lang="en-US" dirty="0"/>
              <a:t>already exist within the SUN Movement (e.g. website, communication materials) and that can be used at no cost to disseminate results</a:t>
            </a:r>
            <a:r>
              <a:rPr lang="en-US" dirty="0" smtClean="0"/>
              <a:t>.</a:t>
            </a:r>
            <a:br>
              <a:rPr lang="en-US" dirty="0" smtClean="0"/>
            </a:br>
            <a:endParaRPr lang="en-US" dirty="0" smtClean="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6271487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Budget</a:t>
            </a:r>
            <a:endParaRPr lang="en-GB"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978625" y="1261011"/>
            <a:ext cx="7702550" cy="4937341"/>
          </a:xfrm>
        </p:spPr>
      </p:pic>
      <p:sp>
        <p:nvSpPr>
          <p:cNvPr id="6" name="Text Placeholder 5"/>
          <p:cNvSpPr>
            <a:spLocks noGrp="1"/>
          </p:cNvSpPr>
          <p:nvPr>
            <p:ph type="body" sz="quarter" idx="13"/>
          </p:nvPr>
        </p:nvSpPr>
        <p:spPr/>
        <p:txBody>
          <a:bodyPr/>
          <a:lstStyle/>
          <a:p>
            <a:endParaRPr lang="en-GB"/>
          </a:p>
        </p:txBody>
      </p:sp>
      <p:sp>
        <p:nvSpPr>
          <p:cNvPr id="8" name="Oval 7"/>
          <p:cNvSpPr/>
          <p:nvPr/>
        </p:nvSpPr>
        <p:spPr>
          <a:xfrm>
            <a:off x="6118951" y="228120"/>
            <a:ext cx="2305049" cy="1590675"/>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Fill and attach to email as an Excel file.</a:t>
            </a:r>
            <a:endParaRPr lang="en-GB" dirty="0"/>
          </a:p>
        </p:txBody>
      </p:sp>
      <p:sp>
        <p:nvSpPr>
          <p:cNvPr id="9" name="Right Arrow 8"/>
          <p:cNvSpPr/>
          <p:nvPr/>
        </p:nvSpPr>
        <p:spPr>
          <a:xfrm rot="1944219">
            <a:off x="5749427" y="3200400"/>
            <a:ext cx="2695575" cy="70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t>Add comments if needed, or explain in Budget Narrative</a:t>
            </a:r>
            <a:endParaRPr lang="en-GB" sz="1200" dirty="0"/>
          </a:p>
        </p:txBody>
      </p:sp>
    </p:spTree>
    <p:extLst>
      <p:ext uri="{BB962C8B-B14F-4D97-AF65-F5344CB8AC3E}">
        <p14:creationId xmlns:p14="http://schemas.microsoft.com/office/powerpoint/2010/main" val="19547878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Budget Narrative</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37</a:t>
            </a:fld>
            <a:endParaRPr lang="en-US" dirty="0"/>
          </a:p>
        </p:txBody>
      </p:sp>
      <p:pic>
        <p:nvPicPr>
          <p:cNvPr id="7" name="Content Placeholder 6"/>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1104513" y="1266825"/>
            <a:ext cx="6934974" cy="4967288"/>
          </a:xfrm>
        </p:spPr>
      </p:pic>
      <p:sp>
        <p:nvSpPr>
          <p:cNvPr id="6" name="Text Placeholder 5"/>
          <p:cNvSpPr>
            <a:spLocks noGrp="1"/>
          </p:cNvSpPr>
          <p:nvPr>
            <p:ph type="body" sz="quarter" idx="13"/>
          </p:nvPr>
        </p:nvSpPr>
        <p:spPr/>
        <p:txBody>
          <a:bodyPr/>
          <a:lstStyle/>
          <a:p>
            <a:endParaRPr lang="en-GB"/>
          </a:p>
        </p:txBody>
      </p:sp>
      <p:sp>
        <p:nvSpPr>
          <p:cNvPr id="8" name="Oval 7"/>
          <p:cNvSpPr/>
          <p:nvPr/>
        </p:nvSpPr>
        <p:spPr>
          <a:xfrm>
            <a:off x="5734051" y="228120"/>
            <a:ext cx="2689950" cy="1590675"/>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Type in your own information and attach to email as a Word file.</a:t>
            </a:r>
            <a:endParaRPr lang="en-GB" dirty="0"/>
          </a:p>
        </p:txBody>
      </p:sp>
    </p:spTree>
    <p:extLst>
      <p:ext uri="{BB962C8B-B14F-4D97-AF65-F5344CB8AC3E}">
        <p14:creationId xmlns:p14="http://schemas.microsoft.com/office/powerpoint/2010/main" val="6807131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Completing the Application</a:t>
            </a:r>
            <a:endParaRPr lang="en-GB" dirty="0"/>
          </a:p>
        </p:txBody>
      </p:sp>
      <p:sp>
        <p:nvSpPr>
          <p:cNvPr id="3" name="Text Placeholder 2"/>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11413290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smtClean="0"/>
              <a:t>Completing the Application</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39</a:t>
            </a:fld>
            <a:endParaRPr lang="en-US" dirty="0"/>
          </a:p>
        </p:txBody>
      </p:sp>
      <p:pic>
        <p:nvPicPr>
          <p:cNvPr id="11" name="Content Placeholder 10"/>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2273843" y="1266825"/>
            <a:ext cx="4596313" cy="4967288"/>
          </a:xfrm>
        </p:spPr>
      </p:pic>
      <p:sp>
        <p:nvSpPr>
          <p:cNvPr id="10" name="Text Placeholder 9"/>
          <p:cNvSpPr>
            <a:spLocks noGrp="1"/>
          </p:cNvSpPr>
          <p:nvPr>
            <p:ph type="body" sz="quarter" idx="13"/>
          </p:nvPr>
        </p:nvSpPr>
        <p:spPr/>
        <p:txBody>
          <a:bodyPr/>
          <a:lstStyle/>
          <a:p>
            <a:endParaRPr lang="en-GB"/>
          </a:p>
        </p:txBody>
      </p:sp>
      <p:sp>
        <p:nvSpPr>
          <p:cNvPr id="14" name="Down Arrow 13"/>
          <p:cNvSpPr/>
          <p:nvPr/>
        </p:nvSpPr>
        <p:spPr>
          <a:xfrm rot="6043042">
            <a:off x="6453580" y="982021"/>
            <a:ext cx="586595" cy="38141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1400" dirty="0" smtClean="0"/>
              <a:t>Please read the contents of the hyperlinks.</a:t>
            </a:r>
            <a:endParaRPr lang="en-GB" sz="1400" dirty="0"/>
          </a:p>
        </p:txBody>
      </p:sp>
      <p:sp>
        <p:nvSpPr>
          <p:cNvPr id="15" name="Right Arrow 14"/>
          <p:cNvSpPr/>
          <p:nvPr/>
        </p:nvSpPr>
        <p:spPr>
          <a:xfrm rot="2697810">
            <a:off x="-79471" y="3197837"/>
            <a:ext cx="3866973" cy="1375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t>Does not have to be a member of the project team.  Should be the EO of the applicant.</a:t>
            </a:r>
            <a:endParaRPr lang="en-GB" sz="1400" dirty="0"/>
          </a:p>
        </p:txBody>
      </p:sp>
      <p:sp>
        <p:nvSpPr>
          <p:cNvPr id="16" name="Oval 15"/>
          <p:cNvSpPr/>
          <p:nvPr/>
        </p:nvSpPr>
        <p:spPr>
          <a:xfrm>
            <a:off x="5895975" y="274636"/>
            <a:ext cx="2779258" cy="16113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Print, initial, and sign.  Then, scan and attach to email as a pdf.</a:t>
            </a:r>
            <a:endParaRPr lang="en-GB" dirty="0"/>
          </a:p>
        </p:txBody>
      </p:sp>
    </p:spTree>
    <p:extLst>
      <p:ext uri="{BB962C8B-B14F-4D97-AF65-F5344CB8AC3E}">
        <p14:creationId xmlns:p14="http://schemas.microsoft.com/office/powerpoint/2010/main" val="24216503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6981" y="85725"/>
            <a:ext cx="7704000" cy="792000"/>
          </a:xfrm>
        </p:spPr>
        <p:txBody>
          <a:bodyPr/>
          <a:lstStyle/>
          <a:p>
            <a:r>
              <a:rPr lang="en-GB" dirty="0" smtClean="0"/>
              <a:t>Application Stage:  Roles &amp; Responsibilities</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a:t>
            </a:fld>
            <a:endParaRPr lang="en-US" dirty="0"/>
          </a:p>
        </p:txBody>
      </p:sp>
      <p:sp>
        <p:nvSpPr>
          <p:cNvPr id="6" name="Text Placeholder 5"/>
          <p:cNvSpPr>
            <a:spLocks noGrp="1"/>
          </p:cNvSpPr>
          <p:nvPr>
            <p:ph type="body" sz="quarter" idx="14"/>
          </p:nvPr>
        </p:nvSpPr>
        <p:spPr>
          <a:xfrm>
            <a:off x="817939" y="1469149"/>
            <a:ext cx="2304000" cy="603259"/>
          </a:xfrm>
        </p:spPr>
        <p:txBody>
          <a:bodyPr/>
          <a:lstStyle/>
          <a:p>
            <a:r>
              <a:rPr lang="en-GB" dirty="0" smtClean="0"/>
              <a:t>SUN Movement Pooled Fund Grants Coordinator</a:t>
            </a:r>
            <a:endParaRPr lang="en-GB" dirty="0"/>
          </a:p>
        </p:txBody>
      </p:sp>
      <p:sp>
        <p:nvSpPr>
          <p:cNvPr id="8" name="Text Placeholder 7"/>
          <p:cNvSpPr>
            <a:spLocks noGrp="1"/>
          </p:cNvSpPr>
          <p:nvPr>
            <p:ph type="body" sz="quarter" idx="16"/>
          </p:nvPr>
        </p:nvSpPr>
        <p:spPr>
          <a:xfrm>
            <a:off x="3397853" y="1550287"/>
            <a:ext cx="2304000" cy="603259"/>
          </a:xfrm>
        </p:spPr>
        <p:txBody>
          <a:bodyPr/>
          <a:lstStyle/>
          <a:p>
            <a:r>
              <a:rPr lang="en-GB" dirty="0" smtClean="0"/>
              <a:t>UNOPS Grants Analyst</a:t>
            </a:r>
            <a:endParaRPr lang="en-GB" dirty="0"/>
          </a:p>
        </p:txBody>
      </p:sp>
      <p:sp>
        <p:nvSpPr>
          <p:cNvPr id="10" name="Text Placeholder 9"/>
          <p:cNvSpPr>
            <a:spLocks noGrp="1"/>
          </p:cNvSpPr>
          <p:nvPr>
            <p:ph type="body" sz="quarter" idx="18"/>
          </p:nvPr>
        </p:nvSpPr>
        <p:spPr>
          <a:xfrm>
            <a:off x="6144020" y="1460197"/>
            <a:ext cx="2553442" cy="603259"/>
          </a:xfrm>
        </p:spPr>
        <p:txBody>
          <a:bodyPr/>
          <a:lstStyle/>
          <a:p>
            <a:r>
              <a:rPr lang="en-GB" dirty="0" smtClean="0"/>
              <a:t>SUN Movement Civil Society Network Secretariat</a:t>
            </a:r>
            <a:endParaRPr lang="en-GB" dirty="0"/>
          </a:p>
        </p:txBody>
      </p:sp>
      <p:sp>
        <p:nvSpPr>
          <p:cNvPr id="11" name="Text Placeholder 10"/>
          <p:cNvSpPr>
            <a:spLocks noGrp="1"/>
          </p:cNvSpPr>
          <p:nvPr>
            <p:ph type="body" sz="quarter" idx="20"/>
          </p:nvPr>
        </p:nvSpPr>
        <p:spPr>
          <a:xfrm>
            <a:off x="767146" y="2244936"/>
            <a:ext cx="2405585" cy="3470064"/>
          </a:xfrm>
        </p:spPr>
        <p:txBody>
          <a:bodyPr/>
          <a:lstStyle/>
          <a:p>
            <a:r>
              <a:rPr lang="en-GB" sz="1050" dirty="0"/>
              <a:t>Drafts eligibility criteria for the selection of proposals.</a:t>
            </a:r>
          </a:p>
          <a:p>
            <a:r>
              <a:rPr lang="en-GB" sz="1050" dirty="0"/>
              <a:t>Assists in proposal review.</a:t>
            </a:r>
          </a:p>
          <a:p>
            <a:r>
              <a:rPr lang="en-GB" sz="1050" dirty="0"/>
              <a:t>Triangulates information with appropriate SUN </a:t>
            </a:r>
            <a:r>
              <a:rPr lang="en-GB" sz="1050" dirty="0" smtClean="0"/>
              <a:t>Movement stakeholders </a:t>
            </a:r>
            <a:r>
              <a:rPr lang="en-GB" sz="1050" dirty="0"/>
              <a:t>to establish consistency.</a:t>
            </a:r>
          </a:p>
          <a:p>
            <a:r>
              <a:rPr lang="en-GB" sz="1050" dirty="0"/>
              <a:t>Contributes to insuring that the SUN Movement Lead Group’s strategies are adhered to.</a:t>
            </a:r>
          </a:p>
          <a:p>
            <a:r>
              <a:rPr lang="en-GB" sz="1050" dirty="0"/>
              <a:t>Informs and updates the SUN Movement Executive Committee.</a:t>
            </a:r>
          </a:p>
          <a:p>
            <a:r>
              <a:rPr lang="en-GB" sz="1050" dirty="0"/>
              <a:t>Supports the SUN-CSN with fundraising and sustainability, technical assistance in MEAL, governance, and other areas. </a:t>
            </a:r>
          </a:p>
          <a:p>
            <a:endParaRPr lang="en-GB" sz="1050" dirty="0" smtClean="0"/>
          </a:p>
        </p:txBody>
      </p:sp>
      <p:sp>
        <p:nvSpPr>
          <p:cNvPr id="12" name="Text Placeholder 11"/>
          <p:cNvSpPr>
            <a:spLocks noGrp="1"/>
          </p:cNvSpPr>
          <p:nvPr>
            <p:ph type="body" sz="quarter" idx="21"/>
          </p:nvPr>
        </p:nvSpPr>
        <p:spPr/>
        <p:txBody>
          <a:bodyPr/>
          <a:lstStyle/>
          <a:p>
            <a:endParaRPr lang="en-GB"/>
          </a:p>
        </p:txBody>
      </p:sp>
      <p:sp>
        <p:nvSpPr>
          <p:cNvPr id="17" name="Text Placeholder 10"/>
          <p:cNvSpPr txBox="1">
            <a:spLocks/>
          </p:cNvSpPr>
          <p:nvPr/>
        </p:nvSpPr>
        <p:spPr>
          <a:xfrm>
            <a:off x="3446385" y="2244937"/>
            <a:ext cx="2405585" cy="3072700"/>
          </a:xfrm>
          <a:prstGeom prst="rect">
            <a:avLst/>
          </a:prstGeom>
        </p:spPr>
        <p:txBody>
          <a:bodyPr vert="horz" lIns="0" tIns="0" rIns="0" bIns="0" rtlCol="0">
            <a:noAutofit/>
          </a:bodyPr>
          <a:lst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050" dirty="0"/>
              <a:t>Project management support and day-to-day grant management.</a:t>
            </a:r>
          </a:p>
          <a:p>
            <a:r>
              <a:rPr lang="en-GB" sz="1050" dirty="0"/>
              <a:t>Main focal point for drafting CFP and proposal process.</a:t>
            </a:r>
          </a:p>
          <a:p>
            <a:r>
              <a:rPr lang="en-GB" sz="1050" dirty="0"/>
              <a:t>Lead for coordinating and facilitating the work of the grant selection committee.</a:t>
            </a:r>
          </a:p>
          <a:p>
            <a:r>
              <a:rPr lang="en-GB" sz="1050" dirty="0"/>
              <a:t>Grant monitoring, including proactive anticipation of delays.</a:t>
            </a:r>
          </a:p>
          <a:p>
            <a:r>
              <a:rPr lang="en-GB" sz="1050" dirty="0"/>
              <a:t>Administer signed agreements and release funds.</a:t>
            </a:r>
          </a:p>
          <a:p>
            <a:r>
              <a:rPr lang="en-GB" sz="1050" dirty="0"/>
              <a:t>Lead on developing annual narrative report and review process.</a:t>
            </a:r>
          </a:p>
          <a:p>
            <a:pPr marL="0" indent="0">
              <a:buNone/>
            </a:pPr>
            <a:endParaRPr lang="en-GB" sz="1050" dirty="0"/>
          </a:p>
        </p:txBody>
      </p:sp>
      <p:sp>
        <p:nvSpPr>
          <p:cNvPr id="18" name="Text Placeholder 10"/>
          <p:cNvSpPr txBox="1">
            <a:spLocks/>
          </p:cNvSpPr>
          <p:nvPr/>
        </p:nvSpPr>
        <p:spPr>
          <a:xfrm>
            <a:off x="6125624" y="2244936"/>
            <a:ext cx="2405585" cy="3097859"/>
          </a:xfrm>
          <a:prstGeom prst="rect">
            <a:avLst/>
          </a:prstGeom>
        </p:spPr>
        <p:txBody>
          <a:bodyPr vert="horz" lIns="0" tIns="0" rIns="0" bIns="0" rtlCol="0">
            <a:noAutofit/>
          </a:bodyPr>
          <a:lst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sz="1050" dirty="0"/>
          </a:p>
        </p:txBody>
      </p:sp>
      <p:sp>
        <p:nvSpPr>
          <p:cNvPr id="5" name="TextBox 4"/>
          <p:cNvSpPr txBox="1"/>
          <p:nvPr/>
        </p:nvSpPr>
        <p:spPr>
          <a:xfrm>
            <a:off x="6125624" y="2244936"/>
            <a:ext cx="2561176" cy="3873368"/>
          </a:xfrm>
          <a:prstGeom prst="rect">
            <a:avLst/>
          </a:prstGeom>
          <a:noFill/>
        </p:spPr>
        <p:txBody>
          <a:bodyPr wrap="square" rtlCol="0">
            <a:spAutoFit/>
          </a:bodyPr>
          <a:lstStyle/>
          <a:p>
            <a:pPr marL="171450" lvl="0" indent="-171450">
              <a:lnSpc>
                <a:spcPct val="130000"/>
              </a:lnSpc>
              <a:buClr>
                <a:schemeClr val="tx2"/>
              </a:buClr>
              <a:buFont typeface="Wingdings" panose="05000000000000000000" pitchFamily="2" charset="2"/>
              <a:buChar char="§"/>
            </a:pPr>
            <a:r>
              <a:rPr lang="en-GB" sz="1050" dirty="0" smtClean="0"/>
              <a:t>Providing technical assistance and training to CSAs</a:t>
            </a:r>
          </a:p>
          <a:p>
            <a:pPr marL="171450" lvl="0" indent="-171450">
              <a:lnSpc>
                <a:spcPct val="130000"/>
              </a:lnSpc>
              <a:buClr>
                <a:schemeClr val="tx2"/>
              </a:buClr>
              <a:buFont typeface="Wingdings" panose="05000000000000000000" pitchFamily="2" charset="2"/>
              <a:buChar char="§"/>
            </a:pPr>
            <a:r>
              <a:rPr lang="en-GB" sz="1050" dirty="0" smtClean="0"/>
              <a:t>Assist </a:t>
            </a:r>
            <a:r>
              <a:rPr lang="en-GB" sz="1050" dirty="0"/>
              <a:t>UNOPS  in reviewing </a:t>
            </a:r>
            <a:r>
              <a:rPr lang="en-GB" sz="1050" dirty="0" smtClean="0"/>
              <a:t>project proposals.</a:t>
            </a:r>
          </a:p>
          <a:p>
            <a:pPr marL="171450" lvl="0" indent="-171450">
              <a:lnSpc>
                <a:spcPct val="130000"/>
              </a:lnSpc>
              <a:buClr>
                <a:schemeClr val="tx2"/>
              </a:buClr>
              <a:buFont typeface="Wingdings" panose="05000000000000000000" pitchFamily="2" charset="2"/>
              <a:buChar char="§"/>
            </a:pPr>
            <a:r>
              <a:rPr lang="en-GB" sz="1050" dirty="0" smtClean="0"/>
              <a:t>Supporting alliances in establishing advocacy strategies and developing fundraising strategies.</a:t>
            </a:r>
            <a:endParaRPr lang="en-GB" sz="1050" dirty="0"/>
          </a:p>
          <a:p>
            <a:pPr marL="171450" lvl="0" indent="-171450">
              <a:lnSpc>
                <a:spcPct val="130000"/>
              </a:lnSpc>
              <a:buClr>
                <a:schemeClr val="tx2"/>
              </a:buClr>
              <a:buFont typeface="Wingdings" panose="05000000000000000000" pitchFamily="2" charset="2"/>
              <a:buChar char="§"/>
            </a:pPr>
            <a:r>
              <a:rPr lang="en-CA" sz="1050" dirty="0" smtClean="0"/>
              <a:t>Support </a:t>
            </a:r>
            <a:r>
              <a:rPr lang="en-CA" sz="1050" dirty="0"/>
              <a:t>CSAs to implement and monitor nutrition strategies, actions and commitments from their </a:t>
            </a:r>
            <a:r>
              <a:rPr lang="en-CA" sz="1050" dirty="0" smtClean="0"/>
              <a:t>membership;</a:t>
            </a:r>
            <a:endParaRPr lang="en-GB" sz="1050" dirty="0"/>
          </a:p>
          <a:p>
            <a:pPr marL="171450" lvl="0" indent="-171450">
              <a:lnSpc>
                <a:spcPct val="130000"/>
              </a:lnSpc>
              <a:buClr>
                <a:schemeClr val="tx2"/>
              </a:buClr>
              <a:buFont typeface="Wingdings" panose="05000000000000000000" pitchFamily="2" charset="2"/>
              <a:buChar char="§"/>
            </a:pPr>
            <a:r>
              <a:rPr lang="en-CA" sz="1050" dirty="0" smtClean="0"/>
              <a:t>Sharing </a:t>
            </a:r>
            <a:r>
              <a:rPr lang="en-CA" sz="1050" dirty="0"/>
              <a:t>information, resources and knowledge products with </a:t>
            </a:r>
            <a:r>
              <a:rPr lang="en-CA" sz="1050" dirty="0" smtClean="0"/>
              <a:t>CSAs;</a:t>
            </a:r>
            <a:endParaRPr lang="en-GB" sz="1050" dirty="0"/>
          </a:p>
          <a:p>
            <a:pPr marL="171450" lvl="0" indent="-171450">
              <a:lnSpc>
                <a:spcPct val="130000"/>
              </a:lnSpc>
              <a:buClr>
                <a:schemeClr val="tx2"/>
              </a:buClr>
              <a:buFont typeface="Wingdings" panose="05000000000000000000" pitchFamily="2" charset="2"/>
              <a:buChar char="§"/>
            </a:pPr>
            <a:r>
              <a:rPr lang="en-CA" sz="1050" dirty="0" smtClean="0"/>
              <a:t>Supporting </a:t>
            </a:r>
            <a:r>
              <a:rPr lang="en-CA" sz="1050" dirty="0"/>
              <a:t>CSAs in developing fundraising strategies and plans in order to become sustainable in conjunction with the SUN M</a:t>
            </a:r>
            <a:r>
              <a:rPr lang="en-CA" sz="1050" dirty="0" smtClean="0"/>
              <a:t>ovement </a:t>
            </a:r>
            <a:r>
              <a:rPr lang="en-CA" sz="1050" dirty="0"/>
              <a:t>S</a:t>
            </a:r>
            <a:r>
              <a:rPr lang="en-CA" sz="1050" dirty="0" smtClean="0"/>
              <a:t>ecretariat</a:t>
            </a:r>
            <a:endParaRPr lang="en-GB" sz="1050" dirty="0"/>
          </a:p>
        </p:txBody>
      </p:sp>
    </p:spTree>
    <p:extLst>
      <p:ext uri="{BB962C8B-B14F-4D97-AF65-F5344CB8AC3E}">
        <p14:creationId xmlns:p14="http://schemas.microsoft.com/office/powerpoint/2010/main" val="41748221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GB" dirty="0" smtClean="0"/>
              <a:t>Reporting, Monitoring, &amp; Evaluation</a:t>
            </a:r>
            <a:endParaRPr lang="en-GB" dirty="0"/>
          </a:p>
        </p:txBody>
      </p:sp>
      <p:sp>
        <p:nvSpPr>
          <p:cNvPr id="3" name="Title 2"/>
          <p:cNvSpPr>
            <a:spLocks noGrp="1"/>
          </p:cNvSpPr>
          <p:nvPr>
            <p:ph type="ctrTitle"/>
          </p:nvPr>
        </p:nvSpPr>
        <p:spPr/>
        <p:txBody>
          <a:bodyPr/>
          <a:lstStyle/>
          <a:p>
            <a:r>
              <a:rPr lang="en-GB" dirty="0" smtClean="0"/>
              <a:t>Grant </a:t>
            </a:r>
            <a:r>
              <a:rPr lang="en-GB" dirty="0" err="1" smtClean="0"/>
              <a:t>Administraton</a:t>
            </a:r>
            <a:endParaRPr lang="en-GB" dirty="0"/>
          </a:p>
        </p:txBody>
      </p:sp>
    </p:spTree>
    <p:extLst>
      <p:ext uri="{BB962C8B-B14F-4D97-AF65-F5344CB8AC3E}">
        <p14:creationId xmlns:p14="http://schemas.microsoft.com/office/powerpoint/2010/main" val="23082647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t="1961" b="1961"/>
          <a:stretch>
            <a:fillRect/>
          </a:stretch>
        </p:blipFill>
        <p:spPr>
          <a:xfrm>
            <a:off x="720724" y="1266825"/>
            <a:ext cx="3003378" cy="2881226"/>
          </a:xfrm>
        </p:spPr>
      </p:pic>
      <p:sp>
        <p:nvSpPr>
          <p:cNvPr id="4" name="Title 3"/>
          <p:cNvSpPr>
            <a:spLocks noGrp="1"/>
          </p:cNvSpPr>
          <p:nvPr>
            <p:ph type="title"/>
          </p:nvPr>
        </p:nvSpPr>
        <p:spPr/>
        <p:txBody>
          <a:bodyPr/>
          <a:lstStyle/>
          <a:p>
            <a:r>
              <a:rPr lang="en-GB" dirty="0"/>
              <a:t>Monitoring &amp; Evaluation</a:t>
            </a:r>
          </a:p>
        </p:txBody>
      </p:sp>
      <p:sp>
        <p:nvSpPr>
          <p:cNvPr id="5" name="Footer Placeholder 4"/>
          <p:cNvSpPr>
            <a:spLocks noGrp="1"/>
          </p:cNvSpPr>
          <p:nvPr>
            <p:ph type="ftr" sz="quarter" idx="10"/>
          </p:nvPr>
        </p:nvSpPr>
        <p:spPr/>
        <p:txBody>
          <a:bodyPr/>
          <a:lstStyle/>
          <a:p>
            <a:endParaRPr lang="en-US" dirty="0"/>
          </a:p>
        </p:txBody>
      </p:sp>
      <p:sp>
        <p:nvSpPr>
          <p:cNvPr id="6" name="Slide Number Placeholder 5"/>
          <p:cNvSpPr>
            <a:spLocks noGrp="1"/>
          </p:cNvSpPr>
          <p:nvPr>
            <p:ph type="sldNum" sz="quarter" idx="11"/>
          </p:nvPr>
        </p:nvSpPr>
        <p:spPr/>
        <p:txBody>
          <a:bodyPr/>
          <a:lstStyle/>
          <a:p>
            <a:pPr algn="r"/>
            <a:fld id="{B6F15528-21DE-4FAA-801E-634DDDAF4B2B}" type="slidenum">
              <a:rPr lang="en-US" smtClean="0"/>
              <a:pPr algn="r"/>
              <a:t>41</a:t>
            </a:fld>
            <a:endParaRPr lang="en-US" dirty="0"/>
          </a:p>
        </p:txBody>
      </p:sp>
      <p:sp>
        <p:nvSpPr>
          <p:cNvPr id="7" name="Text Placeholder 6"/>
          <p:cNvSpPr>
            <a:spLocks noGrp="1"/>
          </p:cNvSpPr>
          <p:nvPr>
            <p:ph type="body" sz="quarter" idx="13"/>
          </p:nvPr>
        </p:nvSpPr>
        <p:spPr/>
        <p:txBody>
          <a:bodyPr/>
          <a:lstStyle/>
          <a:p>
            <a:pPr algn="ctr"/>
            <a:r>
              <a:rPr lang="en-GB" sz="2400" dirty="0" smtClean="0"/>
              <a:t>Bhushan Shrestha</a:t>
            </a:r>
            <a:endParaRPr lang="en-GB" sz="2400" dirty="0"/>
          </a:p>
        </p:txBody>
      </p:sp>
      <p:sp>
        <p:nvSpPr>
          <p:cNvPr id="8" name="Text Placeholder 7"/>
          <p:cNvSpPr>
            <a:spLocks noGrp="1"/>
          </p:cNvSpPr>
          <p:nvPr>
            <p:ph type="body" sz="quarter" idx="14"/>
          </p:nvPr>
        </p:nvSpPr>
        <p:spPr/>
        <p:txBody>
          <a:bodyPr/>
          <a:lstStyle/>
          <a:p>
            <a:pPr algn="ctr"/>
            <a:r>
              <a:rPr lang="en-GB" dirty="0" smtClean="0"/>
              <a:t>Monitoring &amp; Evaluation Specialist, UNOPS</a:t>
            </a:r>
            <a:endParaRPr lang="en-GB" dirty="0"/>
          </a:p>
        </p:txBody>
      </p:sp>
      <p:sp>
        <p:nvSpPr>
          <p:cNvPr id="9" name="Text Placeholder 8"/>
          <p:cNvSpPr>
            <a:spLocks noGrp="1"/>
          </p:cNvSpPr>
          <p:nvPr>
            <p:ph type="body" sz="quarter" idx="18"/>
          </p:nvPr>
        </p:nvSpPr>
        <p:spPr/>
        <p:txBody>
          <a:bodyPr/>
          <a:lstStyle/>
          <a:p>
            <a:endParaRPr lang="en-GB"/>
          </a:p>
        </p:txBody>
      </p:sp>
      <p:sp>
        <p:nvSpPr>
          <p:cNvPr id="10" name="TextBox 9"/>
          <p:cNvSpPr txBox="1"/>
          <p:nvPr/>
        </p:nvSpPr>
        <p:spPr>
          <a:xfrm>
            <a:off x="4098176" y="1266825"/>
            <a:ext cx="4325824" cy="5355312"/>
          </a:xfrm>
          <a:prstGeom prst="rect">
            <a:avLst/>
          </a:prstGeom>
          <a:noFill/>
        </p:spPr>
        <p:txBody>
          <a:bodyPr wrap="square" rtlCol="0">
            <a:spAutoFit/>
          </a:bodyPr>
          <a:lstStyle/>
          <a:p>
            <a:pPr marL="285750" indent="-285750">
              <a:buFont typeface="Arial" panose="020B0604020202020204" pitchFamily="34" charset="0"/>
              <a:buChar char="•"/>
            </a:pPr>
            <a:r>
              <a:rPr lang="en-GB" dirty="0" smtClean="0"/>
              <a:t>Leads </a:t>
            </a:r>
            <a:r>
              <a:rPr lang="en-GB" dirty="0"/>
              <a:t>development and maintenance of an M&amp;E system.  </a:t>
            </a:r>
            <a:endParaRPr lang="en-GB" dirty="0" smtClean="0"/>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Provides M&amp;E support for grant recipients. </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Maintains </a:t>
            </a:r>
            <a:r>
              <a:rPr lang="en-GB" dirty="0"/>
              <a:t>M&amp;E </a:t>
            </a:r>
            <a:r>
              <a:rPr lang="en-GB" dirty="0" smtClean="0"/>
              <a:t>database.</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Participates </a:t>
            </a:r>
            <a:r>
              <a:rPr lang="en-GB" dirty="0"/>
              <a:t>in grantee </a:t>
            </a:r>
            <a:r>
              <a:rPr lang="en-GB" dirty="0" smtClean="0"/>
              <a:t>capacity-building workshops.</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Coordinates </a:t>
            </a:r>
            <a:r>
              <a:rPr lang="en-GB" dirty="0"/>
              <a:t>with SUN </a:t>
            </a:r>
            <a:r>
              <a:rPr lang="en-GB" dirty="0" smtClean="0"/>
              <a:t>Movement CSN </a:t>
            </a:r>
            <a:r>
              <a:rPr lang="en-GB" dirty="0"/>
              <a:t>MEAL advisor and develop National Results Framework with SUN-CSN Secretariat. </a:t>
            </a:r>
            <a:endParaRPr lang="en-GB" dirty="0" smtClean="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solidFill>
                  <a:srgbClr val="FF0000"/>
                </a:solidFill>
              </a:rPr>
              <a:t>Will be visiting each grant recipient on site!</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4499393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418981"/>
            <a:ext cx="7704000" cy="647699"/>
          </a:xfrm>
        </p:spPr>
        <p:txBody>
          <a:bodyPr/>
          <a:lstStyle/>
          <a:p>
            <a:r>
              <a:rPr lang="en-US" dirty="0" smtClean="0"/>
              <a:t>Results-based M&amp;E </a:t>
            </a:r>
            <a:r>
              <a:rPr lang="en-US" dirty="0"/>
              <a:t>I</a:t>
            </a:r>
            <a:r>
              <a:rPr lang="en-US" dirty="0" smtClean="0"/>
              <a:t>ssues </a:t>
            </a:r>
            <a:r>
              <a:rPr lang="en-US" dirty="0"/>
              <a:t>to </a:t>
            </a:r>
            <a:r>
              <a:rPr lang="en-US" dirty="0" smtClean="0"/>
              <a:t>Consider </a:t>
            </a:r>
            <a:r>
              <a:rPr lang="en-US" dirty="0"/>
              <a:t>in </a:t>
            </a:r>
            <a:r>
              <a:rPr lang="en-US" dirty="0" smtClean="0"/>
              <a:t>Design</a:t>
            </a:r>
            <a:endParaRPr lang="en-US"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42</a:t>
            </a:fld>
            <a:endParaRPr lang="en-US" dirty="0"/>
          </a:p>
        </p:txBody>
      </p:sp>
      <p:graphicFrame>
        <p:nvGraphicFramePr>
          <p:cNvPr id="7" name="Content Placeholder 6"/>
          <p:cNvGraphicFramePr>
            <a:graphicFrameLocks noGrp="1"/>
          </p:cNvGraphicFramePr>
          <p:nvPr>
            <p:ph sz="quarter" idx="12"/>
            <p:extLst>
              <p:ext uri="{D42A27DB-BD31-4B8C-83A1-F6EECF244321}">
                <p14:modId xmlns:p14="http://schemas.microsoft.com/office/powerpoint/2010/main" val="406391285"/>
              </p:ext>
            </p:extLst>
          </p:nvPr>
        </p:nvGraphicFramePr>
        <p:xfrm>
          <a:off x="719999" y="1190386"/>
          <a:ext cx="7704000" cy="5099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3727531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00" y="608076"/>
            <a:ext cx="7704000" cy="573024"/>
          </a:xfrm>
        </p:spPr>
        <p:txBody>
          <a:bodyPr/>
          <a:lstStyle/>
          <a:p>
            <a:r>
              <a:rPr lang="en-US" dirty="0" smtClean="0"/>
              <a:t>Package of Activities</a:t>
            </a:r>
            <a:endParaRPr lang="en-US"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43</a:t>
            </a:fld>
            <a:endParaRPr lang="en-US" dirty="0"/>
          </a:p>
        </p:txBody>
      </p:sp>
      <p:graphicFrame>
        <p:nvGraphicFramePr>
          <p:cNvPr id="8" name="Content Placeholder 7"/>
          <p:cNvGraphicFramePr>
            <a:graphicFrameLocks noGrp="1"/>
          </p:cNvGraphicFramePr>
          <p:nvPr>
            <p:ph sz="quarter" idx="12"/>
            <p:extLst>
              <p:ext uri="{D42A27DB-BD31-4B8C-83A1-F6EECF244321}">
                <p14:modId xmlns:p14="http://schemas.microsoft.com/office/powerpoint/2010/main" val="2200132010"/>
              </p:ext>
            </p:extLst>
          </p:nvPr>
        </p:nvGraphicFramePr>
        <p:xfrm>
          <a:off x="2730731" y="2971099"/>
          <a:ext cx="4422544" cy="3153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p:cNvSpPr>
            <a:spLocks noGrp="1"/>
          </p:cNvSpPr>
          <p:nvPr>
            <p:ph type="body" sz="quarter" idx="13"/>
          </p:nvPr>
        </p:nvSpPr>
        <p:spPr/>
        <p:txBody>
          <a:bodyPr/>
          <a:lstStyle/>
          <a:p>
            <a:endParaRPr lang="en-US"/>
          </a:p>
        </p:txBody>
      </p:sp>
      <p:sp>
        <p:nvSpPr>
          <p:cNvPr id="7" name="Content Placeholder 4"/>
          <p:cNvSpPr txBox="1">
            <a:spLocks/>
          </p:cNvSpPr>
          <p:nvPr/>
        </p:nvSpPr>
        <p:spPr>
          <a:xfrm>
            <a:off x="725625" y="1295400"/>
            <a:ext cx="7704000" cy="1531967"/>
          </a:xfrm>
          <a:prstGeom prst="rect">
            <a:avLst/>
          </a:prstGeom>
          <a:solidFill>
            <a:schemeClr val="bg1">
              <a:lumMod val="95000"/>
            </a:schemeClr>
          </a:solidFill>
        </p:spPr>
        <p:txBody>
          <a:bodyPr vert="horz" lIns="0" tIns="0" rIns="0" bIns="0" rtlCol="0">
            <a:noAutofit/>
          </a:bodyPr>
          <a:lstStyle>
            <a:lvl1pPr marL="268288" indent="-268288" algn="l" defTabSz="914400" rtl="0" eaLnBrk="1" latinLnBrk="0" hangingPunct="1">
              <a:lnSpc>
                <a:spcPct val="130000"/>
              </a:lnSpc>
              <a:spcBef>
                <a:spcPts val="0"/>
              </a:spcBef>
              <a:spcAft>
                <a:spcPts val="0"/>
              </a:spcAft>
              <a:buClr>
                <a:schemeClr val="tx2"/>
              </a:buClr>
              <a:buFont typeface="Wingdings" panose="05000000000000000000" pitchFamily="2" charset="2"/>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536575" indent="-268288" algn="l" defTabSz="914400" rtl="0" eaLnBrk="1" latinLnBrk="0" hangingPunct="1">
              <a:lnSpc>
                <a:spcPct val="130000"/>
              </a:lnSpc>
              <a:spcBef>
                <a:spcPts val="0"/>
              </a:spcBef>
              <a:spcAft>
                <a:spcPts val="0"/>
              </a:spcAft>
              <a:buClr>
                <a:schemeClr val="tx2"/>
              </a:buClr>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806450" indent="-228600" algn="l" defTabSz="914400" rtl="0" eaLnBrk="1" latinLnBrk="0" hangingPunct="1">
              <a:lnSpc>
                <a:spcPct val="130000"/>
              </a:lnSpc>
              <a:spcBef>
                <a:spcPts val="0"/>
              </a:spcBef>
              <a:spcAft>
                <a:spcPts val="0"/>
              </a:spcAft>
              <a:buClr>
                <a:srgbClr val="009EDE"/>
              </a:buClr>
              <a:buFont typeface="Open Sans" panose="020B0606030504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3716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828800" indent="0" algn="l" defTabSz="914400" rtl="0" eaLnBrk="1" latinLnBrk="0" hangingPunct="1">
              <a:spcBef>
                <a:spcPct val="20000"/>
              </a:spcBef>
              <a:buFontTx/>
              <a:buNone/>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425" dirty="0"/>
              <a:t>Develop a package of activities (not ON/OFF activity) – clearly linked to planned outputs leading to outcome(s). </a:t>
            </a:r>
            <a:endParaRPr lang="en-US" sz="1425" dirty="0" smtClean="0"/>
          </a:p>
          <a:p>
            <a:endParaRPr lang="en-US" sz="1425" dirty="0"/>
          </a:p>
          <a:p>
            <a:r>
              <a:rPr lang="en-US" sz="1425" dirty="0"/>
              <a:t>Ask </a:t>
            </a:r>
            <a:r>
              <a:rPr lang="en-US" sz="1425" dirty="0" smtClean="0"/>
              <a:t>yourself</a:t>
            </a:r>
            <a:r>
              <a:rPr lang="en-US" sz="1425" dirty="0"/>
              <a:t>: Do causal links exist between your package of activities and intended outputs and outcomes?</a:t>
            </a:r>
          </a:p>
          <a:p>
            <a:endParaRPr lang="en-US" sz="1350" dirty="0"/>
          </a:p>
        </p:txBody>
      </p:sp>
    </p:spTree>
    <p:extLst>
      <p:ext uri="{BB962C8B-B14F-4D97-AF65-F5344CB8AC3E}">
        <p14:creationId xmlns:p14="http://schemas.microsoft.com/office/powerpoint/2010/main" val="36839681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175" y="536064"/>
            <a:ext cx="6261889" cy="594000"/>
          </a:xfrm>
        </p:spPr>
        <p:txBody>
          <a:bodyPr/>
          <a:lstStyle/>
          <a:p>
            <a:r>
              <a:rPr lang="en-US" dirty="0"/>
              <a:t>Project Log-frame and </a:t>
            </a:r>
            <a:r>
              <a:rPr lang="en-US" dirty="0" err="1" smtClean="0"/>
              <a:t>Workplan</a:t>
            </a:r>
            <a:endParaRPr lang="en-GB" dirty="0"/>
          </a:p>
        </p:txBody>
      </p:sp>
      <p:sp>
        <p:nvSpPr>
          <p:cNvPr id="3" name="Footer Placeholder 2"/>
          <p:cNvSpPr>
            <a:spLocks noGrp="1"/>
          </p:cNvSpPr>
          <p:nvPr>
            <p:ph type="ftr" sz="quarter" idx="10"/>
          </p:nvPr>
        </p:nvSpPr>
        <p:spPr/>
        <p:txBody>
          <a:bodyPr/>
          <a:lstStyle/>
          <a:p>
            <a:endParaRPr lang="en-US" dirty="0">
              <a:solidFill>
                <a:srgbClr val="0092D1"/>
              </a:solidFill>
            </a:endParaRPr>
          </a:p>
        </p:txBody>
      </p:sp>
      <p:sp>
        <p:nvSpPr>
          <p:cNvPr id="4" name="Slide Number Placeholder 3"/>
          <p:cNvSpPr>
            <a:spLocks noGrp="1"/>
          </p:cNvSpPr>
          <p:nvPr>
            <p:ph type="sldNum" sz="quarter" idx="11"/>
          </p:nvPr>
        </p:nvSpPr>
        <p:spPr/>
        <p:txBody>
          <a:bodyPr/>
          <a:lstStyle/>
          <a:p>
            <a:pPr algn="r"/>
            <a:fld id="{B6F15528-21DE-4FAA-801E-634DDDAF4B2B}" type="slidenum">
              <a:rPr lang="en-US">
                <a:solidFill>
                  <a:prstClr val="white"/>
                </a:solidFill>
              </a:rPr>
              <a:pPr algn="r"/>
              <a:t>44</a:t>
            </a:fld>
            <a:endParaRPr lang="en-US" dirty="0">
              <a:solidFill>
                <a:prstClr val="white"/>
              </a:solidFill>
            </a:endParaRPr>
          </a:p>
        </p:txBody>
      </p:sp>
      <p:sp>
        <p:nvSpPr>
          <p:cNvPr id="6" name="Text Placeholder 5"/>
          <p:cNvSpPr>
            <a:spLocks noGrp="1"/>
          </p:cNvSpPr>
          <p:nvPr>
            <p:ph type="body" sz="quarter" idx="13"/>
          </p:nvPr>
        </p:nvSpPr>
        <p:spPr>
          <a:xfrm>
            <a:off x="730175" y="207473"/>
            <a:ext cx="7707312" cy="157163"/>
          </a:xfrm>
        </p:spPr>
        <p:txBody>
          <a:bodyPr/>
          <a:lstStyle/>
          <a:p>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175" y="1280142"/>
            <a:ext cx="7707312" cy="4318969"/>
          </a:xfrm>
          <a:prstGeom prst="rect">
            <a:avLst/>
          </a:prstGeom>
        </p:spPr>
      </p:pic>
      <p:sp>
        <p:nvSpPr>
          <p:cNvPr id="7" name="TextBox 6"/>
          <p:cNvSpPr txBox="1"/>
          <p:nvPr/>
        </p:nvSpPr>
        <p:spPr>
          <a:xfrm>
            <a:off x="2938077" y="5795263"/>
            <a:ext cx="3084946" cy="461665"/>
          </a:xfrm>
          <a:prstGeom prst="rect">
            <a:avLst/>
          </a:prstGeom>
          <a:solidFill>
            <a:schemeClr val="tx2">
              <a:lumMod val="20000"/>
              <a:lumOff val="80000"/>
            </a:schemeClr>
          </a:solidFill>
        </p:spPr>
        <p:txBody>
          <a:bodyPr wrap="square" rtlCol="0">
            <a:spAutoFit/>
          </a:bodyPr>
          <a:lstStyle/>
          <a:p>
            <a:r>
              <a:rPr lang="en-US" sz="1200" dirty="0" smtClean="0"/>
              <a:t>Set realistic targets </a:t>
            </a:r>
            <a:r>
              <a:rPr lang="en-US" sz="1200" dirty="0"/>
              <a:t>to each activity indicator. </a:t>
            </a:r>
          </a:p>
        </p:txBody>
      </p:sp>
      <p:sp>
        <p:nvSpPr>
          <p:cNvPr id="8" name="TextBox 7"/>
          <p:cNvSpPr txBox="1"/>
          <p:nvPr/>
        </p:nvSpPr>
        <p:spPr>
          <a:xfrm>
            <a:off x="5181539" y="3317359"/>
            <a:ext cx="1764146" cy="1200329"/>
          </a:xfrm>
          <a:prstGeom prst="rect">
            <a:avLst/>
          </a:prstGeom>
          <a:solidFill>
            <a:schemeClr val="tx2">
              <a:lumMod val="20000"/>
              <a:lumOff val="80000"/>
            </a:schemeClr>
          </a:solidFill>
        </p:spPr>
        <p:txBody>
          <a:bodyPr wrap="square" rtlCol="0">
            <a:spAutoFit/>
          </a:bodyPr>
          <a:lstStyle/>
          <a:p>
            <a:r>
              <a:rPr lang="en-US" sz="1200" dirty="0" smtClean="0"/>
              <a:t>How will you collect/validate data?</a:t>
            </a:r>
          </a:p>
          <a:p>
            <a:endParaRPr lang="en-US" sz="1200" dirty="0"/>
          </a:p>
          <a:p>
            <a:r>
              <a:rPr lang="en-US" sz="1200" dirty="0" smtClean="0"/>
              <a:t>One means of verification per indicator</a:t>
            </a:r>
            <a:endParaRPr lang="en-US" sz="1200" dirty="0"/>
          </a:p>
        </p:txBody>
      </p:sp>
      <p:sp>
        <p:nvSpPr>
          <p:cNvPr id="9" name="TextBox 8"/>
          <p:cNvSpPr txBox="1"/>
          <p:nvPr/>
        </p:nvSpPr>
        <p:spPr>
          <a:xfrm>
            <a:off x="6992064" y="3558518"/>
            <a:ext cx="1764146" cy="461665"/>
          </a:xfrm>
          <a:prstGeom prst="rect">
            <a:avLst/>
          </a:prstGeom>
          <a:solidFill>
            <a:schemeClr val="tx2">
              <a:lumMod val="20000"/>
              <a:lumOff val="80000"/>
            </a:schemeClr>
          </a:solidFill>
        </p:spPr>
        <p:txBody>
          <a:bodyPr wrap="square" rtlCol="0">
            <a:spAutoFit/>
          </a:bodyPr>
          <a:lstStyle/>
          <a:p>
            <a:r>
              <a:rPr lang="en-US" sz="1200" dirty="0" smtClean="0"/>
              <a:t>Monthly, quarterly, bimonthly, biannually?</a:t>
            </a:r>
            <a:endParaRPr lang="en-US" sz="1200" dirty="0"/>
          </a:p>
        </p:txBody>
      </p:sp>
      <p:sp>
        <p:nvSpPr>
          <p:cNvPr id="10" name="TextBox 9"/>
          <p:cNvSpPr txBox="1"/>
          <p:nvPr/>
        </p:nvSpPr>
        <p:spPr>
          <a:xfrm>
            <a:off x="1600111" y="3523731"/>
            <a:ext cx="3475347" cy="830997"/>
          </a:xfrm>
          <a:prstGeom prst="rect">
            <a:avLst/>
          </a:prstGeom>
          <a:solidFill>
            <a:schemeClr val="tx2">
              <a:lumMod val="20000"/>
              <a:lumOff val="80000"/>
            </a:schemeClr>
          </a:solidFill>
        </p:spPr>
        <p:txBody>
          <a:bodyPr wrap="square" rtlCol="0">
            <a:spAutoFit/>
          </a:bodyPr>
          <a:lstStyle/>
          <a:p>
            <a:r>
              <a:rPr lang="en-US" sz="1200" dirty="0"/>
              <a:t>Credible baselines and realistic targets must be included for each indicator. </a:t>
            </a:r>
            <a:r>
              <a:rPr lang="en-US" sz="1200" dirty="0" smtClean="0"/>
              <a:t>If you do not know at the time of application, state when it will be available. </a:t>
            </a:r>
            <a:endParaRPr lang="en-US" sz="1200" dirty="0"/>
          </a:p>
        </p:txBody>
      </p:sp>
      <p:cxnSp>
        <p:nvCxnSpPr>
          <p:cNvPr id="14" name="Straight Arrow Connector 13"/>
          <p:cNvCxnSpPr/>
          <p:nvPr/>
        </p:nvCxnSpPr>
        <p:spPr>
          <a:xfrm flipV="1">
            <a:off x="3754607" y="2881745"/>
            <a:ext cx="1663392" cy="72043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3754607" y="2890426"/>
            <a:ext cx="928229" cy="66789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5847507" y="2913152"/>
            <a:ext cx="175516" cy="52647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7980218" y="2881745"/>
            <a:ext cx="0" cy="72043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7" idx="0"/>
          </p:cNvCxnSpPr>
          <p:nvPr/>
        </p:nvCxnSpPr>
        <p:spPr>
          <a:xfrm flipV="1">
            <a:off x="4480550" y="5011101"/>
            <a:ext cx="594908" cy="7841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65781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999" y="277368"/>
            <a:ext cx="8324247" cy="792000"/>
          </a:xfrm>
        </p:spPr>
        <p:txBody>
          <a:bodyPr/>
          <a:lstStyle/>
          <a:p>
            <a:r>
              <a:rPr lang="en-GB" dirty="0" smtClean="0"/>
              <a:t>Proposed Narrative Reporting &amp; Monthly Updates</a:t>
            </a:r>
            <a:endParaRPr lang="en-US" dirty="0"/>
          </a:p>
        </p:txBody>
      </p:sp>
      <p:sp>
        <p:nvSpPr>
          <p:cNvPr id="3" name="Footer Placeholder 2"/>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92D1"/>
              </a:solidFill>
              <a:effectLst/>
              <a:uLnTx/>
              <a:uFillTx/>
              <a:latin typeface="Arial" panose="020B0604020202020204" pitchFamily="34" charset="0"/>
              <a:ea typeface="Open Sans" panose="020B0606030504020204" pitchFamily="34" charset="0"/>
              <a:cs typeface="Arial" panose="020B0604020202020204" pitchFamily="34" charset="0"/>
            </a:endParaRPr>
          </a:p>
        </p:txBody>
      </p:sp>
      <p:sp>
        <p:nvSpPr>
          <p:cNvPr id="4" name="Slide Number Placeholder 3"/>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000" b="0" i="0" u="none" strike="noStrike" kern="1200" cap="none" spc="0" normalizeH="0" baseline="0" noProof="0" smtClean="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000" b="0" i="0" u="none" strike="noStrike" kern="1200" cap="none" spc="0" normalizeH="0" baseline="0" noProof="0" dirty="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7" name="Content Placeholder 6"/>
          <p:cNvGraphicFramePr>
            <a:graphicFrameLocks noGrp="1"/>
          </p:cNvGraphicFramePr>
          <p:nvPr>
            <p:ph sz="quarter" idx="12"/>
            <p:extLst>
              <p:ext uri="{D42A27DB-BD31-4B8C-83A1-F6EECF244321}">
                <p14:modId xmlns:p14="http://schemas.microsoft.com/office/powerpoint/2010/main" val="3905723407"/>
              </p:ext>
            </p:extLst>
          </p:nvPr>
        </p:nvGraphicFramePr>
        <p:xfrm>
          <a:off x="202957" y="1344068"/>
          <a:ext cx="8691727" cy="4895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Placeholder 5"/>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765034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Financial Reporting</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46</a:t>
            </a:fld>
            <a:endParaRPr lang="en-US" dirty="0"/>
          </a:p>
        </p:txBody>
      </p:sp>
      <p:sp>
        <p:nvSpPr>
          <p:cNvPr id="5" name="Content Placeholder 4"/>
          <p:cNvSpPr>
            <a:spLocks noGrp="1"/>
          </p:cNvSpPr>
          <p:nvPr>
            <p:ph sz="quarter" idx="12"/>
          </p:nvPr>
        </p:nvSpPr>
        <p:spPr/>
        <p:txBody>
          <a:bodyPr/>
          <a:lstStyle/>
          <a:p>
            <a:r>
              <a:rPr lang="en-GB" b="1" dirty="0"/>
              <a:t>Milestone 1: </a:t>
            </a:r>
            <a:r>
              <a:rPr lang="en-GB" dirty="0"/>
              <a:t>(Disbursement of up to 25% of budget) upon signature of this Agreement by both parties. </a:t>
            </a:r>
            <a:endParaRPr lang="en-GB" dirty="0" smtClean="0"/>
          </a:p>
          <a:p>
            <a:endParaRPr lang="en-GB" dirty="0"/>
          </a:p>
          <a:p>
            <a:r>
              <a:rPr lang="en-GB" b="1" dirty="0"/>
              <a:t>Milestone 2: </a:t>
            </a:r>
            <a:r>
              <a:rPr lang="en-GB" dirty="0"/>
              <a:t>(Disbursement of up to 65% of budget), upon receipt and acceptance by UNOPS of the interim progress and financial reports (demonstrating 70% of 1</a:t>
            </a:r>
            <a:r>
              <a:rPr lang="en-GB" baseline="30000" dirty="0"/>
              <a:t>st</a:t>
            </a:r>
            <a:r>
              <a:rPr lang="en-GB" dirty="0"/>
              <a:t> disbursement expended) 4 months after signature of the agreement</a:t>
            </a:r>
            <a:r>
              <a:rPr lang="en-GB" dirty="0" smtClean="0"/>
              <a:t>. (</a:t>
            </a:r>
            <a:r>
              <a:rPr lang="en-GB" dirty="0" smtClean="0">
                <a:solidFill>
                  <a:srgbClr val="FF0000"/>
                </a:solidFill>
              </a:rPr>
              <a:t>14 days to prepare documents</a:t>
            </a:r>
            <a:r>
              <a:rPr lang="en-GB" dirty="0" smtClean="0"/>
              <a:t>)</a:t>
            </a:r>
          </a:p>
          <a:p>
            <a:endParaRPr lang="en-GB" dirty="0"/>
          </a:p>
          <a:p>
            <a:r>
              <a:rPr lang="en-GB" b="1" dirty="0"/>
              <a:t>Milestone 3:</a:t>
            </a:r>
            <a:r>
              <a:rPr lang="en-GB" dirty="0"/>
              <a:t> (Disbursement of up to 10% of budget), upon receipt and acceptance by UNOPS of the final progress and financial reports no later than 60 days after the completion of the agreement. </a:t>
            </a:r>
            <a:r>
              <a:rPr lang="en-GB" dirty="0" smtClean="0"/>
              <a:t>(</a:t>
            </a:r>
            <a:r>
              <a:rPr lang="en-GB" dirty="0" smtClean="0">
                <a:solidFill>
                  <a:srgbClr val="FF0000"/>
                </a:solidFill>
              </a:rPr>
              <a:t>60 days to prepare documents</a:t>
            </a:r>
            <a:r>
              <a:rPr lang="en-GB" dirty="0" smtClean="0"/>
              <a:t>)</a:t>
            </a:r>
            <a:endParaRPr lang="en-GB" dirty="0"/>
          </a:p>
          <a:p>
            <a:endParaRPr lang="en-GB" dirty="0"/>
          </a:p>
        </p:txBody>
      </p:sp>
      <p:sp>
        <p:nvSpPr>
          <p:cNvPr id="6" name="Text Placeholder 5"/>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07942658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Contact Us</a:t>
            </a:r>
            <a:endParaRPr lang="en-GB" dirty="0"/>
          </a:p>
        </p:txBody>
      </p:sp>
      <p:sp>
        <p:nvSpPr>
          <p:cNvPr id="3" name="Text Placeholder 2"/>
          <p:cNvSpPr>
            <a:spLocks noGrp="1"/>
          </p:cNvSpPr>
          <p:nvPr>
            <p:ph type="body" sz="quarter" idx="10"/>
          </p:nvPr>
        </p:nvSpPr>
        <p:spPr/>
        <p:txBody>
          <a:bodyPr/>
          <a:lstStyle/>
          <a:p>
            <a:r>
              <a:rPr lang="en-GB" dirty="0" smtClean="0"/>
              <a:t>SUNgrants@unops.org</a:t>
            </a:r>
            <a:endParaRPr lang="en-GB" dirty="0"/>
          </a:p>
        </p:txBody>
      </p:sp>
    </p:spTree>
    <p:extLst>
      <p:ext uri="{BB962C8B-B14F-4D97-AF65-F5344CB8AC3E}">
        <p14:creationId xmlns:p14="http://schemas.microsoft.com/office/powerpoint/2010/main" val="270245657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92D1"/>
              </a:solidFill>
              <a:effectLst/>
              <a:uLnTx/>
              <a:uFillTx/>
              <a:latin typeface="Arial" panose="020B0604020202020204" pitchFamily="34" charset="0"/>
              <a:ea typeface="Open Sans" panose="020B0606030504020204" pitchFamily="34" charset="0"/>
              <a:cs typeface="Arial" panose="020B0604020202020204" pitchFamily="34" charset="0"/>
            </a:endParaRPr>
          </a:p>
        </p:txBody>
      </p:sp>
      <p:sp>
        <p:nvSpPr>
          <p:cNvPr id="4" name="Slide Number Placeholder 3"/>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000" b="0" i="0" u="none" strike="noStrike" kern="1200" cap="none" spc="0" normalizeH="0" baseline="0" noProof="0" smtClean="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000" b="0" i="0" u="none" strike="noStrike" kern="1200" cap="none" spc="0" normalizeH="0" baseline="0" noProof="0" dirty="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7"/>
          <p:cNvSpPr>
            <a:spLocks noGrp="1"/>
          </p:cNvSpPr>
          <p:nvPr>
            <p:ph type="body" sz="quarter" idx="15"/>
          </p:nvPr>
        </p:nvSpPr>
        <p:spPr>
          <a:xfrm>
            <a:off x="3311930" y="3062574"/>
            <a:ext cx="4860000" cy="838800"/>
          </a:xfrm>
        </p:spPr>
        <p:txBody>
          <a:bodyPr/>
          <a:lstStyle/>
          <a:p>
            <a:r>
              <a:rPr lang="en-GB" sz="2800" dirty="0" smtClean="0"/>
              <a:t>Questions &amp; Answers</a:t>
            </a:r>
            <a:endParaRPr lang="en-GB" sz="2800" dirty="0"/>
          </a:p>
        </p:txBody>
      </p:sp>
      <p:sp>
        <p:nvSpPr>
          <p:cNvPr id="7" name="Text Placeholder 6"/>
          <p:cNvSpPr>
            <a:spLocks noGrp="1"/>
          </p:cNvSpPr>
          <p:nvPr>
            <p:ph type="body" sz="quarter" idx="13"/>
          </p:nvPr>
        </p:nvSpPr>
        <p:spPr/>
        <p:txBody>
          <a:bodyPr/>
          <a:lstStyle/>
          <a:p>
            <a:endParaRPr lang="en-GB"/>
          </a:p>
        </p:txBody>
      </p:sp>
      <p:sp>
        <p:nvSpPr>
          <p:cNvPr id="9" name="Title 1"/>
          <p:cNvSpPr txBox="1">
            <a:spLocks/>
          </p:cNvSpPr>
          <p:nvPr/>
        </p:nvSpPr>
        <p:spPr>
          <a:xfrm>
            <a:off x="3256513" y="3613478"/>
            <a:ext cx="5167485" cy="2094595"/>
          </a:xfrm>
          <a:prstGeom prst="rect">
            <a:avLst/>
          </a:prstGeom>
        </p:spPr>
        <p:txBody>
          <a:bodyPr/>
          <a:lstStyle>
            <a:lvl1pPr algn="l" defTabSz="914400" rtl="0" eaLnBrk="1" latinLnBrk="0" hangingPunct="1">
              <a:spcBef>
                <a:spcPct val="0"/>
              </a:spcBef>
              <a:buNone/>
              <a:defRPr sz="2400" b="1" kern="1200">
                <a:solidFill>
                  <a:schemeClr val="tx2"/>
                </a:solidFill>
                <a:latin typeface="Arial" panose="020B0604020202020204" pitchFamily="34" charset="0"/>
                <a:ea typeface="Open Sans" panose="020B0606030504020204" pitchFamily="34" charset="0"/>
                <a:cs typeface="Arial" panose="020B0604020202020204" pitchFamily="34" charset="0"/>
              </a:defRPr>
            </a:lvl1pPr>
          </a:lstStyle>
          <a:p>
            <a:r>
              <a:rPr lang="en-GB" dirty="0" smtClean="0">
                <a:solidFill>
                  <a:schemeClr val="tx1"/>
                </a:solidFill>
              </a:rPr>
              <a:t>Contact Us and check for Q&amp;A updates on the posting.  </a:t>
            </a:r>
          </a:p>
          <a:p>
            <a:r>
              <a:rPr lang="en-GB" dirty="0" smtClean="0">
                <a:solidFill>
                  <a:schemeClr val="tx1"/>
                </a:solidFill>
              </a:rPr>
              <a:t>Link</a:t>
            </a:r>
            <a:r>
              <a:rPr lang="en-GB" dirty="0">
                <a:solidFill>
                  <a:schemeClr val="tx1"/>
                </a:solidFill>
              </a:rPr>
              <a:t>:  </a:t>
            </a:r>
            <a:r>
              <a:rPr lang="en-GB" dirty="0">
                <a:solidFill>
                  <a:schemeClr val="tx1"/>
                </a:solidFill>
                <a:hlinkClick r:id="rId2"/>
              </a:rPr>
              <a:t>https://</a:t>
            </a:r>
            <a:r>
              <a:rPr lang="en-GB" dirty="0" smtClean="0">
                <a:solidFill>
                  <a:schemeClr val="tx1"/>
                </a:solidFill>
                <a:hlinkClick r:id="rId2"/>
              </a:rPr>
              <a:t>www.ungm.org/Public/Notice/70799</a:t>
            </a:r>
            <a:r>
              <a:rPr lang="en-GB" dirty="0" smtClean="0">
                <a:solidFill>
                  <a:schemeClr val="tx1"/>
                </a:solidFill>
              </a:rPr>
              <a:t> </a:t>
            </a:r>
            <a:endParaRPr lang="en-GB" dirty="0">
              <a:solidFill>
                <a:schemeClr val="tx1"/>
              </a:solidFill>
            </a:endParaRPr>
          </a:p>
        </p:txBody>
      </p:sp>
    </p:spTree>
    <p:extLst>
      <p:ext uri="{BB962C8B-B14F-4D97-AF65-F5344CB8AC3E}">
        <p14:creationId xmlns:p14="http://schemas.microsoft.com/office/powerpoint/2010/main" val="363975982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1532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Agreement</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5</a:t>
            </a:fld>
            <a:endParaRPr lang="en-US" dirty="0"/>
          </a:p>
        </p:txBody>
      </p:sp>
      <p:sp>
        <p:nvSpPr>
          <p:cNvPr id="19" name="Text Placeholder 18"/>
          <p:cNvSpPr>
            <a:spLocks noGrp="1"/>
          </p:cNvSpPr>
          <p:nvPr>
            <p:ph type="body" sz="quarter" idx="20"/>
          </p:nvPr>
        </p:nvSpPr>
        <p:spPr>
          <a:xfrm>
            <a:off x="719999" y="1266825"/>
            <a:ext cx="4025255" cy="4710463"/>
          </a:xfrm>
        </p:spPr>
        <p:txBody>
          <a:bodyPr/>
          <a:lstStyle/>
          <a:p>
            <a:r>
              <a:rPr lang="en-GB" dirty="0"/>
              <a:t>“Go/No Go Milestone”</a:t>
            </a:r>
          </a:p>
          <a:p>
            <a:pPr lvl="1"/>
            <a:r>
              <a:rPr lang="en-GB" dirty="0"/>
              <a:t>3 million USD to ensure an economy of scale</a:t>
            </a:r>
            <a:r>
              <a:rPr lang="en-GB" dirty="0" smtClean="0"/>
              <a:t>.</a:t>
            </a:r>
          </a:p>
          <a:p>
            <a:pPr lvl="1"/>
            <a:endParaRPr lang="en-GB" dirty="0"/>
          </a:p>
          <a:p>
            <a:r>
              <a:rPr lang="en-GB" dirty="0" smtClean="0"/>
              <a:t>Supported by the governments of: Switzerland, Ireland, </a:t>
            </a:r>
            <a:r>
              <a:rPr lang="en-GB" dirty="0"/>
              <a:t>and </a:t>
            </a:r>
            <a:r>
              <a:rPr lang="en-GB" dirty="0" smtClean="0"/>
              <a:t>Canada.</a:t>
            </a:r>
          </a:p>
          <a:p>
            <a:pPr marL="0" indent="0">
              <a:buNone/>
            </a:pPr>
            <a:r>
              <a:rPr lang="en-GB" dirty="0" smtClean="0"/>
              <a:t> </a:t>
            </a:r>
          </a:p>
          <a:p>
            <a:r>
              <a:rPr lang="en-GB" dirty="0" smtClean="0"/>
              <a:t>All grant services are directly managed by UNOPS as part of hosting arrangement with SUN Movement.</a:t>
            </a:r>
          </a:p>
          <a:p>
            <a:pPr marL="0" indent="0">
              <a:buNone/>
            </a:pPr>
            <a:endParaRPr lang="en-GB" dirty="0" smtClean="0"/>
          </a:p>
        </p:txBody>
      </p:sp>
      <p:sp>
        <p:nvSpPr>
          <p:cNvPr id="17" name="Text Placeholder 16"/>
          <p:cNvSpPr>
            <a:spLocks noGrp="1"/>
          </p:cNvSpPr>
          <p:nvPr>
            <p:ph type="body" sz="quarter" idx="13"/>
          </p:nvPr>
        </p:nvSpPr>
        <p:spPr/>
        <p:txBody>
          <a:bodyPr/>
          <a:lstStyle/>
          <a:p>
            <a:endParaRPr lang="en-GB"/>
          </a:p>
        </p:txBody>
      </p:sp>
      <p:pic>
        <p:nvPicPr>
          <p:cNvPr id="8" name="Picture 7"/>
          <p:cNvPicPr>
            <a:picLocks noChangeAspect="1"/>
          </p:cNvPicPr>
          <p:nvPr/>
        </p:nvPicPr>
        <p:blipFill>
          <a:blip r:embed="rId2"/>
          <a:stretch>
            <a:fillRect/>
          </a:stretch>
        </p:blipFill>
        <p:spPr>
          <a:xfrm>
            <a:off x="4676221" y="102334"/>
            <a:ext cx="4304149" cy="6608894"/>
          </a:xfrm>
          <a:prstGeom prst="rect">
            <a:avLst/>
          </a:prstGeom>
        </p:spPr>
      </p:pic>
    </p:spTree>
    <p:extLst>
      <p:ext uri="{BB962C8B-B14F-4D97-AF65-F5344CB8AC3E}">
        <p14:creationId xmlns:p14="http://schemas.microsoft.com/office/powerpoint/2010/main" val="3221248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 Information</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6</a:t>
            </a:fld>
            <a:endParaRPr lang="en-US" dirty="0"/>
          </a:p>
        </p:txBody>
      </p:sp>
      <p:pic>
        <p:nvPicPr>
          <p:cNvPr id="9" name="Picture Placeholder 8"/>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l="5208" r="4781" b="8727"/>
          <a:stretch/>
        </p:blipFill>
        <p:spPr>
          <a:xfrm>
            <a:off x="4624690" y="85725"/>
            <a:ext cx="4389120" cy="6608893"/>
          </a:xfrm>
        </p:spPr>
      </p:pic>
      <p:sp>
        <p:nvSpPr>
          <p:cNvPr id="6" name="Text Placeholder 5"/>
          <p:cNvSpPr>
            <a:spLocks noGrp="1"/>
          </p:cNvSpPr>
          <p:nvPr>
            <p:ph type="body" sz="quarter" idx="20"/>
          </p:nvPr>
        </p:nvSpPr>
        <p:spPr>
          <a:xfrm>
            <a:off x="720000" y="1266825"/>
            <a:ext cx="3627556" cy="4968000"/>
          </a:xfrm>
        </p:spPr>
        <p:txBody>
          <a:bodyPr/>
          <a:lstStyle/>
          <a:p>
            <a:r>
              <a:rPr lang="en-GB" sz="1400" dirty="0"/>
              <a:t>20 grants to Civil Society Alliance’s in SUN Countries:</a:t>
            </a:r>
          </a:p>
          <a:p>
            <a:pPr lvl="1"/>
            <a:r>
              <a:rPr lang="en-GB" sz="1200" i="1" dirty="0"/>
              <a:t>One experienced, not-for-profit member of the CSA </a:t>
            </a:r>
            <a:r>
              <a:rPr lang="en-GB" sz="1200" i="1" dirty="0" smtClean="0"/>
              <a:t>can </a:t>
            </a:r>
            <a:r>
              <a:rPr lang="en-GB" sz="1200" i="1" dirty="0"/>
              <a:t>apply on the CSA’s behalf</a:t>
            </a:r>
            <a:r>
              <a:rPr lang="en-GB" sz="1200" i="1" dirty="0" smtClean="0"/>
              <a:t>.</a:t>
            </a:r>
          </a:p>
          <a:p>
            <a:pPr lvl="1"/>
            <a:r>
              <a:rPr lang="en-GB" sz="1200" i="1" dirty="0" smtClean="0"/>
              <a:t>Or the CSA (as a legally registered entity) can apply.</a:t>
            </a:r>
            <a:br>
              <a:rPr lang="en-GB" sz="1200" i="1" dirty="0" smtClean="0"/>
            </a:br>
            <a:endParaRPr lang="en-GB" sz="1200" i="1" dirty="0"/>
          </a:p>
          <a:p>
            <a:r>
              <a:rPr lang="en-GB" sz="1400" dirty="0"/>
              <a:t>114,000 USD each [medium-sized</a:t>
            </a:r>
            <a:r>
              <a:rPr lang="en-GB" sz="1400" dirty="0" smtClean="0"/>
              <a:t>].</a:t>
            </a:r>
            <a:endParaRPr lang="en-GB" sz="1400" dirty="0"/>
          </a:p>
          <a:p>
            <a:r>
              <a:rPr lang="en-GB" sz="1400" dirty="0"/>
              <a:t>12-month </a:t>
            </a:r>
            <a:r>
              <a:rPr lang="en-GB" sz="1400" dirty="0" smtClean="0"/>
              <a:t>schedule, commencing in July 2018</a:t>
            </a:r>
            <a:endParaRPr lang="en-GB" sz="1400" dirty="0"/>
          </a:p>
          <a:p>
            <a:r>
              <a:rPr lang="en-GB" sz="1400" dirty="0"/>
              <a:t>“Last resort” source of </a:t>
            </a:r>
            <a:r>
              <a:rPr lang="en-GB" sz="1400" dirty="0" smtClean="0"/>
              <a:t>funding.</a:t>
            </a:r>
            <a:endParaRPr lang="en-GB" sz="1400" dirty="0"/>
          </a:p>
          <a:p>
            <a:r>
              <a:rPr lang="en-GB" sz="1400" dirty="0" smtClean="0"/>
              <a:t>Projects </a:t>
            </a:r>
            <a:r>
              <a:rPr lang="en-GB" sz="1400" dirty="0"/>
              <a:t>should align with the </a:t>
            </a:r>
            <a:r>
              <a:rPr lang="en-GB" sz="1400" dirty="0" smtClean="0"/>
              <a:t>SUN Movement </a:t>
            </a:r>
            <a:r>
              <a:rPr lang="en-GB" sz="1400" dirty="0"/>
              <a:t>Pooled Fund Results Framework</a:t>
            </a:r>
            <a:r>
              <a:rPr lang="en-GB" sz="1400" dirty="0" smtClean="0"/>
              <a:t>.</a:t>
            </a:r>
          </a:p>
          <a:p>
            <a:r>
              <a:rPr lang="en-GB" sz="1400" dirty="0" smtClean="0"/>
              <a:t>No matching or co-finance requirement.</a:t>
            </a:r>
          </a:p>
          <a:p>
            <a:r>
              <a:rPr lang="en-GB" sz="1400" dirty="0"/>
              <a:t>Applicants can expected be notified of the committee’s decision in the last two weeks of June </a:t>
            </a:r>
            <a:r>
              <a:rPr lang="en-GB" sz="1400" dirty="0" smtClean="0"/>
              <a:t>2018.  </a:t>
            </a:r>
            <a:endParaRPr lang="en-GB" sz="1400" dirty="0"/>
          </a:p>
          <a:p>
            <a:endParaRPr lang="en-GB" sz="1400" dirty="0" smtClean="0"/>
          </a:p>
          <a:p>
            <a:endParaRPr lang="en-GB" sz="1400" dirty="0"/>
          </a:p>
        </p:txBody>
      </p:sp>
      <p:sp>
        <p:nvSpPr>
          <p:cNvPr id="7" name="Text Placeholder 6"/>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0939283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How to Apply</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7</a:t>
            </a:fld>
            <a:endParaRPr lang="en-US" dirty="0"/>
          </a:p>
        </p:txBody>
      </p:sp>
      <p:sp>
        <p:nvSpPr>
          <p:cNvPr id="9" name="Text Placeholder 8"/>
          <p:cNvSpPr>
            <a:spLocks noGrp="1"/>
          </p:cNvSpPr>
          <p:nvPr>
            <p:ph type="body" sz="quarter" idx="20"/>
          </p:nvPr>
        </p:nvSpPr>
        <p:spPr/>
        <p:txBody>
          <a:bodyPr/>
          <a:lstStyle/>
          <a:p>
            <a:pPr marL="0" indent="0">
              <a:buNone/>
            </a:pPr>
            <a:r>
              <a:rPr lang="en-GB" b="1" dirty="0"/>
              <a:t>Deadline:</a:t>
            </a:r>
            <a:r>
              <a:rPr lang="en-GB" dirty="0"/>
              <a:t>  </a:t>
            </a:r>
            <a:endParaRPr lang="en-GB" dirty="0" smtClean="0"/>
          </a:p>
          <a:p>
            <a:r>
              <a:rPr lang="en-US" dirty="0" smtClean="0"/>
              <a:t>31 </a:t>
            </a:r>
            <a:r>
              <a:rPr lang="en-US" dirty="0"/>
              <a:t>May 2018 by 15:00 Geneva [GMT+2].  Late submissions will not be considered.  </a:t>
            </a:r>
            <a:endParaRPr lang="en-US" dirty="0" smtClean="0"/>
          </a:p>
          <a:p>
            <a:endParaRPr lang="en-US" dirty="0"/>
          </a:p>
          <a:p>
            <a:r>
              <a:rPr lang="en-US" dirty="0" smtClean="0"/>
              <a:t>May submit applications in English, French, or Spanish</a:t>
            </a:r>
          </a:p>
          <a:p>
            <a:endParaRPr lang="en-US" dirty="0"/>
          </a:p>
          <a:p>
            <a:r>
              <a:rPr lang="en-GB" dirty="0"/>
              <a:t>Address:  Please submit your application by email </a:t>
            </a:r>
            <a:r>
              <a:rPr lang="en-GB" dirty="0" smtClean="0"/>
              <a:t>and at this address only:  </a:t>
            </a:r>
            <a:r>
              <a:rPr lang="en-GB" dirty="0" smtClean="0">
                <a:hlinkClick r:id="rId3"/>
              </a:rPr>
              <a:t>SUNgrants@unops.org</a:t>
            </a:r>
            <a:r>
              <a:rPr lang="en-GB" dirty="0" smtClean="0"/>
              <a:t>. </a:t>
            </a:r>
          </a:p>
          <a:p>
            <a:pPr marL="0" indent="0">
              <a:buNone/>
            </a:pPr>
            <a:endParaRPr lang="en-GB" dirty="0"/>
          </a:p>
        </p:txBody>
      </p:sp>
      <p:sp>
        <p:nvSpPr>
          <p:cNvPr id="10" name="Text Placeholder 9"/>
          <p:cNvSpPr>
            <a:spLocks noGrp="1"/>
          </p:cNvSpPr>
          <p:nvPr>
            <p:ph type="body" sz="quarter" idx="21"/>
          </p:nvPr>
        </p:nvSpPr>
        <p:spPr>
          <a:xfrm>
            <a:off x="4530436" y="1266825"/>
            <a:ext cx="3893564" cy="4968000"/>
          </a:xfrm>
        </p:spPr>
        <p:txBody>
          <a:bodyPr/>
          <a:lstStyle/>
          <a:p>
            <a:pPr marL="0" indent="0">
              <a:buNone/>
            </a:pPr>
            <a:r>
              <a:rPr lang="en-GB" b="1" dirty="0" smtClean="0"/>
              <a:t>Required Attachments</a:t>
            </a:r>
          </a:p>
          <a:p>
            <a:r>
              <a:rPr lang="en-GB" dirty="0" smtClean="0"/>
              <a:t>Application Form (MS Word)</a:t>
            </a:r>
          </a:p>
          <a:p>
            <a:r>
              <a:rPr lang="en-GB" dirty="0" smtClean="0"/>
              <a:t>Last page of Application Form (PDF)</a:t>
            </a:r>
          </a:p>
          <a:p>
            <a:r>
              <a:rPr lang="en-GB" dirty="0" smtClean="0"/>
              <a:t>Grant Budget (MS Excel)</a:t>
            </a:r>
          </a:p>
          <a:p>
            <a:r>
              <a:rPr lang="en-GB" dirty="0" smtClean="0"/>
              <a:t>Grant Budget Narrative (MS Word)</a:t>
            </a:r>
          </a:p>
          <a:p>
            <a:r>
              <a:rPr lang="en-GB" dirty="0"/>
              <a:t>Organisation’s legal </a:t>
            </a:r>
            <a:r>
              <a:rPr lang="en-GB" dirty="0" smtClean="0"/>
              <a:t>registration</a:t>
            </a:r>
          </a:p>
          <a:p>
            <a:r>
              <a:rPr lang="en-GB" dirty="0"/>
              <a:t>SUN </a:t>
            </a:r>
            <a:r>
              <a:rPr lang="en-GB" dirty="0" smtClean="0"/>
              <a:t>Movement Donor </a:t>
            </a:r>
            <a:r>
              <a:rPr lang="en-GB" dirty="0"/>
              <a:t>Convener Letter of </a:t>
            </a:r>
            <a:r>
              <a:rPr lang="en-GB" dirty="0" smtClean="0"/>
              <a:t>Support</a:t>
            </a:r>
            <a:endParaRPr lang="en-GB" dirty="0"/>
          </a:p>
          <a:p>
            <a:pPr marL="0" indent="0">
              <a:buNone/>
            </a:pPr>
            <a:r>
              <a:rPr lang="en-GB" b="1" dirty="0" smtClean="0"/>
              <a:t>Other Attachments</a:t>
            </a:r>
          </a:p>
          <a:p>
            <a:r>
              <a:rPr lang="en-GB" dirty="0" smtClean="0"/>
              <a:t>Curriculums Vitae of project members.  </a:t>
            </a:r>
          </a:p>
          <a:p>
            <a:r>
              <a:rPr lang="en-GB" dirty="0" smtClean="0"/>
              <a:t>Focal Point Letter of Support</a:t>
            </a:r>
          </a:p>
          <a:p>
            <a:endParaRPr lang="en-GB" dirty="0"/>
          </a:p>
        </p:txBody>
      </p:sp>
      <p:sp>
        <p:nvSpPr>
          <p:cNvPr id="8" name="Text Placeholder 7"/>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26633873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smtClean="0"/>
              <a:t>How to Apply – UNGM.org</a:t>
            </a:r>
            <a:endParaRPr lang="en-GB"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8</a:t>
            </a:fld>
            <a:endParaRPr lang="en-US" dirty="0"/>
          </a:p>
        </p:txBody>
      </p:sp>
      <p:pic>
        <p:nvPicPr>
          <p:cNvPr id="11" name="Content Placeholder 10"/>
          <p:cNvPicPr>
            <a:picLocks noGrp="1" noChangeAspect="1"/>
          </p:cNvPicPr>
          <p:nvPr>
            <p:ph sz="quarter" idx="12"/>
          </p:nvPr>
        </p:nvPicPr>
        <p:blipFill rotWithShape="1">
          <a:blip r:embed="rId2">
            <a:extLst>
              <a:ext uri="{28A0092B-C50C-407E-A947-70E740481C1C}">
                <a14:useLocalDpi xmlns:a14="http://schemas.microsoft.com/office/drawing/2010/main" val="0"/>
              </a:ext>
            </a:extLst>
          </a:blip>
          <a:srcRect t="9664"/>
          <a:stretch/>
        </p:blipFill>
        <p:spPr>
          <a:xfrm>
            <a:off x="1176049" y="1494054"/>
            <a:ext cx="6791902" cy="4233978"/>
          </a:xfrm>
        </p:spPr>
      </p:pic>
      <p:sp>
        <p:nvSpPr>
          <p:cNvPr id="10" name="Text Placeholder 9"/>
          <p:cNvSpPr>
            <a:spLocks noGrp="1"/>
          </p:cNvSpPr>
          <p:nvPr>
            <p:ph type="body" sz="quarter" idx="13"/>
          </p:nvPr>
        </p:nvSpPr>
        <p:spPr/>
        <p:txBody>
          <a:bodyPr/>
          <a:lstStyle/>
          <a:p>
            <a:endParaRPr lang="en-GB"/>
          </a:p>
        </p:txBody>
      </p:sp>
      <p:sp>
        <p:nvSpPr>
          <p:cNvPr id="12" name="Right Arrow 11"/>
          <p:cNvSpPr/>
          <p:nvPr/>
        </p:nvSpPr>
        <p:spPr>
          <a:xfrm rot="19450420">
            <a:off x="378901" y="3670185"/>
            <a:ext cx="3627842" cy="6319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GB" dirty="0" smtClean="0"/>
              <a:t>Click</a:t>
            </a:r>
            <a:endParaRPr lang="en-GB" dirty="0"/>
          </a:p>
        </p:txBody>
      </p:sp>
      <p:sp>
        <p:nvSpPr>
          <p:cNvPr id="13" name="TextBox 12"/>
          <p:cNvSpPr txBox="1"/>
          <p:nvPr/>
        </p:nvSpPr>
        <p:spPr>
          <a:xfrm>
            <a:off x="4572000" y="742950"/>
            <a:ext cx="3971925" cy="369332"/>
          </a:xfrm>
          <a:prstGeom prst="rect">
            <a:avLst/>
          </a:prstGeom>
          <a:noFill/>
        </p:spPr>
        <p:txBody>
          <a:bodyPr wrap="square" rtlCol="0">
            <a:spAutoFit/>
          </a:bodyPr>
          <a:lstStyle/>
          <a:p>
            <a:r>
              <a:rPr lang="en-GB" dirty="0" smtClean="0"/>
              <a:t>Link located in the Call for Proposals!</a:t>
            </a:r>
            <a:endParaRPr lang="en-GB" dirty="0"/>
          </a:p>
        </p:txBody>
      </p:sp>
    </p:spTree>
    <p:extLst>
      <p:ext uri="{BB962C8B-B14F-4D97-AF65-F5344CB8AC3E}">
        <p14:creationId xmlns:p14="http://schemas.microsoft.com/office/powerpoint/2010/main" val="8777801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pPr algn="r"/>
            <a:fld id="{B6F15528-21DE-4FAA-801E-634DDDAF4B2B}" type="slidenum">
              <a:rPr lang="en-US" smtClean="0"/>
              <a:pPr algn="r"/>
              <a:t>9</a:t>
            </a:fld>
            <a:endParaRPr lang="en-US" dirty="0"/>
          </a:p>
        </p:txBody>
      </p:sp>
      <p:pic>
        <p:nvPicPr>
          <p:cNvPr id="7" name="Content Placeholder 6"/>
          <p:cNvPicPr>
            <a:picLocks noGrp="1" noChangeAspect="1"/>
          </p:cNvPicPr>
          <p:nvPr>
            <p:ph sz="quarter" idx="12"/>
          </p:nvPr>
        </p:nvPicPr>
        <p:blipFill>
          <a:blip r:embed="rId2" cstate="print">
            <a:extLst>
              <a:ext uri="{28A0092B-C50C-407E-A947-70E740481C1C}">
                <a14:useLocalDpi xmlns:a14="http://schemas.microsoft.com/office/drawing/2010/main" val="0"/>
              </a:ext>
            </a:extLst>
          </a:blip>
          <a:stretch>
            <a:fillRect/>
          </a:stretch>
        </p:blipFill>
        <p:spPr>
          <a:xfrm>
            <a:off x="912764" y="736244"/>
            <a:ext cx="7320784" cy="37924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Placeholder 5"/>
          <p:cNvSpPr>
            <a:spLocks noGrp="1"/>
          </p:cNvSpPr>
          <p:nvPr>
            <p:ph type="body" sz="quarter" idx="13"/>
          </p:nvPr>
        </p:nvSpPr>
        <p:spPr/>
        <p:txBody>
          <a:bodyPr/>
          <a:lstStyle/>
          <a:p>
            <a:endParaRPr lang="en-GB"/>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r="23054"/>
          <a:stretch/>
        </p:blipFill>
        <p:spPr>
          <a:xfrm>
            <a:off x="367170" y="4894723"/>
            <a:ext cx="7924775" cy="1161521"/>
          </a:xfrm>
          <a:prstGeom prst="rect">
            <a:avLst/>
          </a:prstGeom>
          <a:ln>
            <a:noFill/>
          </a:ln>
          <a:effectLst>
            <a:outerShdw blurRad="292100" dist="139700" dir="2700000" algn="tl" rotWithShape="0">
              <a:srgbClr val="333333">
                <a:alpha val="65000"/>
              </a:srgbClr>
            </a:outerShdw>
          </a:effectLst>
        </p:spPr>
      </p:pic>
      <p:sp>
        <p:nvSpPr>
          <p:cNvPr id="9" name="Down Arrow 8"/>
          <p:cNvSpPr/>
          <p:nvPr/>
        </p:nvSpPr>
        <p:spPr>
          <a:xfrm>
            <a:off x="7980218" y="1900668"/>
            <a:ext cx="623455" cy="33666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dirty="0" smtClean="0"/>
              <a:t>Scroll </a:t>
            </a:r>
            <a:endParaRPr lang="en-GB" dirty="0"/>
          </a:p>
        </p:txBody>
      </p:sp>
    </p:spTree>
    <p:extLst>
      <p:ext uri="{BB962C8B-B14F-4D97-AF65-F5344CB8AC3E}">
        <p14:creationId xmlns:p14="http://schemas.microsoft.com/office/powerpoint/2010/main" val="25797937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UNOPS colour">
      <a:dk1>
        <a:sysClr val="windowText" lastClr="000000"/>
      </a:dk1>
      <a:lt1>
        <a:sysClr val="window" lastClr="FFFFFF"/>
      </a:lt1>
      <a:dk2>
        <a:srgbClr val="0092D1"/>
      </a:dk2>
      <a:lt2>
        <a:srgbClr val="D7D2D5"/>
      </a:lt2>
      <a:accent1>
        <a:srgbClr val="FFC72C"/>
      </a:accent1>
      <a:accent2>
        <a:srgbClr val="97D700"/>
      </a:accent2>
      <a:accent3>
        <a:srgbClr val="4EC3E0"/>
      </a:accent3>
      <a:accent4>
        <a:srgbClr val="FF6900"/>
      </a:accent4>
      <a:accent5>
        <a:srgbClr val="004976"/>
      </a:accent5>
      <a:accent6>
        <a:srgbClr val="991E66"/>
      </a:accent6>
      <a:hlink>
        <a:srgbClr val="0092D1"/>
      </a:hlink>
      <a:folHlink>
        <a:srgbClr val="0074A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4E83680C-AAAD-4FD0-BFA9-8C86873F5530}" vid="{5B4816F9-2883-498E-9289-C80D2FF285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B77862A0FBB0D41BA2135A5F27DA86F" ma:contentTypeVersion="2" ma:contentTypeDescription="Create a new document." ma:contentTypeScope="" ma:versionID="8e72087c0b46e4e36996aa1b284950ae">
  <xsd:schema xmlns:xsd="http://www.w3.org/2001/XMLSchema" xmlns:xs="http://www.w3.org/2001/XMLSchema" xmlns:p="http://schemas.microsoft.com/office/2006/metadata/properties" xmlns:ns1="http://schemas.microsoft.com/sharepoint/v3" xmlns:ns2="8d1789be-2b34-414d-b761-149aa1689c70" targetNamespace="http://schemas.microsoft.com/office/2006/metadata/properties" ma:root="true" ma:fieldsID="3036cbfa4ca16436e15861bad81a8fc4" ns1:_="" ns2:_="">
    <xsd:import namespace="http://schemas.microsoft.com/sharepoint/v3"/>
    <xsd:import namespace="8d1789be-2b34-414d-b761-149aa1689c70"/>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d1789be-2b34-414d-b761-149aa1689c70" elementFormDefault="qualified">
    <xsd:import namespace="http://schemas.microsoft.com/office/2006/documentManagement/types"/>
    <xsd:import namespace="http://schemas.microsoft.com/office/infopath/2007/PartnerControls"/>
    <xsd:element name="_dlc_DocId" ma:index="10" nillable="true" ma:displayName="Document ID Value" ma:description="The value of the document ID assigned to this item." ma:internalName="_dlc_DocId" ma:readOnly="true">
      <xsd:simpleType>
        <xsd:restriction base="dms:Text"/>
      </xsd:simpleType>
    </xsd:element>
    <xsd:element name="_dlc_DocIdUrl" ma:index="1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8d1789be-2b34-414d-b761-149aa1689c70">DOCID-2779-277</_dlc_DocId>
    <_dlc_DocIdUrl xmlns="8d1789be-2b34-414d-b761-149aa1689c70">
      <Url>https://intra.unops.org/g/communications/request-support/_layouts/15/DocIdRedir.aspx?ID=DOCID-2779-277</Url>
      <Description>DOCID-2779-277</Description>
    </_dlc_DocIdUrl>
  </documentManagement>
</p:properties>
</file>

<file path=customXml/itemProps1.xml><?xml version="1.0" encoding="utf-8"?>
<ds:datastoreItem xmlns:ds="http://schemas.openxmlformats.org/officeDocument/2006/customXml" ds:itemID="{D4762CAB-CF48-497D-BD69-CB159E123BDC}">
  <ds:schemaRefs>
    <ds:schemaRef ds:uri="http://schemas.microsoft.com/sharepoint/events"/>
  </ds:schemaRefs>
</ds:datastoreItem>
</file>

<file path=customXml/itemProps2.xml><?xml version="1.0" encoding="utf-8"?>
<ds:datastoreItem xmlns:ds="http://schemas.openxmlformats.org/officeDocument/2006/customXml" ds:itemID="{006BFF3E-C1E8-4525-A8ED-9512AC1C2E75}">
  <ds:schemaRefs>
    <ds:schemaRef ds:uri="http://schemas.microsoft.com/sharepoint/v3/contenttype/forms"/>
  </ds:schemaRefs>
</ds:datastoreItem>
</file>

<file path=customXml/itemProps3.xml><?xml version="1.0" encoding="utf-8"?>
<ds:datastoreItem xmlns:ds="http://schemas.openxmlformats.org/officeDocument/2006/customXml" ds:itemID="{FC7BD985-385C-4A06-BEE7-6B885A901E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d1789be-2b34-414d-b761-149aa1689c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03ED201D-98E3-4AF3-B7C5-E8D374A28E66}">
  <ds:schemaRefs>
    <ds:schemaRef ds:uri="http://schemas.microsoft.com/sharepoint/v3"/>
    <ds:schemaRef ds:uri="http://schemas.microsoft.com/office/infopath/2007/PartnerControls"/>
    <ds:schemaRef ds:uri="http://schemas.openxmlformats.org/package/2006/metadata/core-properties"/>
    <ds:schemaRef ds:uri="http://schemas.microsoft.com/office/2006/documentManagement/types"/>
    <ds:schemaRef ds:uri="http://purl.org/dc/terms/"/>
    <ds:schemaRef ds:uri="http://www.w3.org/XML/1998/namespace"/>
    <ds:schemaRef ds:uri="http://purl.org/dc/dcmitype/"/>
    <ds:schemaRef ds:uri="8d1789be-2b34-414d-b761-149aa1689c70"/>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UNOPS PPT template_4x3_Arial (1)</Template>
  <TotalTime>4996</TotalTime>
  <Words>2313</Words>
  <Application>Microsoft Office PowerPoint</Application>
  <PresentationFormat>On-screen Show (4:3)</PresentationFormat>
  <Paragraphs>306</Paragraphs>
  <Slides>49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49</vt:i4>
      </vt:variant>
    </vt:vector>
  </HeadingPairs>
  <TitlesOfParts>
    <vt:vector size="54" baseType="lpstr">
      <vt:lpstr>Arial</vt:lpstr>
      <vt:lpstr>Calibri</vt:lpstr>
      <vt:lpstr>Open Sans</vt:lpstr>
      <vt:lpstr>Wingdings</vt:lpstr>
      <vt:lpstr>Office Theme</vt:lpstr>
      <vt:lpstr>Getting Started</vt:lpstr>
      <vt:lpstr>2018 Pooled Fund </vt:lpstr>
      <vt:lpstr>Agenda</vt:lpstr>
      <vt:lpstr>Application Stage:  Roles &amp; Responsibilities</vt:lpstr>
      <vt:lpstr>Project Agreement</vt:lpstr>
      <vt:lpstr>General Information</vt:lpstr>
      <vt:lpstr>How to Apply</vt:lpstr>
      <vt:lpstr>How to Apply – UNGM.org</vt:lpstr>
      <vt:lpstr>PowerPoint Presentation</vt:lpstr>
      <vt:lpstr>PowerPoint Presentation</vt:lpstr>
      <vt:lpstr>Eligibility</vt:lpstr>
      <vt:lpstr>SUN Movement Civil Society Network</vt:lpstr>
      <vt:lpstr>Eligibility</vt:lpstr>
      <vt:lpstr>SUN Movement Country Network</vt:lpstr>
      <vt:lpstr>Eligibility (continued…)</vt:lpstr>
      <vt:lpstr>Eligibility (continued…)</vt:lpstr>
      <vt:lpstr>Eligibility (continued…)</vt:lpstr>
      <vt:lpstr>Eligibility Q&amp;A</vt:lpstr>
      <vt:lpstr>Eligibility Q&amp;A</vt:lpstr>
      <vt:lpstr>Evaluation</vt:lpstr>
      <vt:lpstr>Evaluation</vt:lpstr>
      <vt:lpstr>Organisational Capacity</vt:lpstr>
      <vt:lpstr>Evaluation:  Organisational Capacity</vt:lpstr>
      <vt:lpstr>Scope of Work</vt:lpstr>
      <vt:lpstr>Evaluation:  Scope of Work</vt:lpstr>
      <vt:lpstr>Scope of Work:  Pooled Fund Results Framework</vt:lpstr>
      <vt:lpstr>Scope of Work:  Pooled Fund Results Framework</vt:lpstr>
      <vt:lpstr>Scope of Work: Pooled Fund Results Framework – Project Workplan</vt:lpstr>
      <vt:lpstr>Technical &amp; Methodological Approach</vt:lpstr>
      <vt:lpstr>Evaluation:  Methodology/Technical Approach</vt:lpstr>
      <vt:lpstr>Evaluation:  Methodology/Technical Approach</vt:lpstr>
      <vt:lpstr>Evaluation:  Methodology/Technical Approach</vt:lpstr>
      <vt:lpstr>Evaluation:  Methodology/Technical Approach</vt:lpstr>
      <vt:lpstr>Technical &amp; Methodological Approach   Notes on Budgets</vt:lpstr>
      <vt:lpstr>Budget:  General Tips &amp; Expectations</vt:lpstr>
      <vt:lpstr>Budget</vt:lpstr>
      <vt:lpstr>Budget Narrative</vt:lpstr>
      <vt:lpstr>Completing the Application</vt:lpstr>
      <vt:lpstr>Completing the Application</vt:lpstr>
      <vt:lpstr>Grant Administraton</vt:lpstr>
      <vt:lpstr>Monitoring &amp; Evaluation</vt:lpstr>
      <vt:lpstr>Results-based M&amp;E Issues to Consider in Design</vt:lpstr>
      <vt:lpstr>Package of Activities</vt:lpstr>
      <vt:lpstr>Project Log-frame and Workplan</vt:lpstr>
      <vt:lpstr>Proposed Narrative Reporting &amp; Monthly Updates</vt:lpstr>
      <vt:lpstr>Financial Reporting</vt:lpstr>
      <vt:lpstr>Contact Us</vt:lpstr>
      <vt:lpstr>PowerPoint Presentation</vt:lpstr>
      <vt:lpstr>PowerPoint Presentation</vt:lpstr>
    </vt:vector>
  </TitlesOfParts>
  <Company>UNOPS - United Nations Office of Project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2018 Pooled Fund</dc:title>
  <dc:creator>Ann-Marie Quinn</dc:creator>
  <cp:lastModifiedBy>Ann-Marie Quinn</cp:lastModifiedBy>
  <cp:revision>58</cp:revision>
  <dcterms:created xsi:type="dcterms:W3CDTF">2018-05-04T07:46:10Z</dcterms:created>
  <dcterms:modified xsi:type="dcterms:W3CDTF">2018-05-16T14:36:30Z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0x0101009B77862A0FBB0D41BA2135A5F27DA86F</vt:lpwstr>
  </property>
  <property fmtid="{D5CDD505-2E9C-101B-9397-08002B2CF9AE}" pid="3" name="_dlc_DocIdItemGuid">
    <vt:lpwstr>9c745875-16f7-44f2-9366-d854fc97f355</vt:lpwstr>
  </property>
</Properties>
</file>