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B6F1F3-3F1E-4C84-876D-72E341D9CDAB}" v="9" dt="2021-04-08T04:12:35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w Ye Naung" userId="eeabbc47-39d3-49d5-a968-a72beb5d58cb" providerId="ADAL" clId="{80B6F1F3-3F1E-4C84-876D-72E341D9CDAB}"/>
    <pc:docChg chg="undo custSel addSld delSld modSld">
      <pc:chgData name="Zaw Ye Naung" userId="eeabbc47-39d3-49d5-a968-a72beb5d58cb" providerId="ADAL" clId="{80B6F1F3-3F1E-4C84-876D-72E341D9CDAB}" dt="2021-04-08T04:16:01.882" v="344" actId="20577"/>
      <pc:docMkLst>
        <pc:docMk/>
      </pc:docMkLst>
      <pc:sldChg chg="modSp add del">
        <pc:chgData name="Zaw Ye Naung" userId="eeabbc47-39d3-49d5-a968-a72beb5d58cb" providerId="ADAL" clId="{80B6F1F3-3F1E-4C84-876D-72E341D9CDAB}" dt="2021-04-08T04:06:46.656" v="185" actId="2696"/>
        <pc:sldMkLst>
          <pc:docMk/>
          <pc:sldMk cId="1458167616" sldId="256"/>
        </pc:sldMkLst>
        <pc:spChg chg="mod">
          <ac:chgData name="Zaw Ye Naung" userId="eeabbc47-39d3-49d5-a968-a72beb5d58cb" providerId="ADAL" clId="{80B6F1F3-3F1E-4C84-876D-72E341D9CDAB}" dt="2021-04-08T04:06:43.889" v="184" actId="20577"/>
          <ac:spMkLst>
            <pc:docMk/>
            <pc:sldMk cId="1458167616" sldId="256"/>
            <ac:spMk id="2" creationId="{D4E2B59B-BDE5-406D-B4DE-27E7D4594A41}"/>
          </ac:spMkLst>
        </pc:spChg>
      </pc:sldChg>
      <pc:sldChg chg="delSp modSp add">
        <pc:chgData name="Zaw Ye Naung" userId="eeabbc47-39d3-49d5-a968-a72beb5d58cb" providerId="ADAL" clId="{80B6F1F3-3F1E-4C84-876D-72E341D9CDAB}" dt="2021-04-08T04:07:17.545" v="196" actId="20577"/>
        <pc:sldMkLst>
          <pc:docMk/>
          <pc:sldMk cId="987877449" sldId="257"/>
        </pc:sldMkLst>
        <pc:spChg chg="mod">
          <ac:chgData name="Zaw Ye Naung" userId="eeabbc47-39d3-49d5-a968-a72beb5d58cb" providerId="ADAL" clId="{80B6F1F3-3F1E-4C84-876D-72E341D9CDAB}" dt="2021-04-08T04:07:17.545" v="196" actId="20577"/>
          <ac:spMkLst>
            <pc:docMk/>
            <pc:sldMk cId="987877449" sldId="257"/>
            <ac:spMk id="2" creationId="{3B68C6CF-1DA6-4D9F-B107-840D533103B9}"/>
          </ac:spMkLst>
        </pc:spChg>
        <pc:spChg chg="del">
          <ac:chgData name="Zaw Ye Naung" userId="eeabbc47-39d3-49d5-a968-a72beb5d58cb" providerId="ADAL" clId="{80B6F1F3-3F1E-4C84-876D-72E341D9CDAB}" dt="2021-04-08T04:02:12.921" v="4" actId="478"/>
          <ac:spMkLst>
            <pc:docMk/>
            <pc:sldMk cId="987877449" sldId="257"/>
            <ac:spMk id="3" creationId="{805A8838-9EA6-4EF1-948F-4FA64A79612C}"/>
          </ac:spMkLst>
        </pc:spChg>
      </pc:sldChg>
      <pc:sldChg chg="modSp add">
        <pc:chgData name="Zaw Ye Naung" userId="eeabbc47-39d3-49d5-a968-a72beb5d58cb" providerId="ADAL" clId="{80B6F1F3-3F1E-4C84-876D-72E341D9CDAB}" dt="2021-04-08T04:13:49.204" v="337" actId="14100"/>
        <pc:sldMkLst>
          <pc:docMk/>
          <pc:sldMk cId="2802738935" sldId="258"/>
        </pc:sldMkLst>
        <pc:spChg chg="mod">
          <ac:chgData name="Zaw Ye Naung" userId="eeabbc47-39d3-49d5-a968-a72beb5d58cb" providerId="ADAL" clId="{80B6F1F3-3F1E-4C84-876D-72E341D9CDAB}" dt="2021-04-08T04:13:49.204" v="337" actId="14100"/>
          <ac:spMkLst>
            <pc:docMk/>
            <pc:sldMk cId="2802738935" sldId="258"/>
            <ac:spMk id="3" creationId="{41F3BC99-52B5-49C5-9837-CD1BDAFD79E9}"/>
          </ac:spMkLst>
        </pc:spChg>
      </pc:sldChg>
      <pc:sldChg chg="modSp add">
        <pc:chgData name="Zaw Ye Naung" userId="eeabbc47-39d3-49d5-a968-a72beb5d58cb" providerId="ADAL" clId="{80B6F1F3-3F1E-4C84-876D-72E341D9CDAB}" dt="2021-04-08T04:16:01.882" v="344" actId="20577"/>
        <pc:sldMkLst>
          <pc:docMk/>
          <pc:sldMk cId="1351492111" sldId="259"/>
        </pc:sldMkLst>
        <pc:spChg chg="mod">
          <ac:chgData name="Zaw Ye Naung" userId="eeabbc47-39d3-49d5-a968-a72beb5d58cb" providerId="ADAL" clId="{80B6F1F3-3F1E-4C84-876D-72E341D9CDAB}" dt="2021-04-08T04:10:28.954" v="237" actId="20577"/>
          <ac:spMkLst>
            <pc:docMk/>
            <pc:sldMk cId="1351492111" sldId="259"/>
            <ac:spMk id="2" creationId="{18EB5295-8B1D-4121-95F6-BF9E1C136817}"/>
          </ac:spMkLst>
        </pc:spChg>
        <pc:spChg chg="mod">
          <ac:chgData name="Zaw Ye Naung" userId="eeabbc47-39d3-49d5-a968-a72beb5d58cb" providerId="ADAL" clId="{80B6F1F3-3F1E-4C84-876D-72E341D9CDAB}" dt="2021-04-08T04:16:01.882" v="344" actId="20577"/>
          <ac:spMkLst>
            <pc:docMk/>
            <pc:sldMk cId="1351492111" sldId="259"/>
            <ac:spMk id="3" creationId="{32573684-E106-4319-9FDA-A22CC391FD58}"/>
          </ac:spMkLst>
        </pc:spChg>
      </pc:sldChg>
      <pc:sldChg chg="modSp add">
        <pc:chgData name="Zaw Ye Naung" userId="eeabbc47-39d3-49d5-a968-a72beb5d58cb" providerId="ADAL" clId="{80B6F1F3-3F1E-4C84-876D-72E341D9CDAB}" dt="2021-04-08T04:04:47.240" v="66" actId="20577"/>
        <pc:sldMkLst>
          <pc:docMk/>
          <pc:sldMk cId="2514701717" sldId="260"/>
        </pc:sldMkLst>
        <pc:spChg chg="mod">
          <ac:chgData name="Zaw Ye Naung" userId="eeabbc47-39d3-49d5-a968-a72beb5d58cb" providerId="ADAL" clId="{80B6F1F3-3F1E-4C84-876D-72E341D9CDAB}" dt="2021-04-08T04:04:47.240" v="66" actId="20577"/>
          <ac:spMkLst>
            <pc:docMk/>
            <pc:sldMk cId="2514701717" sldId="260"/>
            <ac:spMk id="3" creationId="{6568ACBF-801C-4132-91E8-408A03B099CA}"/>
          </ac:spMkLst>
        </pc:spChg>
      </pc:sldChg>
      <pc:sldChg chg="modSp add">
        <pc:chgData name="Zaw Ye Naung" userId="eeabbc47-39d3-49d5-a968-a72beb5d58cb" providerId="ADAL" clId="{80B6F1F3-3F1E-4C84-876D-72E341D9CDAB}" dt="2021-04-08T04:12:35.202" v="330"/>
        <pc:sldMkLst>
          <pc:docMk/>
          <pc:sldMk cId="465082544" sldId="261"/>
        </pc:sldMkLst>
        <pc:spChg chg="mod">
          <ac:chgData name="Zaw Ye Naung" userId="eeabbc47-39d3-49d5-a968-a72beb5d58cb" providerId="ADAL" clId="{80B6F1F3-3F1E-4C84-876D-72E341D9CDAB}" dt="2021-04-08T04:10:35.704" v="243" actId="20577"/>
          <ac:spMkLst>
            <pc:docMk/>
            <pc:sldMk cId="465082544" sldId="261"/>
            <ac:spMk id="2" creationId="{18EB5295-8B1D-4121-95F6-BF9E1C136817}"/>
          </ac:spMkLst>
        </pc:spChg>
        <pc:spChg chg="mod">
          <ac:chgData name="Zaw Ye Naung" userId="eeabbc47-39d3-49d5-a968-a72beb5d58cb" providerId="ADAL" clId="{80B6F1F3-3F1E-4C84-876D-72E341D9CDAB}" dt="2021-04-08T04:12:35.202" v="330"/>
          <ac:spMkLst>
            <pc:docMk/>
            <pc:sldMk cId="465082544" sldId="261"/>
            <ac:spMk id="3" creationId="{32573684-E106-4319-9FDA-A22CC391FD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994C9-0661-458D-AE99-386CC22A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A3143F-DDA1-41E8-94FA-289A03D9F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91D1C-2065-441B-AE3C-1B7CC3324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66EFE-2A69-4D27-B35A-F48104D6D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2F4D0-B836-44DF-82DC-1644E986D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8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53F70-2703-452A-82DE-064A86227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111E23-24A7-42E3-8197-77506BF96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3D9E4-EA6C-4B4E-AC9F-20F9DD9EA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E4705-0C3B-4EC7-8114-E0DE06375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8FDF5-78B5-47F7-BDCB-FF7C636B6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44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3DB2A8-565C-4E9C-B6CA-F0F5118AC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D0BC1-135B-444B-97F1-4C8108C40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115A0-2D3D-4183-AF38-02164A67D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20639-E499-4D59-A602-224448F3C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2C466-6BD1-4E6E-BB17-95516043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58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06E47-0EF2-4BD2-AEC2-CF3DA6CC2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EBCD8-0F48-4882-938D-089A929CAE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B0EA4-9978-4956-B065-C11DBDCEE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2A5AD-B8AB-48BC-8C72-F55ABB7D7B0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E68AF-6114-45B9-95A7-5F9B82DC0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56622-1762-40AB-8AC5-69E3D6591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6B6C-22A0-42A6-AFF1-54931074D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3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20EBF-203F-405C-AE33-4E2D505FE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65C66-70D6-4083-BD66-7EF61E1D4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E8358-171A-45AC-9D15-91D08A05F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50B88-23DA-459F-BA13-5E8414809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FBE46-1514-43DD-AB95-D20FD05C7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44CF9-5B45-4A84-BDAF-6EB44B20B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29504-473E-4152-88B8-04AA3C185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C45A8-7A5E-49D3-98D3-B1D3992D4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C58C3-AF29-43A4-80C7-B76AB2FC2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69D98-4F05-443E-9B48-3E4F8916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60769-72E4-4178-A764-043AE9F03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B30EA-BB8F-4FFE-ACE6-9D6E00376C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E2CE-E892-4AD3-AD47-4610086E7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1A673-40B6-45A4-96D3-BC172BE65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50972B-976F-47E3-BEA2-F87E6199D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90ED0-CF28-4A89-8836-A5D9E3AB6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6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4A3C5-9F01-4C4B-B447-A3C7F521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1C215-B5F3-4592-84D6-2C2DDCF47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8B55-6D6A-4DC6-9F86-037FE67D4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A44227-5AA8-4F55-B36B-AED95865B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F257E2-8B56-410C-B2A5-DF3828F1D6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5D87C8-65D8-46D8-AD4C-47E6B8AA3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80084C-ED15-4706-BA3B-B5E334CA7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AD593E-95E1-42B5-B6C1-975FA2655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0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D36A8-1302-47C3-B20A-BE833AD30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16FC58-D92F-40B6-BD26-EB6206AF6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575D5-8326-4D93-81EE-201CA5FEA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1567F7-7A49-4D3C-B8EB-A2C3AEF3E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0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B0C246-08AE-49BD-942A-0D3D769FF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35AEE8-85D1-4A8C-B31B-23925989E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55898-985B-4968-B59F-FB355AC88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6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CB431-9F23-4786-98B6-7A3C040B7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F9D08-9C94-4387-B472-3FF8EAF13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55AE4-DADE-47BA-8CC4-6FEA54F53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AC63-77A8-4836-89FC-98C5F077D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8D8AAC-093D-4158-A237-191D1A76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C7373-1E1F-4314-96F7-369946417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2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9F879-C6D5-4270-B8F3-1EC64FDFD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60E5A7-03EB-4806-8A76-D7129BD80C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FB13E-5698-402D-A89E-2C9989CD6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21F3C-6BAC-4F2D-9719-291A7E64E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3A739-CC6E-4D5C-BF70-0D85EC307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8BE76-5A5A-4E6C-BB50-133FFAB7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8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D3B163-E6A4-4B05-AF0F-0AC7233E2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7D9BC-E4E6-492B-91AD-F778B4272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08D39-C989-4DE2-9850-660D876456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01A12-544E-47CE-A45C-AA717CC10C55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84495-D577-4AE5-93CB-0112B3C295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A51C6-3C85-4E77-B209-F0E3A74F27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E7647-85A4-4977-AA6D-D4E999285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procurementyangon@unicef.org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procurementyangon@unicef.org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8C6CF-1DA6-4D9F-B107-840D53310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075"/>
          </a:xfrm>
        </p:spPr>
        <p:txBody>
          <a:bodyPr>
            <a:normAutofit/>
          </a:bodyPr>
          <a:lstStyle/>
          <a:p>
            <a:pPr marR="0" algn="ctr" rtl="0"/>
            <a:r>
              <a:rPr lang="en-US" altLang="ja-JP" b="1" i="0" u="none" strike="noStrike" kern="1400" baseline="0" dirty="0">
                <a:latin typeface="Times New Roman" panose="02020603050405020304" pitchFamily="18" charset="0"/>
              </a:rPr>
              <a:t>Provision of Water Trucking/Distribution of Purified Drinking Water</a:t>
            </a:r>
            <a:br>
              <a:rPr lang="en-US" altLang="ja-JP" b="1" i="0" u="none" strike="noStrike" kern="1400" baseline="0" dirty="0">
                <a:latin typeface="Times New Roman" panose="02020603050405020304" pitchFamily="18" charset="0"/>
              </a:rPr>
            </a:br>
            <a:r>
              <a:rPr lang="en-US" altLang="ja-JP" b="1" i="0" u="none" strike="noStrike" kern="1400" baseline="0" dirty="0">
                <a:latin typeface="Times New Roman" panose="02020603050405020304" pitchFamily="18" charset="0"/>
              </a:rPr>
              <a:t>in Townships in the Yangon Region</a:t>
            </a:r>
            <a:br>
              <a:rPr lang="en-US" altLang="ja-JP" b="1" i="0" u="none" strike="noStrike" kern="1400" baseline="0" dirty="0">
                <a:latin typeface="Times New Roman" panose="02020603050405020304" pitchFamily="18" charset="0"/>
              </a:rPr>
            </a:br>
            <a:br>
              <a:rPr lang="en-US" altLang="ja-JP" b="1" i="0" u="none" strike="noStrike" kern="1400" baseline="0" dirty="0">
                <a:latin typeface="Times New Roman" panose="02020603050405020304" pitchFamily="18" charset="0"/>
              </a:rPr>
            </a:br>
            <a:r>
              <a:rPr lang="en-US" altLang="ja-JP" b="1" i="0" u="none" strike="noStrike" kern="1400" baseline="0" dirty="0">
                <a:latin typeface="Times New Roman" panose="02020603050405020304" pitchFamily="18" charset="0"/>
              </a:rPr>
              <a:t>(LRPS-2021-9166144)</a:t>
            </a:r>
            <a:br>
              <a:rPr lang="en-US" altLang="ja-JP" b="1" i="0" u="none" strike="noStrike" kern="1400" baseline="0" dirty="0">
                <a:latin typeface="Times New Roman" panose="02020603050405020304" pitchFamily="18" charset="0"/>
              </a:rPr>
            </a:br>
            <a:br>
              <a:rPr lang="en-US" altLang="ja-JP" b="1" i="0" u="none" strike="noStrike" kern="1400" baseline="0" dirty="0">
                <a:latin typeface="Times New Roman" panose="02020603050405020304" pitchFamily="18" charset="0"/>
              </a:rPr>
            </a:br>
            <a:r>
              <a:rPr lang="en-US" altLang="ja-JP" i="0" u="none" strike="noStrike" kern="1400" baseline="0" dirty="0">
                <a:latin typeface="Times New Roman" panose="02020603050405020304" pitchFamily="18" charset="0"/>
              </a:rPr>
              <a:t>Pre-bid Clarification Meeting (virtual)</a:t>
            </a:r>
            <a:br>
              <a:rPr lang="en-US" altLang="ja-JP" i="0" u="none" strike="noStrike" kern="1400" baseline="0" dirty="0">
                <a:latin typeface="Times New Roman" panose="02020603050405020304" pitchFamily="18" charset="0"/>
              </a:rPr>
            </a:br>
            <a:r>
              <a:rPr lang="en-US" altLang="ja-JP" i="0" u="none" strike="noStrike" kern="1400" baseline="0" dirty="0">
                <a:latin typeface="Times New Roman" panose="02020603050405020304" pitchFamily="18" charset="0"/>
              </a:rPr>
              <a:t>8</a:t>
            </a:r>
            <a:r>
              <a:rPr lang="en-US" altLang="ja-JP" i="0" u="none" strike="noStrike" kern="1400" baseline="30000" dirty="0">
                <a:latin typeface="Times New Roman" panose="02020603050405020304" pitchFamily="18" charset="0"/>
              </a:rPr>
              <a:t>th</a:t>
            </a:r>
            <a:r>
              <a:rPr lang="en-US" altLang="ja-JP" i="0" u="none" strike="noStrike" kern="1400" baseline="0" dirty="0">
                <a:latin typeface="Times New Roman" panose="02020603050405020304" pitchFamily="18" charset="0"/>
              </a:rPr>
              <a:t> April 2021 (12:00-13:00 </a:t>
            </a:r>
            <a:r>
              <a:rPr lang="en-US" altLang="ja-JP" i="0" u="none" strike="noStrike" kern="1400" baseline="0" dirty="0" err="1">
                <a:latin typeface="Times New Roman" panose="02020603050405020304" pitchFamily="18" charset="0"/>
              </a:rPr>
              <a:t>hrs</a:t>
            </a:r>
            <a:r>
              <a:rPr lang="en-US" altLang="ja-JP" i="0" u="none" strike="noStrike" kern="1400" baseline="0" dirty="0"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87877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98EB0-3C48-4063-A626-0FC1A8FAF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ja-JP" b="1" i="0" u="none" strike="noStrike" baseline="0">
                <a:latin typeface="Times New Roman" panose="02020603050405020304" pitchFamily="18" charset="0"/>
              </a:rPr>
              <a:t>Important Points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F3BC99-52B5-49C5-9837-CD1BDAFD7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967720" cy="4351338"/>
          </a:xfrm>
        </p:spPr>
        <p:txBody>
          <a:bodyPr/>
          <a:lstStyle/>
          <a:p>
            <a:pPr marR="0" lvl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Submission method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: email or mail envelope</a:t>
            </a:r>
          </a:p>
          <a:p>
            <a:pPr marR="0" lvl="0" rtl="0"/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  <a:p>
            <a:pPr marR="0" lvl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Submission deadline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: 14:30hrs/2:30 pm Friday 9</a:t>
            </a:r>
            <a:r>
              <a:rPr lang="en-US" altLang="ja-JP" b="0" i="0" u="none" strike="noStrike" baseline="30000" dirty="0">
                <a:latin typeface="Times New Roman" panose="02020603050405020304" pitchFamily="18" charset="0"/>
              </a:rPr>
              <a:t>th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 April 2021</a:t>
            </a:r>
          </a:p>
          <a:p>
            <a:pPr marL="0" marR="0" lvl="0" indent="0" rtl="0">
              <a:buNone/>
            </a:pPr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  <a:p>
            <a:pPr marR="0" lvl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Email address for email submission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: </a:t>
            </a:r>
            <a:r>
              <a:rPr lang="en-US" altLang="ja-JP" b="0" i="0" u="sng" strike="noStrike" baseline="0" dirty="0">
                <a:solidFill>
                  <a:srgbClr val="0563C1"/>
                </a:solidFill>
                <a:latin typeface="Times New Roman" panose="02020603050405020304" pitchFamily="18" charset="0"/>
                <a:hlinkClick r:id="rId2"/>
              </a:rPr>
              <a:t>procurementyangon@unicef.org</a:t>
            </a:r>
            <a:endParaRPr lang="en-US" altLang="ja-JP" b="0" i="0" u="sng" strike="noStrike" baseline="0" dirty="0">
              <a:solidFill>
                <a:srgbClr val="0563C1"/>
              </a:solidFill>
              <a:latin typeface="Times New Roman" panose="02020603050405020304" pitchFamily="18" charset="0"/>
              <a:hlinkClick r:id="rId2"/>
            </a:endParaRPr>
          </a:p>
          <a:p>
            <a:pPr marL="0" marR="0" lvl="0" indent="0" rtl="0">
              <a:buNone/>
            </a:pPr>
            <a:endParaRPr lang="en-US" altLang="ja-JP" b="0" i="0" u="sng" strike="noStrike" baseline="0" dirty="0">
              <a:solidFill>
                <a:srgbClr val="0563C1"/>
              </a:solidFill>
              <a:latin typeface="Times New Roman" panose="02020603050405020304" pitchFamily="18" charset="0"/>
              <a:hlinkClick r:id="rId2"/>
            </a:endParaRPr>
          </a:p>
          <a:p>
            <a:pPr marR="0" lvl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Mail address for mail envelope submission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: UNICEF Yangon Office, 23-A, </a:t>
            </a:r>
            <a:r>
              <a:rPr lang="en-US" altLang="ja-JP" b="0" i="0" u="none" strike="noStrike" baseline="0" dirty="0" err="1">
                <a:latin typeface="Times New Roman" panose="02020603050405020304" pitchFamily="18" charset="0"/>
              </a:rPr>
              <a:t>Inya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 Myaing Road, </a:t>
            </a:r>
            <a:r>
              <a:rPr lang="en-US" altLang="ja-JP" b="0" i="0" u="none" strike="noStrike" baseline="0" dirty="0" err="1">
                <a:latin typeface="Times New Roman" panose="02020603050405020304" pitchFamily="18" charset="0"/>
              </a:rPr>
              <a:t>Bahan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 Township, Yangon. 01-2305960~69</a:t>
            </a:r>
          </a:p>
          <a:p>
            <a:pPr marR="0" lvl="0" rtl="0"/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738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295-8B1D-4121-95F6-BF9E1C136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3115"/>
          </a:xfrm>
        </p:spPr>
        <p:txBody>
          <a:bodyPr/>
          <a:lstStyle/>
          <a:p>
            <a:pPr marR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Submission Method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573684-E106-4319-9FDA-A22CC391FD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Email Submission</a:t>
            </a:r>
          </a:p>
          <a:p>
            <a:pPr marR="0" lvl="1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Emails to be sent ONLY to </a:t>
            </a:r>
            <a:r>
              <a:rPr lang="en-US" altLang="ja-JP" u="sng" dirty="0">
                <a:solidFill>
                  <a:srgbClr val="0563C1"/>
                </a:solidFill>
                <a:latin typeface="Times New Roman" panose="02020603050405020304" pitchFamily="18" charset="0"/>
                <a:hlinkClick r:id="rId2"/>
              </a:rPr>
              <a:t>procurementyangon@unicef.org</a:t>
            </a:r>
            <a:r>
              <a:rPr lang="en-US" altLang="ja-JP" u="sng" dirty="0">
                <a:solidFill>
                  <a:srgbClr val="0563C1"/>
                </a:solidFill>
                <a:latin typeface="Times New Roman" panose="02020603050405020304" pitchFamily="18" charset="0"/>
              </a:rPr>
              <a:t> </a:t>
            </a:r>
            <a:r>
              <a:rPr lang="en-US" altLang="ja-JP" u="sng" dirty="0"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(no cc/bcc to any other email address)</a:t>
            </a:r>
          </a:p>
          <a:p>
            <a:pPr marR="0" lvl="1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Two separate emails (one with Subject </a:t>
            </a:r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LRPS-2021-9166144 Technical Proposal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 and another with Subject </a:t>
            </a:r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LRPS-2021-9166144 Financial Proposal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)</a:t>
            </a:r>
          </a:p>
          <a:p>
            <a:pPr marL="457200" marR="0" lvl="1" indent="0" algn="ctr" rtl="0">
              <a:buNone/>
            </a:pPr>
            <a:r>
              <a:rPr lang="en-US" altLang="ja-JP" sz="4000" b="1" i="0" u="none" strike="noStrike" baseline="0" dirty="0">
                <a:latin typeface="Times New Roman" panose="02020603050405020304" pitchFamily="18" charset="0"/>
              </a:rPr>
              <a:t>[or]</a:t>
            </a:r>
          </a:p>
          <a:p>
            <a:pPr marR="0" lvl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Mail Envelope Submission</a:t>
            </a:r>
          </a:p>
          <a:p>
            <a:pPr marR="0" lvl="1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Envelopes to be delivered to UNICEF Yangon Office (security/reception desk)</a:t>
            </a:r>
          </a:p>
          <a:p>
            <a:pPr marR="0" lvl="1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Two separate envelopes (one with Label </a:t>
            </a:r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LRPS-2021-9166144 Technical Proposal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 and another with Label </a:t>
            </a:r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LRPS-2021-9166144 Financial Proposal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) </a:t>
            </a:r>
          </a:p>
          <a:p>
            <a:pPr marL="457200" marR="0" lvl="1" indent="0" rtl="0">
              <a:buNone/>
            </a:pPr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492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295-8B1D-4121-95F6-BF9E1C136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/>
          <a:lstStyle/>
          <a:p>
            <a:pPr marR="0" rt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Submission Manner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573684-E106-4319-9FDA-A22CC391F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88721"/>
            <a:ext cx="10845800" cy="503936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Documents to be grouped for separate technical and financial proposal</a:t>
            </a:r>
          </a:p>
          <a:p>
            <a:pPr marL="457200" lvl="1" indent="0">
              <a:buNone/>
            </a:pPr>
            <a:r>
              <a:rPr lang="en-US" altLang="ja-JP" b="1" dirty="0">
                <a:latin typeface="Times New Roman" panose="02020603050405020304" pitchFamily="18" charset="0"/>
              </a:rPr>
              <a:t>A. Technical Proposal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</a:t>
            </a:r>
            <a:r>
              <a:rPr lang="en-US" altLang="ja-JP" b="0" i="0" u="none" strike="noStrike" baseline="0" dirty="0" err="1">
                <a:latin typeface="Times New Roman" panose="02020603050405020304" pitchFamily="18" charset="0"/>
              </a:rPr>
              <a:t>i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)Signed Bid Form (page 3 of the LRPS pdf file provided by UNICEF) for acceptance of General Terms and Conditions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(ii) Signed TOR provided by UNICEF (annex 1)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(iii) Filled and signed Technical Proposal - Checklist (Annex B) provided by UNICEF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(iv) Supporting documents against each point in the checklist stated in point (iii) above.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(v) Company Registration Card copy and the List of Company Directors (available from DICA online)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(vi) Recent two full years' audited financial statements (can be sent at the later stage if these reports are not ready in hand before the deadline)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(vii) Filled and signed Supplier Profile Form (annex D) provided by UNICEF</a:t>
            </a:r>
          </a:p>
          <a:p>
            <a:pPr marL="457200" lvl="1" indent="0">
              <a:buNone/>
            </a:pPr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ja-JP" b="1" i="0" u="none" strike="noStrike" baseline="0" dirty="0">
                <a:latin typeface="Times New Roman" panose="02020603050405020304" pitchFamily="18" charset="0"/>
              </a:rPr>
              <a:t>B. Financial Proposal</a:t>
            </a:r>
          </a:p>
          <a:p>
            <a:pPr lvl="1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</a:t>
            </a:r>
            <a:r>
              <a:rPr lang="en-US" altLang="ja-JP" b="0" i="0" u="none" strike="noStrike" baseline="0" dirty="0" err="1">
                <a:latin typeface="Times New Roman" panose="02020603050405020304" pitchFamily="18" charset="0"/>
              </a:rPr>
              <a:t>i</a:t>
            </a: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) Filled and signed Financial Proposal (Annex C) provided by UNICEF.</a:t>
            </a:r>
          </a:p>
          <a:p>
            <a:pPr marL="457200" marR="0" lvl="1" indent="0" rtl="0">
              <a:buNone/>
            </a:pPr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082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58FB5-CEEB-40AF-B6C9-97C271617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ja-JP" b="1" i="0" u="none" strike="noStrike" baseline="0">
                <a:latin typeface="Times New Roman" panose="02020603050405020304" pitchFamily="18" charset="0"/>
              </a:rPr>
              <a:t>Points to be considered while filling in the form(s)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8ACBF-801C-4132-91E8-408A03B09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To sign (with name, title, company name and date) for the documents (not every page, but for every set of documents)</a:t>
            </a:r>
          </a:p>
          <a:p>
            <a:pPr marL="0" marR="0" lvl="0" indent="0" rtl="0">
              <a:buNone/>
            </a:pPr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  <a:p>
            <a:pPr marR="0" lvl="0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Validity of the proposal: at least 120 days from the deadline</a:t>
            </a:r>
          </a:p>
          <a:p>
            <a:pPr marL="0" marR="0" lvl="0" indent="0" rtl="0">
              <a:buNone/>
            </a:pPr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(i.e., validity should be until at least 7th August 2021)</a:t>
            </a:r>
          </a:p>
          <a:p>
            <a:pPr marL="0" marR="0" lvl="0" indent="0" rtl="0">
              <a:buNone/>
            </a:pPr>
            <a:endParaRPr lang="en-US" altLang="ja-JP" b="0" i="0" u="none" strike="noStrike" baseline="0" dirty="0">
              <a:latin typeface="Times New Roman" panose="02020603050405020304" pitchFamily="18" charset="0"/>
            </a:endParaRPr>
          </a:p>
          <a:p>
            <a:pPr marR="0" lvl="0" rtl="0"/>
            <a:r>
              <a:rPr lang="en-US" altLang="ja-JP" b="0" i="0" u="none" strike="noStrike" baseline="0" dirty="0">
                <a:latin typeface="Times New Roman" panose="02020603050405020304" pitchFamily="18" charset="0"/>
              </a:rPr>
              <a:t>Proposal Currency: Myanmar Kyat (MMK)</a:t>
            </a:r>
          </a:p>
        </p:txBody>
      </p:sp>
    </p:spTree>
    <p:extLst>
      <p:ext uri="{BB962C8B-B14F-4D97-AF65-F5344CB8AC3E}">
        <p14:creationId xmlns:p14="http://schemas.microsoft.com/office/powerpoint/2010/main" val="2514701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396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Provision of Water Trucking/Distribution of Purified Drinking Water in Townships in the Yangon Region  (LRPS-2021-9166144)  Pre-bid Clarification Meeting (virtual) 8th April 2021 (12:00-13:00 hrs)</vt:lpstr>
      <vt:lpstr>Important Points</vt:lpstr>
      <vt:lpstr>Submission Method</vt:lpstr>
      <vt:lpstr>Submission Manner</vt:lpstr>
      <vt:lpstr>Points to be considered while filling in the form(s)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Provision of Water Trucking/Distribution of Purified Drinking Water in Townships in the Yangon Region  (LRPS-2021-9166144)  Pre-bid Clarification Meeting (virtual) 8th April 2021 (12:00-13:00 hrs)</dc:title>
  <dc:creator>Zaw Ye Naung</dc:creator>
  <cp:lastModifiedBy>Zaw Ye Naung</cp:lastModifiedBy>
  <cp:revision>1</cp:revision>
  <dcterms:created xsi:type="dcterms:W3CDTF">2021-04-08T04:01:20Z</dcterms:created>
  <dcterms:modified xsi:type="dcterms:W3CDTF">2021-04-08T04:16:03Z</dcterms:modified>
</cp:coreProperties>
</file>