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81800" cy="9296400"/>
  <p:embeddedFontLst>
    <p:embeddedFont>
      <p:font typeface="Roboto"/>
      <p:regular r:id="rId17"/>
      <p:bold r:id="rId18"/>
      <p:italic r:id="rId19"/>
      <p:boldItalic r:id="rId20"/>
    </p:embeddedFon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929">
          <p15:clr>
            <a:srgbClr val="A4A3A4"/>
          </p15:clr>
        </p15:guide>
        <p15:guide id="2" orient="horz" pos="552">
          <p15:clr>
            <a:srgbClr val="A4A3A4"/>
          </p15:clr>
        </p15:guide>
        <p15:guide id="3" orient="horz" pos="408">
          <p15:clr>
            <a:srgbClr val="A4A3A4"/>
          </p15:clr>
        </p15:guide>
        <p15:guide id="4" pos="5520">
          <p15:clr>
            <a:srgbClr val="A4A3A4"/>
          </p15:clr>
        </p15:guide>
        <p15:guide id="5" pos="384">
          <p15:clr>
            <a:srgbClr val="A4A3A4"/>
          </p15:clr>
        </p15:guide>
      </p15:sldGuideLst>
    </p:ext>
    <p:ext uri="{2D200454-40CA-4A62-9FC3-DE9A4176ACB9}">
      <p15:notesGuideLst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168">
          <p15:clr>
            <a:srgbClr val="A4A3A4"/>
          </p15:clr>
        </p15:guide>
      </p15:notesGuideLst>
    </p:ext>
    <p:ext uri="GoogleSlidesCustomDataVersion2">
      <go:slidesCustomData xmlns:go="http://customooxmlschemas.google.com/" r:id="rId25" roundtripDataSignature="AMtx7mj2ld4cirJl62FHqk1PXxidV5y1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4F37767-5306-4BB4-941F-801ABC49164A}">
  <a:tblStyle styleId="{B4F37767-5306-4BB4-941F-801ABC49164A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fill>
          <a:solidFill>
            <a:srgbClr val="5C92B5">
              <a:alpha val="20000"/>
            </a:srgbClr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5C92B5">
              <a:alpha val="20000"/>
            </a:srgbClr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tcBdr>
          <a:bottom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</a:neCell>
    <a:nwCell>
      <a:tcTxStyle b="off" i="off"/>
    </a:nwCell>
  </a:tblStyle>
  <a:tblStyle styleId="{C3744776-633C-4D6D-8904-CD64C2E0CCDC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fill>
          <a:solidFill>
            <a:schemeClr val="accent6">
              <a:alpha val="20000"/>
            </a:schemeClr>
          </a:solidFill>
        </a:fill>
      </a:tcStyle>
    </a:band1H>
    <a:band2H>
      <a:tcTxStyle b="off" i="off"/>
    </a:band2H>
    <a:band1V>
      <a:tcTxStyle b="off" i="off"/>
      <a:tcStyle>
        <a:fill>
          <a:solidFill>
            <a:schemeClr val="accent6">
              <a:alpha val="20000"/>
            </a:schemeClr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tcBdr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929" orient="horz"/>
        <p:guide pos="552" orient="horz"/>
        <p:guide pos="408" orient="horz"/>
        <p:guide pos="5520"/>
        <p:guide pos="384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24" orient="horz"/>
        <p:guide pos="2238"/>
        <p:guide pos="2928" orient="horz"/>
        <p:guide pos="216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Roboto-regular.fntdata"/><Relationship Id="rId16" Type="http://schemas.openxmlformats.org/officeDocument/2006/relationships/slide" Target="slides/slide10.xml"/><Relationship Id="rId19" Type="http://schemas.openxmlformats.org/officeDocument/2006/relationships/font" Target="fonts/Roboto-italic.fntdata"/><Relationship Id="rId1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98102" y="0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98102" y="8829967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fr-FR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:notes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p1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2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p3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/>
          <p:nvPr>
            <p:ph idx="2" type="sldImg"/>
          </p:nvPr>
        </p:nvSpPr>
        <p:spPr>
          <a:xfrm>
            <a:off x="941788" y="696596"/>
            <a:ext cx="4998300" cy="3487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5:notes"/>
          <p:cNvSpPr txBox="1"/>
          <p:nvPr>
            <p:ph idx="1" type="body"/>
          </p:nvPr>
        </p:nvSpPr>
        <p:spPr>
          <a:xfrm>
            <a:off x="688181" y="4415796"/>
            <a:ext cx="55053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5:notes"/>
          <p:cNvSpPr txBox="1"/>
          <p:nvPr>
            <p:ph idx="11" type="ftr"/>
          </p:nvPr>
        </p:nvSpPr>
        <p:spPr>
          <a:xfrm>
            <a:off x="0" y="8829977"/>
            <a:ext cx="29823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p5:notes"/>
          <p:cNvSpPr txBox="1"/>
          <p:nvPr>
            <p:ph idx="12" type="sldNum"/>
          </p:nvPr>
        </p:nvSpPr>
        <p:spPr>
          <a:xfrm>
            <a:off x="3898094" y="8829977"/>
            <a:ext cx="29823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p6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8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1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Relationship Id="rId3" Type="http://schemas.openxmlformats.org/officeDocument/2006/relationships/image" Target="../media/image1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without picture" showMasterSp="0">
  <p:cSld name="Title Slide_without pi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ctrTitle"/>
          </p:nvPr>
        </p:nvSpPr>
        <p:spPr>
          <a:xfrm>
            <a:off x="721841" y="1387718"/>
            <a:ext cx="5328000" cy="22424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" type="subTitle"/>
          </p:nvPr>
        </p:nvSpPr>
        <p:spPr>
          <a:xfrm>
            <a:off x="721843" y="3715912"/>
            <a:ext cx="5328000" cy="9814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4" showMasterSp="0">
  <p:cSld name="Title Slide_4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1"/>
          <p:cNvSpPr txBox="1"/>
          <p:nvPr>
            <p:ph type="ctrTitle"/>
          </p:nvPr>
        </p:nvSpPr>
        <p:spPr>
          <a:xfrm>
            <a:off x="603503" y="2778360"/>
            <a:ext cx="2746366" cy="12124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 txBox="1"/>
          <p:nvPr>
            <p:ph idx="1" type="subTitle"/>
          </p:nvPr>
        </p:nvSpPr>
        <p:spPr>
          <a:xfrm>
            <a:off x="603504" y="4076520"/>
            <a:ext cx="2746366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ith icons">
  <p:cSld name="content slide with icon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22"/>
          <p:cNvSpPr/>
          <p:nvPr>
            <p:ph idx="2" type="pic"/>
          </p:nvPr>
        </p:nvSpPr>
        <p:spPr>
          <a:xfrm>
            <a:off x="1332000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720000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2"/>
          <p:cNvSpPr/>
          <p:nvPr>
            <p:ph idx="3" type="pic"/>
          </p:nvPr>
        </p:nvSpPr>
        <p:spPr>
          <a:xfrm>
            <a:off x="4034122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2"/>
          <p:cNvSpPr txBox="1"/>
          <p:nvPr>
            <p:ph idx="4" type="body"/>
          </p:nvPr>
        </p:nvSpPr>
        <p:spPr>
          <a:xfrm>
            <a:off x="3422122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/>
          <p:nvPr>
            <p:ph idx="5" type="pic"/>
          </p:nvPr>
        </p:nvSpPr>
        <p:spPr>
          <a:xfrm>
            <a:off x="6737625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2"/>
          <p:cNvSpPr txBox="1"/>
          <p:nvPr>
            <p:ph idx="6" type="body"/>
          </p:nvPr>
        </p:nvSpPr>
        <p:spPr>
          <a:xfrm>
            <a:off x="6125625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7" type="body"/>
          </p:nvPr>
        </p:nvSpPr>
        <p:spPr>
          <a:xfrm>
            <a:off x="720000" y="1266825"/>
            <a:ext cx="7704000" cy="27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8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">
  <p:cSld name="Quotation 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8" name="Google Shape;7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3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_ES&amp;FR">
  <p:cSld name="Quotation slide_ES&amp;F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85" name="Google Shape;8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4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1">
  <p:cSld name="Photo slide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>
            <p:ph idx="2" type="pic"/>
          </p:nvPr>
        </p:nvSpPr>
        <p:spPr>
          <a:xfrm>
            <a:off x="720724" y="1266825"/>
            <a:ext cx="2995200" cy="2877488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5"/>
          <p:cNvSpPr/>
          <p:nvPr>
            <p:ph idx="3" type="pic"/>
          </p:nvPr>
        </p:nvSpPr>
        <p:spPr>
          <a:xfrm>
            <a:off x="3707999" y="1266823"/>
            <a:ext cx="4716000" cy="49680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2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95" name="Google Shape;9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0001" y="3933582"/>
            <a:ext cx="3127251" cy="230124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5"/>
          <p:cNvSpPr txBox="1"/>
          <p:nvPr>
            <p:ph idx="1" type="body"/>
          </p:nvPr>
        </p:nvSpPr>
        <p:spPr>
          <a:xfrm>
            <a:off x="934653" y="4231461"/>
            <a:ext cx="2583648" cy="75279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4" type="body"/>
          </p:nvPr>
        </p:nvSpPr>
        <p:spPr>
          <a:xfrm>
            <a:off x="934653" y="5338638"/>
            <a:ext cx="2583648" cy="71706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5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2">
  <p:cSld name="Photo slide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title"/>
          </p:nvPr>
        </p:nvSpPr>
        <p:spPr>
          <a:xfrm>
            <a:off x="720000" y="277368"/>
            <a:ext cx="3780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6"/>
          <p:cNvSpPr txBox="1"/>
          <p:nvPr>
            <p:ph idx="11" type="ftr"/>
          </p:nvPr>
        </p:nvSpPr>
        <p:spPr>
          <a:xfrm>
            <a:off x="2411999" y="6514618"/>
            <a:ext cx="2088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3" name="Google Shape;103;p26"/>
          <p:cNvSpPr/>
          <p:nvPr>
            <p:ph idx="2" type="pic"/>
          </p:nvPr>
        </p:nvSpPr>
        <p:spPr>
          <a:xfrm>
            <a:off x="4805680" y="0"/>
            <a:ext cx="361832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6"/>
          <p:cNvSpPr txBox="1"/>
          <p:nvPr>
            <p:ph idx="1" type="body"/>
          </p:nvPr>
        </p:nvSpPr>
        <p:spPr>
          <a:xfrm>
            <a:off x="720000" y="1266825"/>
            <a:ext cx="378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3" type="body"/>
          </p:nvPr>
        </p:nvSpPr>
        <p:spPr>
          <a:xfrm>
            <a:off x="722313" y="85725"/>
            <a:ext cx="37800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3">
  <p:cSld name="Photo slide_3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0" name="Google Shape;110;p27"/>
          <p:cNvSpPr/>
          <p:nvPr>
            <p:ph idx="2" type="pic"/>
          </p:nvPr>
        </p:nvSpPr>
        <p:spPr>
          <a:xfrm>
            <a:off x="720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1" name="Google Shape;111;p27"/>
          <p:cNvSpPr/>
          <p:nvPr>
            <p:ph idx="3" type="pic"/>
          </p:nvPr>
        </p:nvSpPr>
        <p:spPr>
          <a:xfrm>
            <a:off x="2646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2" name="Google Shape;112;p27"/>
          <p:cNvSpPr/>
          <p:nvPr>
            <p:ph idx="4" type="pic"/>
          </p:nvPr>
        </p:nvSpPr>
        <p:spPr>
          <a:xfrm>
            <a:off x="4572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3" name="Google Shape;113;p27"/>
          <p:cNvSpPr/>
          <p:nvPr>
            <p:ph idx="5" type="pic"/>
          </p:nvPr>
        </p:nvSpPr>
        <p:spPr>
          <a:xfrm>
            <a:off x="6498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4" name="Google Shape;114;p27"/>
          <p:cNvSpPr/>
          <p:nvPr>
            <p:ph idx="6" type="pic"/>
          </p:nvPr>
        </p:nvSpPr>
        <p:spPr>
          <a:xfrm>
            <a:off x="6498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5" name="Google Shape;115;p27"/>
          <p:cNvSpPr/>
          <p:nvPr>
            <p:ph idx="7" type="pic"/>
          </p:nvPr>
        </p:nvSpPr>
        <p:spPr>
          <a:xfrm>
            <a:off x="2646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6" name="Google Shape;116;p27"/>
          <p:cNvSpPr/>
          <p:nvPr>
            <p:ph idx="8" type="pic"/>
          </p:nvPr>
        </p:nvSpPr>
        <p:spPr>
          <a:xfrm>
            <a:off x="4572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7" name="Google Shape;117;p27"/>
          <p:cNvSpPr/>
          <p:nvPr>
            <p:ph idx="9" type="pic"/>
          </p:nvPr>
        </p:nvSpPr>
        <p:spPr>
          <a:xfrm>
            <a:off x="720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8" name="Google Shape;118;p27"/>
          <p:cNvSpPr txBox="1"/>
          <p:nvPr>
            <p:ph idx="1" type="body"/>
          </p:nvPr>
        </p:nvSpPr>
        <p:spPr>
          <a:xfrm>
            <a:off x="927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7"/>
          <p:cNvSpPr txBox="1"/>
          <p:nvPr>
            <p:ph idx="13" type="body"/>
          </p:nvPr>
        </p:nvSpPr>
        <p:spPr>
          <a:xfrm>
            <a:off x="2853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7"/>
          <p:cNvSpPr txBox="1"/>
          <p:nvPr>
            <p:ph idx="14" type="body"/>
          </p:nvPr>
        </p:nvSpPr>
        <p:spPr>
          <a:xfrm>
            <a:off x="4779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27"/>
          <p:cNvSpPr txBox="1"/>
          <p:nvPr>
            <p:ph idx="15" type="body"/>
          </p:nvPr>
        </p:nvSpPr>
        <p:spPr>
          <a:xfrm>
            <a:off x="6705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27"/>
          <p:cNvSpPr txBox="1"/>
          <p:nvPr>
            <p:ph idx="16" type="body"/>
          </p:nvPr>
        </p:nvSpPr>
        <p:spPr>
          <a:xfrm>
            <a:off x="927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27"/>
          <p:cNvSpPr txBox="1"/>
          <p:nvPr>
            <p:ph idx="17" type="body"/>
          </p:nvPr>
        </p:nvSpPr>
        <p:spPr>
          <a:xfrm>
            <a:off x="2853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27"/>
          <p:cNvSpPr txBox="1"/>
          <p:nvPr>
            <p:ph idx="18" type="body"/>
          </p:nvPr>
        </p:nvSpPr>
        <p:spPr>
          <a:xfrm>
            <a:off x="4779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7"/>
          <p:cNvSpPr txBox="1"/>
          <p:nvPr>
            <p:ph idx="19" type="body"/>
          </p:nvPr>
        </p:nvSpPr>
        <p:spPr>
          <a:xfrm>
            <a:off x="6705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27"/>
          <p:cNvSpPr txBox="1"/>
          <p:nvPr>
            <p:ph idx="20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slide">
  <p:cSld name="Chart slid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28"/>
          <p:cNvSpPr txBox="1"/>
          <p:nvPr>
            <p:ph idx="1" type="body"/>
          </p:nvPr>
        </p:nvSpPr>
        <p:spPr>
          <a:xfrm>
            <a:off x="720000" y="1266825"/>
            <a:ext cx="23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28"/>
          <p:cNvSpPr/>
          <p:nvPr>
            <p:ph idx="2" type="chart"/>
          </p:nvPr>
        </p:nvSpPr>
        <p:spPr>
          <a:xfrm>
            <a:off x="3384000" y="1266825"/>
            <a:ext cx="50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3" name="Google Shape;133;p28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slide">
  <p:cSld name="Table slide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9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8" name="Google Shape;138;p29"/>
          <p:cNvSpPr txBox="1"/>
          <p:nvPr>
            <p:ph idx="1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l contact info slide">
  <p:cSld name="Personal contact info slide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0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2" name="Google Shape;142;p30"/>
          <p:cNvSpPr/>
          <p:nvPr>
            <p:ph idx="2" type="pic"/>
          </p:nvPr>
        </p:nvSpPr>
        <p:spPr>
          <a:xfrm>
            <a:off x="1682627" y="1994873"/>
            <a:ext cx="2160000" cy="216000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30"/>
          <p:cNvSpPr txBox="1"/>
          <p:nvPr>
            <p:ph idx="1" type="body"/>
          </p:nvPr>
        </p:nvSpPr>
        <p:spPr>
          <a:xfrm>
            <a:off x="4119563" y="1968497"/>
            <a:ext cx="4310062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0"/>
          <p:cNvSpPr txBox="1"/>
          <p:nvPr>
            <p:ph idx="3" type="body"/>
          </p:nvPr>
        </p:nvSpPr>
        <p:spPr>
          <a:xfrm>
            <a:off x="4119563" y="2345947"/>
            <a:ext cx="4310062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30"/>
          <p:cNvSpPr txBox="1"/>
          <p:nvPr>
            <p:ph idx="4" type="body"/>
          </p:nvPr>
        </p:nvSpPr>
        <p:spPr>
          <a:xfrm>
            <a:off x="4119563" y="2969483"/>
            <a:ext cx="4310062" cy="12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" name="Google Shape;24;p13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"/>
          <p:cNvSpPr txBox="1"/>
          <p:nvPr>
            <p:ph type="title"/>
          </p:nvPr>
        </p:nvSpPr>
        <p:spPr>
          <a:xfrm>
            <a:off x="720000" y="277200"/>
            <a:ext cx="7703640" cy="791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1"/>
          <p:cNvSpPr txBox="1"/>
          <p:nvPr>
            <p:ph idx="1" type="body"/>
          </p:nvPr>
        </p:nvSpPr>
        <p:spPr>
          <a:xfrm>
            <a:off x="720000" y="1266840"/>
            <a:ext cx="7703640" cy="4967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4"/>
          <p:cNvSpPr txBox="1"/>
          <p:nvPr>
            <p:ph type="title"/>
          </p:nvPr>
        </p:nvSpPr>
        <p:spPr>
          <a:xfrm>
            <a:off x="467544" y="620688"/>
            <a:ext cx="822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" type="body"/>
          </p:nvPr>
        </p:nvSpPr>
        <p:spPr>
          <a:xfrm>
            <a:off x="467544" y="1556792"/>
            <a:ext cx="82089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  <a:defRPr sz="24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  <a:defRPr sz="20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•"/>
              <a:defRPr sz="1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–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»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4"/>
          <p:cNvSpPr txBox="1"/>
          <p:nvPr>
            <p:ph idx="10" type="dt"/>
          </p:nvPr>
        </p:nvSpPr>
        <p:spPr>
          <a:xfrm>
            <a:off x="457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11" type="ftr"/>
          </p:nvPr>
        </p:nvSpPr>
        <p:spPr>
          <a:xfrm>
            <a:off x="3124200" y="6524625"/>
            <a:ext cx="2895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ing slide" showMasterSp="0">
  <p:cSld name="Ending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slide">
  <p:cSld name="two column content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" name="Google Shape;37;p16"/>
          <p:cNvSpPr txBox="1"/>
          <p:nvPr>
            <p:ph idx="1" type="body"/>
          </p:nvPr>
        </p:nvSpPr>
        <p:spPr>
          <a:xfrm>
            <a:off x="720000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2" type="body"/>
          </p:nvPr>
        </p:nvSpPr>
        <p:spPr>
          <a:xfrm>
            <a:off x="4825275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showMasterSp="0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5076825" y="3009900"/>
            <a:ext cx="33480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5076825" y="2017014"/>
            <a:ext cx="3348000" cy="8595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9ED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indent="-2286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1" showMasterSp="0">
  <p:cSld name="Title Slide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8"/>
          <p:cNvSpPr txBox="1"/>
          <p:nvPr>
            <p:ph type="ctrTitle"/>
          </p:nvPr>
        </p:nvSpPr>
        <p:spPr>
          <a:xfrm>
            <a:off x="5787361" y="2760780"/>
            <a:ext cx="2808000" cy="1128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" type="subTitle"/>
          </p:nvPr>
        </p:nvSpPr>
        <p:spPr>
          <a:xfrm>
            <a:off x="5787361" y="3975272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2" showMasterSp="0">
  <p:cSld name="Title Slide_2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9"/>
          <p:cNvSpPr txBox="1"/>
          <p:nvPr>
            <p:ph type="ctrTitle"/>
          </p:nvPr>
        </p:nvSpPr>
        <p:spPr>
          <a:xfrm>
            <a:off x="5787361" y="2760780"/>
            <a:ext cx="2808000" cy="1128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" type="subTitle"/>
          </p:nvPr>
        </p:nvSpPr>
        <p:spPr>
          <a:xfrm>
            <a:off x="5787361" y="3975272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3" showMasterSp="0">
  <p:cSld name="Title Slide_3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0"/>
          <p:cNvSpPr txBox="1"/>
          <p:nvPr>
            <p:ph type="ctrTitle"/>
          </p:nvPr>
        </p:nvSpPr>
        <p:spPr>
          <a:xfrm>
            <a:off x="603503" y="2778360"/>
            <a:ext cx="2746366" cy="12124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" type="subTitle"/>
          </p:nvPr>
        </p:nvSpPr>
        <p:spPr>
          <a:xfrm>
            <a:off x="603504" y="4076520"/>
            <a:ext cx="2746366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22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7.xml"/><Relationship Id="rId21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0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9.xml"/><Relationship Id="rId23" Type="http://schemas.openxmlformats.org/officeDocument/2006/relationships/slideLayout" Target="../slideLayouts/slideLayout20.xml"/><Relationship Id="rId1" Type="http://schemas.openxmlformats.org/officeDocument/2006/relationships/image" Target="../media/image3.png"/><Relationship Id="rId2" Type="http://schemas.openxmlformats.org/officeDocument/2006/relationships/image" Target="../media/image5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524257" cy="7376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  <a:defRPr b="1" i="0" sz="2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37320" y="6318503"/>
            <a:ext cx="106680" cy="539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313" y="6469655"/>
            <a:ext cx="1242731" cy="187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"/>
          <p:cNvSpPr txBox="1"/>
          <p:nvPr>
            <p:ph type="ctrTitle"/>
          </p:nvPr>
        </p:nvSpPr>
        <p:spPr>
          <a:xfrm>
            <a:off x="149425" y="250250"/>
            <a:ext cx="9066900" cy="2838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  <p:txBody>
          <a:bodyPr anchorCtr="0" anchor="b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000">
                <a:latin typeface="Arial"/>
                <a:ea typeface="Arial"/>
                <a:cs typeface="Arial"/>
                <a:sym typeface="Arial"/>
              </a:rPr>
              <a:t>The construction the structural works of the Vaccine Storage Cold Chain facility within Forlanini Hospital Premises, in Mogadishu, Somalia.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 txBox="1"/>
          <p:nvPr>
            <p:ph idx="1" type="subTitle"/>
          </p:nvPr>
        </p:nvSpPr>
        <p:spPr>
          <a:xfrm>
            <a:off x="755475" y="3647581"/>
            <a:ext cx="5328000" cy="4862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b="1" lang="fr-FR" sz="2800">
                <a:latin typeface="Arial"/>
                <a:ea typeface="Arial"/>
                <a:cs typeface="Arial"/>
                <a:sym typeface="Arial"/>
              </a:rPr>
              <a:t> Pre-Bid Meeting presentation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 txBox="1"/>
          <p:nvPr/>
        </p:nvSpPr>
        <p:spPr>
          <a:xfrm>
            <a:off x="5938225" y="5679900"/>
            <a:ext cx="2259000" cy="5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0" i="0" lang="fr-F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i="0" lang="fr-FR" sz="21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Date 1</a:t>
            </a:r>
            <a:r>
              <a:rPr b="1" lang="fr-FR" sz="21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b="1" i="0" lang="fr-FR" sz="21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fr-FR" sz="21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Feb 2</a:t>
            </a:r>
            <a:r>
              <a:rPr b="1" i="0" lang="fr-FR" sz="21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025</a:t>
            </a:r>
            <a:endParaRPr b="1" i="0" sz="21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"/>
          <p:cNvSpPr txBox="1"/>
          <p:nvPr/>
        </p:nvSpPr>
        <p:spPr>
          <a:xfrm>
            <a:off x="5884250" y="2387525"/>
            <a:ext cx="3275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"/>
          <p:cNvSpPr txBox="1"/>
          <p:nvPr/>
        </p:nvSpPr>
        <p:spPr>
          <a:xfrm>
            <a:off x="629245" y="1365814"/>
            <a:ext cx="2240434" cy="12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Questions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"/>
          <p:cNvSpPr txBox="1"/>
          <p:nvPr>
            <p:ph type="title"/>
          </p:nvPr>
        </p:nvSpPr>
        <p:spPr>
          <a:xfrm>
            <a:off x="609600" y="104774"/>
            <a:ext cx="77040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fr-FR"/>
              <a:t>CONTENT</a:t>
            </a:r>
            <a:endParaRPr/>
          </a:p>
        </p:txBody>
      </p:sp>
      <p:sp>
        <p:nvSpPr>
          <p:cNvPr id="162" name="Google Shape;162;p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3" name="Google Shape;163;p2"/>
          <p:cNvSpPr txBox="1"/>
          <p:nvPr/>
        </p:nvSpPr>
        <p:spPr>
          <a:xfrm>
            <a:off x="609599" y="1030347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Points to Note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Useful Information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Criteria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Process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Attachments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RFQ Particulars (Section I);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Instructions to Bidders (Section II); 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Method and Criteria (Section III);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Returnable Quotation Schedules (Section IV);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"/>
          <p:cNvSpPr txBox="1"/>
          <p:nvPr/>
        </p:nvSpPr>
        <p:spPr>
          <a:xfrm>
            <a:off x="449000" y="845775"/>
            <a:ext cx="8589000" cy="588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is an Emergency Procurement Procedures (EPP) tender for th</a:t>
            </a:r>
            <a:r>
              <a:rPr lang="fr-FR" sz="2400">
                <a:solidFill>
                  <a:schemeClr val="dk1"/>
                </a:solidFill>
              </a:rPr>
              <a:t>e construction the structural works of the Vaccine Storage Cold Chain facility within Forlanini Hospital Premises, in Mogadishu, Somalia.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rPr b="1" i="0" lang="fr-FR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RFQ for the Construction of Medical Facilities and Vehicle Maintenance Workshop- Somalia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3"/>
          <p:cNvSpPr txBox="1"/>
          <p:nvPr/>
        </p:nvSpPr>
        <p:spPr>
          <a:xfrm>
            <a:off x="774300" y="147475"/>
            <a:ext cx="5401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Key Points to Note</a:t>
            </a:r>
            <a:endParaRPr b="1" i="0" sz="2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/>
          <p:nvPr>
            <p:ph type="title"/>
          </p:nvPr>
        </p:nvSpPr>
        <p:spPr>
          <a:xfrm>
            <a:off x="609600" y="0"/>
            <a:ext cx="7704000" cy="53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fr-FR"/>
              <a:t>Key Points to Note</a:t>
            </a:r>
            <a:endParaRPr/>
          </a:p>
        </p:txBody>
      </p:sp>
      <p:sp>
        <p:nvSpPr>
          <p:cNvPr id="175" name="Google Shape;175;p4"/>
          <p:cNvSpPr/>
          <p:nvPr/>
        </p:nvSpPr>
        <p:spPr>
          <a:xfrm>
            <a:off x="7823275" y="1977975"/>
            <a:ext cx="1143300" cy="5367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07BF3"/>
          </a:solidFill>
          <a:ln cap="flat" cmpd="sng" w="952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6" name="Google Shape;176;p4"/>
          <p:cNvGraphicFramePr/>
          <p:nvPr/>
        </p:nvGraphicFramePr>
        <p:xfrm>
          <a:off x="251520" y="132444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{B4F37767-5306-4BB4-941F-801ABC49164A}</a:tableStyleId>
              </a:tblPr>
              <a:tblGrid>
                <a:gridCol w="2573325"/>
                <a:gridCol w="6067650"/>
              </a:tblGrid>
              <a:tr h="75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Bidding period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i="1" lang="fr-FR" sz="1800"/>
                        <a:t>13 Feb </a:t>
                      </a:r>
                      <a:r>
                        <a:rPr i="1" lang="fr-FR" sz="1800" u="none" cap="none" strike="noStrike"/>
                        <a:t>2025 </a:t>
                      </a:r>
                      <a:r>
                        <a:rPr b="0" lang="fr-FR" sz="1800" u="none" cap="none" strike="noStrike"/>
                        <a:t>to </a:t>
                      </a:r>
                      <a:r>
                        <a:rPr i="1" lang="fr-FR" sz="1800">
                          <a:solidFill>
                            <a:schemeClr val="dk1"/>
                          </a:solidFill>
                        </a:rPr>
                        <a:t>28</a:t>
                      </a:r>
                      <a:r>
                        <a:rPr i="1" lang="fr-FR" sz="1800">
                          <a:solidFill>
                            <a:schemeClr val="dk1"/>
                          </a:solidFill>
                        </a:rPr>
                        <a:t> Feb 2025</a:t>
                      </a:r>
                      <a:endParaRPr i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46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Submission deadline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/>
                        <a:t>12</a:t>
                      </a:r>
                      <a:r>
                        <a:rPr b="1" lang="fr-FR" sz="1800" u="none" cap="none" strike="noStrike"/>
                        <a:t>:</a:t>
                      </a:r>
                      <a:r>
                        <a:rPr b="1" lang="fr-FR" sz="1800" u="none" cap="none" strike="noStrike">
                          <a:solidFill>
                            <a:srgbClr val="000000"/>
                          </a:solidFill>
                        </a:rPr>
                        <a:t>00 PM </a:t>
                      </a:r>
                      <a:r>
                        <a:rPr b="1" lang="fr-FR" sz="1800" u="none" cap="none" strike="noStrike"/>
                        <a:t>(E.A.T) </a:t>
                      </a:r>
                      <a:r>
                        <a:rPr b="0" lang="fr-FR" sz="1800" u="none" cap="none" strike="noStrike"/>
                        <a:t>on 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28 Feb 2025</a:t>
                      </a:r>
                      <a:endParaRPr b="1" i="1" sz="1800" u="none" cap="none" strike="noStrike"/>
                    </a:p>
                  </a:txBody>
                  <a:tcPr marT="45725" marB="45725" marR="91450" marL="91450"/>
                </a:tc>
              </a:tr>
              <a:tr h="741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Opening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/>
                        <a:t>01</a:t>
                      </a:r>
                      <a:r>
                        <a:rPr b="1" lang="fr-FR" sz="1800" u="none" cap="none" strike="noStrike"/>
                        <a:t>:</a:t>
                      </a:r>
                      <a:r>
                        <a:rPr b="1" lang="fr-FR" sz="1800" u="none" cap="none" strike="noStrike">
                          <a:solidFill>
                            <a:srgbClr val="000000"/>
                          </a:solidFill>
                        </a:rPr>
                        <a:t>00 PM </a:t>
                      </a:r>
                      <a:r>
                        <a:rPr b="1" lang="fr-FR" sz="1800" u="none" cap="none" strike="noStrike"/>
                        <a:t>E.A.T</a:t>
                      </a:r>
                      <a:r>
                        <a:rPr b="1" lang="fr-FR" sz="1800" u="none" cap="none" strike="noStrike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b="0" lang="fr-FR" sz="1800" u="none" cap="none" strike="noStrike"/>
                        <a:t>on 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28 Feb 2025</a:t>
                      </a:r>
                      <a:r>
                        <a:rPr b="1" i="1" lang="fr-FR" sz="1800" u="none" cap="none" strike="noStrike"/>
                        <a:t> </a:t>
                      </a:r>
                      <a:r>
                        <a:rPr b="0" lang="fr-FR" sz="1800" u="none" cap="none" strike="noStrike"/>
                        <a:t>(No Formal /conference opening required)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530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Bids submission 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solidFill>
                      <a:srgbClr val="5C92B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Via, </a:t>
                      </a:r>
                      <a:r>
                        <a:rPr b="1" lang="fr-FR" sz="1800" u="none" cap="none" strike="noStrike">
                          <a:solidFill>
                            <a:srgbClr val="0000FF"/>
                          </a:solidFill>
                        </a:rPr>
                        <a:t>E-Sourcing</a:t>
                      </a:r>
                      <a:endParaRPr b="1" sz="1800" u="none" cap="none" strike="noStrike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5C92B5">
                        <a:alpha val="20000"/>
                      </a:srgbClr>
                    </a:solidFill>
                  </a:tcPr>
                </a:tc>
              </a:tr>
              <a:tr h="108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Clarifications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12</a:t>
                      </a: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:00 PM (E.A.T) 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on 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23 Feb 2025</a:t>
                      </a:r>
                      <a:endParaRPr b="1" i="1" sz="1800" u="none" cap="none" strike="noStrike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614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Language of Bid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fr-FR" sz="1800" u="none" cap="none" strike="noStrike"/>
                        <a:t>English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9525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4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NO Partial Bids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380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Partial quotations shall not be allowed. Bidders must quote prices for the total goods and/or services for the total requirement requested. Evaluation will be done for the total requirement.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"/>
          <p:cNvSpPr txBox="1"/>
          <p:nvPr>
            <p:ph type="title"/>
          </p:nvPr>
        </p:nvSpPr>
        <p:spPr>
          <a:xfrm>
            <a:off x="467544" y="548680"/>
            <a:ext cx="822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lang="fr-FR" sz="2400">
                <a:solidFill>
                  <a:schemeClr val="dk2"/>
                </a:solidFill>
              </a:rPr>
              <a:t>USEFUL INFORMATION Cont..</a:t>
            </a:r>
            <a:endParaRPr b="1" sz="2400">
              <a:solidFill>
                <a:schemeClr val="dk2"/>
              </a:solidFill>
            </a:endParaRPr>
          </a:p>
        </p:txBody>
      </p:sp>
      <p:graphicFrame>
        <p:nvGraphicFramePr>
          <p:cNvPr id="184" name="Google Shape;184;p5"/>
          <p:cNvGraphicFramePr/>
          <p:nvPr/>
        </p:nvGraphicFramePr>
        <p:xfrm>
          <a:off x="468312" y="12710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{C3744776-633C-4D6D-8904-CD64C2E0CCDC}</a:tableStyleId>
              </a:tblPr>
              <a:tblGrid>
                <a:gridCol w="2519500"/>
                <a:gridCol w="5698975"/>
              </a:tblGrid>
              <a:tr h="674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No Alternative Bids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 accepted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674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Currency of Bid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USD</a:t>
                      </a: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(United States Dollars)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971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Duties and taxes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fr-FR" sz="1800" u="none" cap="none" strike="noStrike"/>
                        <a:t>UNOPS is exempt from all forms of direct tax. </a:t>
                      </a: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 bids shall be submitted net of any direct taxes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126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i="0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Bid security/</a:t>
                      </a:r>
                      <a:r>
                        <a:rPr b="1" lang="fr-FR" sz="1800" u="none" cap="none" strike="noStrike"/>
                        <a:t>Bid Securing Declaration</a:t>
                      </a:r>
                      <a:r>
                        <a:rPr lang="fr-F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bid security is required,</a:t>
                      </a:r>
                      <a:r>
                        <a:rPr lang="fr-FR" sz="1800"/>
                        <a:t> (15,000 USD)</a:t>
                      </a:r>
                      <a:endParaRPr b="0" i="1" sz="1800" u="none" cap="none" strike="noStrike"/>
                    </a:p>
                  </a:txBody>
                  <a:tcPr marT="45725" marB="45725" marR="91450" marL="91450"/>
                </a:tc>
              </a:tr>
              <a:tr h="85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Performance Security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Required ( 5% of the total amount of the contract)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20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Validity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fr-FR" sz="1800" u="none" cap="none" strike="noStrike"/>
                        <a:t>90 Days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5" name="Google Shape;185;p5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USEFUL INFORMATION Cont..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Additional Information or Clarification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UNOPS can amend the  documents at any time during the solicitation process and post the amendments or clarifications on </a:t>
            </a:r>
            <a:r>
              <a:rPr b="1" i="0" lang="fr-FR" sz="18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E-Sourcing </a:t>
            </a:r>
            <a:endParaRPr b="0" i="0" sz="18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Duration of  work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1800"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Months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Quotation Submission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2C3E50"/>
              </a:solidFill>
              <a:highlight>
                <a:srgbClr val="ECF0F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Quotations must be submitted as mentioned in the Particulars.</a:t>
            </a:r>
            <a:endParaRPr b="0" i="1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1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Criteria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stages with ratings -  pass/fail and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 &amp; Clarify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Eligibility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58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Qualification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58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6F6F6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The award shall be based on the Criteria“</a:t>
            </a:r>
            <a:r>
              <a:rPr b="1" i="0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Lowest priced most technically acceptable offer</a:t>
            </a:r>
            <a:r>
              <a:rPr b="0" i="0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” which achieves the best overall value for money for UNOPS </a:t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Process: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Bids will be evaluated for conformity with the Eligibility &amp; Qualification criteria using a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“Pass / Fail” 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rating to determine compliance with the requirements set out in the RFQ.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Thereafter, a Technical Evaluation will be carried out using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“Pass / Fail” rating 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“Check &amp; Clarify”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bids are to achieve a “Pass” or “Fail” for all “Pass/ Fail” criteria stated in the RFQ. Offers failing to obtain a “Pass” would not be eligible for further considerations.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Process Cont’: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During the Evaluation, UNOPS may request bidders to submit the necessary information or documentation, within a reasonable period of time, to rectify non-material non-conformities or omissions in the bid related to documentation requirements via “Check and Clarify” method.  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bids that meet the requirements of  Eligibility, and Formal criteria &amp; are technically compliant shall be considered for Financial Evaluation.</a:t>
            </a:r>
            <a:r>
              <a:rPr b="0" i="0" lang="fr-FR" sz="24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UNOPS colour">
      <a:dk1>
        <a:srgbClr val="000000"/>
      </a:dk1>
      <a:lt1>
        <a:srgbClr val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