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43" r:id="rId2"/>
    <p:sldId id="264" r:id="rId3"/>
    <p:sldId id="265" r:id="rId4"/>
    <p:sldId id="266" r:id="rId5"/>
    <p:sldId id="271" r:id="rId6"/>
    <p:sldId id="272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2" r:id="rId15"/>
    <p:sldId id="283" r:id="rId16"/>
    <p:sldId id="286" r:id="rId17"/>
    <p:sldId id="287" r:id="rId18"/>
    <p:sldId id="288" r:id="rId19"/>
    <p:sldId id="299" r:id="rId20"/>
    <p:sldId id="300" r:id="rId21"/>
    <p:sldId id="304" r:id="rId22"/>
    <p:sldId id="303" r:id="rId23"/>
    <p:sldId id="305" r:id="rId24"/>
    <p:sldId id="306" r:id="rId25"/>
    <p:sldId id="307" r:id="rId26"/>
    <p:sldId id="309" r:id="rId27"/>
    <p:sldId id="310" r:id="rId28"/>
    <p:sldId id="311" r:id="rId29"/>
    <p:sldId id="344" r:id="rId30"/>
  </p:sldIdLst>
  <p:sldSz cx="12192000" cy="6858000"/>
  <p:notesSz cx="9872663" cy="67976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291" autoAdjust="0"/>
  </p:normalViewPr>
  <p:slideViewPr>
    <p:cSldViewPr>
      <p:cViewPr varScale="1">
        <p:scale>
          <a:sx n="72" d="100"/>
          <a:sy n="72" d="100"/>
        </p:scale>
        <p:origin x="63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78154" cy="341458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591939" y="1"/>
            <a:ext cx="4278154" cy="341458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54830965-B1C9-40C1-B1B7-7F55D1D19C86}" type="datetimeFigureOut">
              <a:rPr lang="fr-FR" smtClean="0"/>
              <a:t>05/07/2021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898775" y="849313"/>
            <a:ext cx="4075113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87267" y="3271383"/>
            <a:ext cx="7898130" cy="2676584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456219"/>
            <a:ext cx="4278154" cy="341457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591939" y="6456219"/>
            <a:ext cx="4278154" cy="341457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269E8F93-FBD9-4A19-9FB1-47FCEF3FA39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076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000" dirty="0">
                <a:cs typeface="Calibri"/>
              </a:rPr>
              <a:t>Une </a:t>
            </a:r>
            <a:r>
              <a:rPr lang="fr-FR" sz="1000" spc="-13" dirty="0">
                <a:cs typeface="Calibri"/>
              </a:rPr>
              <a:t>fois </a:t>
            </a:r>
            <a:r>
              <a:rPr lang="fr-FR" sz="1000" spc="-4" dirty="0">
                <a:cs typeface="Calibri"/>
              </a:rPr>
              <a:t>que </a:t>
            </a:r>
            <a:r>
              <a:rPr lang="fr-FR" sz="1000" spc="-9" dirty="0">
                <a:cs typeface="Calibri"/>
              </a:rPr>
              <a:t>vous </a:t>
            </a:r>
            <a:r>
              <a:rPr lang="fr-FR" sz="1000" spc="-17" dirty="0">
                <a:cs typeface="Calibri"/>
              </a:rPr>
              <a:t>avez </a:t>
            </a:r>
            <a:r>
              <a:rPr lang="fr-FR" sz="1000" spc="-4" dirty="0">
                <a:cs typeface="Calibri"/>
              </a:rPr>
              <a:t>accepté une </a:t>
            </a:r>
            <a:r>
              <a:rPr lang="fr-FR" sz="1000" spc="-9" dirty="0">
                <a:cs typeface="Calibri"/>
              </a:rPr>
              <a:t>invitation </a:t>
            </a:r>
            <a:r>
              <a:rPr lang="fr-FR" sz="1000" dirty="0">
                <a:cs typeface="Calibri"/>
              </a:rPr>
              <a:t>à </a:t>
            </a:r>
            <a:r>
              <a:rPr lang="fr-FR" sz="1000" spc="-4" dirty="0">
                <a:cs typeface="Calibri"/>
              </a:rPr>
              <a:t>un événement, </a:t>
            </a:r>
            <a:r>
              <a:rPr lang="fr-FR" sz="1000" spc="-9" dirty="0">
                <a:cs typeface="Calibri"/>
              </a:rPr>
              <a:t>ouvrez </a:t>
            </a:r>
            <a:r>
              <a:rPr lang="fr-FR" sz="1000" dirty="0">
                <a:cs typeface="Calibri"/>
              </a:rPr>
              <a:t>la </a:t>
            </a:r>
            <a:r>
              <a:rPr lang="fr-FR" sz="1000" spc="-9" dirty="0">
                <a:cs typeface="Calibri"/>
              </a:rPr>
              <a:t>page </a:t>
            </a:r>
            <a:r>
              <a:rPr lang="fr-FR" sz="1000" dirty="0">
                <a:cs typeface="Calibri"/>
              </a:rPr>
              <a:t>« </a:t>
            </a:r>
            <a:r>
              <a:rPr lang="fr-FR" sz="1000" b="1" i="1" spc="-13" dirty="0">
                <a:cs typeface="Calibri"/>
              </a:rPr>
              <a:t>Event </a:t>
            </a:r>
            <a:r>
              <a:rPr lang="fr-FR" sz="1000" b="1" i="1" spc="-4" dirty="0">
                <a:cs typeface="Calibri"/>
              </a:rPr>
              <a:t>Details </a:t>
            </a:r>
            <a:r>
              <a:rPr lang="fr-FR" sz="1000" dirty="0">
                <a:cs typeface="Calibri"/>
              </a:rPr>
              <a:t>» </a:t>
            </a:r>
            <a:r>
              <a:rPr lang="fr-FR" sz="1000" spc="-9" dirty="0">
                <a:cs typeface="Calibri"/>
              </a:rPr>
              <a:t>[Informations </a:t>
            </a:r>
            <a:r>
              <a:rPr lang="fr-FR" sz="1000" dirty="0">
                <a:cs typeface="Calibri"/>
              </a:rPr>
              <a:t>sur </a:t>
            </a:r>
            <a:r>
              <a:rPr lang="fr-FR" sz="1000" spc="-13" dirty="0">
                <a:cs typeface="Calibri"/>
              </a:rPr>
              <a:t>l’événement] </a:t>
            </a:r>
            <a:r>
              <a:rPr lang="fr-FR" sz="1000" spc="-4" dirty="0">
                <a:cs typeface="Calibri"/>
              </a:rPr>
              <a:t>et  cliquez sur </a:t>
            </a:r>
            <a:r>
              <a:rPr lang="fr-FR" sz="1000" dirty="0">
                <a:cs typeface="Calibri"/>
              </a:rPr>
              <a:t>« </a:t>
            </a:r>
            <a:r>
              <a:rPr lang="fr-FR" sz="1000" b="1" i="1" dirty="0" err="1">
                <a:cs typeface="Calibri"/>
              </a:rPr>
              <a:t>Bid</a:t>
            </a:r>
            <a:r>
              <a:rPr lang="fr-FR" sz="1000" b="1" i="1" dirty="0">
                <a:cs typeface="Calibri"/>
              </a:rPr>
              <a:t> </a:t>
            </a:r>
            <a:r>
              <a:rPr lang="fr-FR" sz="1000" b="1" i="1" spc="-4" dirty="0">
                <a:cs typeface="Calibri"/>
              </a:rPr>
              <a:t>on </a:t>
            </a:r>
            <a:r>
              <a:rPr lang="fr-FR" sz="1000" b="1" i="1" spc="-13" dirty="0">
                <a:cs typeface="Calibri"/>
              </a:rPr>
              <a:t>Event </a:t>
            </a:r>
            <a:r>
              <a:rPr lang="fr-FR" sz="1000" dirty="0">
                <a:cs typeface="Calibri"/>
              </a:rPr>
              <a:t>» </a:t>
            </a:r>
            <a:r>
              <a:rPr lang="fr-FR" sz="1000" spc="-9" dirty="0">
                <a:cs typeface="Calibri"/>
              </a:rPr>
              <a:t>[Soumettre </a:t>
            </a:r>
            <a:r>
              <a:rPr lang="fr-FR" sz="1000" dirty="0">
                <a:cs typeface="Calibri"/>
              </a:rPr>
              <a:t>une </a:t>
            </a:r>
            <a:r>
              <a:rPr lang="fr-FR" sz="1000" spc="-13" dirty="0">
                <a:cs typeface="Calibri"/>
              </a:rPr>
              <a:t>offre </a:t>
            </a:r>
            <a:r>
              <a:rPr lang="fr-FR" sz="1000" dirty="0">
                <a:cs typeface="Calibri"/>
              </a:rPr>
              <a:t>pour </a:t>
            </a:r>
            <a:r>
              <a:rPr lang="fr-FR" sz="1000" spc="-13" dirty="0">
                <a:cs typeface="Calibri"/>
              </a:rPr>
              <a:t>l’événement] </a:t>
            </a:r>
            <a:r>
              <a:rPr lang="fr-FR" sz="1000" spc="-9" dirty="0">
                <a:cs typeface="Calibri"/>
              </a:rPr>
              <a:t>afin </a:t>
            </a:r>
            <a:r>
              <a:rPr lang="fr-FR" sz="1000" dirty="0">
                <a:cs typeface="Calibri"/>
              </a:rPr>
              <a:t>de </a:t>
            </a:r>
            <a:r>
              <a:rPr lang="fr-FR" sz="1000" spc="-4" dirty="0">
                <a:cs typeface="Calibri"/>
              </a:rPr>
              <a:t>commencer </a:t>
            </a:r>
            <a:r>
              <a:rPr lang="fr-FR" sz="1000" dirty="0">
                <a:cs typeface="Calibri"/>
              </a:rPr>
              <a:t>à </a:t>
            </a:r>
            <a:r>
              <a:rPr lang="fr-FR" sz="1000" spc="-4" dirty="0">
                <a:cs typeface="Calibri"/>
              </a:rPr>
              <a:t>créer </a:t>
            </a:r>
            <a:r>
              <a:rPr lang="fr-FR" sz="1000" spc="-9" dirty="0">
                <a:cs typeface="Calibri"/>
              </a:rPr>
              <a:t>votre</a:t>
            </a:r>
            <a:r>
              <a:rPr lang="fr-FR" sz="1000" spc="209" dirty="0">
                <a:cs typeface="Calibri"/>
              </a:rPr>
              <a:t> </a:t>
            </a:r>
            <a:r>
              <a:rPr lang="fr-FR" sz="1000" spc="-4" dirty="0">
                <a:cs typeface="Calibri"/>
              </a:rPr>
              <a:t>réponse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9E8F93-FBD9-4A19-9FB1-47FCEF3FA39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942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000" spc="-9" dirty="0">
                <a:cs typeface="Calibri"/>
              </a:rPr>
              <a:t>est </a:t>
            </a:r>
            <a:r>
              <a:rPr lang="fr-FR" sz="1000" dirty="0">
                <a:cs typeface="Calibri"/>
              </a:rPr>
              <a:t>possible que </a:t>
            </a:r>
            <a:r>
              <a:rPr lang="fr-FR" sz="1000" spc="-4" dirty="0">
                <a:cs typeface="Calibri"/>
              </a:rPr>
              <a:t>les soumissionnaires soient conviés </a:t>
            </a:r>
            <a:r>
              <a:rPr lang="fr-FR" sz="1000" dirty="0">
                <a:cs typeface="Calibri"/>
              </a:rPr>
              <a:t>à </a:t>
            </a:r>
            <a:r>
              <a:rPr lang="fr-FR" sz="1000" spc="-9" dirty="0">
                <a:cs typeface="Calibri"/>
              </a:rPr>
              <a:t>répondre </a:t>
            </a:r>
            <a:r>
              <a:rPr lang="fr-FR" sz="1000" dirty="0">
                <a:cs typeface="Calibri"/>
              </a:rPr>
              <a:t>à </a:t>
            </a:r>
            <a:r>
              <a:rPr lang="fr-FR" sz="1000" spc="-4" dirty="0">
                <a:cs typeface="Calibri"/>
              </a:rPr>
              <a:t>certaines questions </a:t>
            </a:r>
            <a:r>
              <a:rPr lang="fr-FR" sz="1000" dirty="0">
                <a:cs typeface="Calibri"/>
              </a:rPr>
              <a:t>dans le </a:t>
            </a:r>
            <a:r>
              <a:rPr lang="fr-FR" sz="1000" spc="-9" dirty="0">
                <a:cs typeface="Calibri"/>
              </a:rPr>
              <a:t>cadre d’un </a:t>
            </a:r>
            <a:r>
              <a:rPr lang="fr-FR" sz="1000" spc="-4" dirty="0">
                <a:cs typeface="Calibri"/>
              </a:rPr>
              <a:t>événement  (critères </a:t>
            </a:r>
            <a:r>
              <a:rPr lang="fr-FR" sz="1000" spc="-17" dirty="0">
                <a:cs typeface="Calibri"/>
              </a:rPr>
              <a:t>d’appel d’offres). </a:t>
            </a:r>
            <a:r>
              <a:rPr lang="fr-FR" sz="1000" dirty="0">
                <a:cs typeface="Calibri"/>
              </a:rPr>
              <a:t>Les </a:t>
            </a:r>
            <a:r>
              <a:rPr lang="fr-FR" sz="1000" spc="-4" dirty="0">
                <a:cs typeface="Calibri"/>
              </a:rPr>
              <a:t>réponses </a:t>
            </a:r>
            <a:r>
              <a:rPr lang="fr-FR" sz="1000" spc="-9" dirty="0">
                <a:cs typeface="Calibri"/>
              </a:rPr>
              <a:t>seront </a:t>
            </a:r>
            <a:r>
              <a:rPr lang="fr-FR" sz="1000" spc="-4" dirty="0">
                <a:cs typeface="Calibri"/>
              </a:rPr>
              <a:t>utilisées </a:t>
            </a:r>
            <a:r>
              <a:rPr lang="fr-FR" sz="1000" dirty="0">
                <a:cs typeface="Calibri"/>
              </a:rPr>
              <a:t>dans </a:t>
            </a:r>
            <a:r>
              <a:rPr lang="fr-FR" sz="1000" spc="-13" dirty="0">
                <a:cs typeface="Calibri"/>
              </a:rPr>
              <a:t>l’évaluation </a:t>
            </a:r>
            <a:r>
              <a:rPr lang="fr-FR" sz="1000" dirty="0">
                <a:cs typeface="Calibri"/>
              </a:rPr>
              <a:t>finale des </a:t>
            </a:r>
            <a:r>
              <a:rPr lang="fr-FR" sz="1000" spc="-9" dirty="0">
                <a:cs typeface="Calibri"/>
              </a:rPr>
              <a:t>offres </a:t>
            </a:r>
            <a:r>
              <a:rPr lang="fr-FR" sz="1000" spc="-4" dirty="0">
                <a:cs typeface="Calibri"/>
              </a:rPr>
              <a:t>et </a:t>
            </a:r>
            <a:r>
              <a:rPr lang="fr-FR" sz="1000" spc="-9" dirty="0">
                <a:cs typeface="Calibri"/>
              </a:rPr>
              <a:t>lors </a:t>
            </a:r>
            <a:r>
              <a:rPr lang="fr-FR" sz="1000" dirty="0">
                <a:cs typeface="Calibri"/>
              </a:rPr>
              <a:t>de </a:t>
            </a:r>
            <a:r>
              <a:rPr lang="fr-FR" sz="1000" spc="-13" dirty="0">
                <a:cs typeface="Calibri"/>
              </a:rPr>
              <a:t>l’adjudication </a:t>
            </a:r>
            <a:r>
              <a:rPr lang="fr-FR" sz="1000" dirty="0">
                <a:cs typeface="Calibri"/>
              </a:rPr>
              <a:t>du </a:t>
            </a:r>
            <a:r>
              <a:rPr lang="fr-FR" sz="1000" spc="-4" dirty="0">
                <a:cs typeface="Calibri"/>
              </a:rPr>
              <a:t>marché  concerné. Les </a:t>
            </a:r>
            <a:r>
              <a:rPr lang="fr-FR" sz="1000" spc="-9" dirty="0">
                <a:cs typeface="Calibri"/>
              </a:rPr>
              <a:t>critères </a:t>
            </a:r>
            <a:r>
              <a:rPr lang="fr-FR" sz="1000" spc="-17" dirty="0">
                <a:cs typeface="Calibri"/>
              </a:rPr>
              <a:t>d’appel d’offres </a:t>
            </a:r>
            <a:r>
              <a:rPr lang="fr-FR" sz="1000" spc="-4" dirty="0">
                <a:cs typeface="Calibri"/>
              </a:rPr>
              <a:t>peuvent varier </a:t>
            </a:r>
            <a:r>
              <a:rPr lang="fr-FR" sz="1000" dirty="0">
                <a:cs typeface="Calibri"/>
              </a:rPr>
              <a:t>selon le </a:t>
            </a:r>
            <a:r>
              <a:rPr lang="fr-FR" sz="1000" spc="-4" dirty="0">
                <a:cs typeface="Calibri"/>
              </a:rPr>
              <a:t>type </a:t>
            </a:r>
            <a:r>
              <a:rPr lang="fr-FR" sz="1000" dirty="0">
                <a:cs typeface="Calibri"/>
              </a:rPr>
              <a:t>de </a:t>
            </a:r>
            <a:r>
              <a:rPr lang="fr-FR" sz="1000" spc="-4" dirty="0">
                <a:cs typeface="Calibri"/>
              </a:rPr>
              <a:t>questions </a:t>
            </a:r>
            <a:r>
              <a:rPr lang="fr-FR" sz="1000" dirty="0">
                <a:cs typeface="Calibri"/>
              </a:rPr>
              <a:t>posées. </a:t>
            </a:r>
            <a:r>
              <a:rPr lang="fr-FR" sz="1000" spc="-4" dirty="0">
                <a:cs typeface="Calibri"/>
              </a:rPr>
              <a:t>Certaines nécessitent </a:t>
            </a:r>
            <a:r>
              <a:rPr lang="fr-FR" sz="1000" dirty="0">
                <a:cs typeface="Calibri"/>
              </a:rPr>
              <a:t>de </a:t>
            </a:r>
            <a:r>
              <a:rPr lang="fr-FR" sz="1000" spc="-9" dirty="0">
                <a:cs typeface="Calibri"/>
              </a:rPr>
              <a:t>répondre  </a:t>
            </a:r>
            <a:r>
              <a:rPr lang="fr-FR" sz="1000" spc="-4" dirty="0">
                <a:cs typeface="Calibri"/>
              </a:rPr>
              <a:t>par </a:t>
            </a:r>
            <a:r>
              <a:rPr lang="fr-FR" sz="1000" dirty="0">
                <a:cs typeface="Calibri"/>
              </a:rPr>
              <a:t>« </a:t>
            </a:r>
            <a:r>
              <a:rPr lang="fr-FR" sz="1000" b="1" spc="-9" dirty="0">
                <a:cs typeface="Calibri"/>
              </a:rPr>
              <a:t>yes/no </a:t>
            </a:r>
            <a:r>
              <a:rPr lang="fr-FR" sz="1000" dirty="0">
                <a:cs typeface="Calibri"/>
              </a:rPr>
              <a:t>» [oui/non], </a:t>
            </a:r>
            <a:r>
              <a:rPr lang="fr-FR" sz="1000" spc="-17" dirty="0">
                <a:cs typeface="Calibri"/>
              </a:rPr>
              <a:t>d’autres </a:t>
            </a:r>
            <a:r>
              <a:rPr lang="fr-FR" sz="1000" spc="-9" dirty="0">
                <a:cs typeface="Calibri"/>
              </a:rPr>
              <a:t>peuvent </a:t>
            </a:r>
            <a:r>
              <a:rPr lang="fr-FR" sz="1000" dirty="0">
                <a:cs typeface="Calibri"/>
              </a:rPr>
              <a:t>impliquer la </a:t>
            </a:r>
            <a:r>
              <a:rPr lang="fr-FR" sz="1000" spc="-4" dirty="0">
                <a:cs typeface="Calibri"/>
              </a:rPr>
              <a:t>saisie </a:t>
            </a:r>
            <a:r>
              <a:rPr lang="fr-FR" sz="1000" dirty="0">
                <a:cs typeface="Calibri"/>
              </a:rPr>
              <a:t>de </a:t>
            </a:r>
            <a:r>
              <a:rPr lang="fr-FR" sz="1000" spc="-4" dirty="0">
                <a:cs typeface="Calibri"/>
              </a:rPr>
              <a:t>réponses alphabétiques </a:t>
            </a:r>
            <a:r>
              <a:rPr lang="fr-FR" sz="1000" dirty="0">
                <a:cs typeface="Calibri"/>
              </a:rPr>
              <a:t>ou numériques. </a:t>
            </a:r>
            <a:r>
              <a:rPr lang="fr-FR" sz="1000" spc="-13" dirty="0">
                <a:cs typeface="Calibri"/>
              </a:rPr>
              <a:t>Veuillez </a:t>
            </a:r>
            <a:r>
              <a:rPr lang="fr-FR" sz="1000" spc="-9" dirty="0">
                <a:cs typeface="Calibri"/>
              </a:rPr>
              <a:t>lire  attentivement </a:t>
            </a:r>
            <a:r>
              <a:rPr lang="fr-FR" sz="1000" dirty="0">
                <a:cs typeface="Calibri"/>
              </a:rPr>
              <a:t>chacune des </a:t>
            </a:r>
            <a:r>
              <a:rPr lang="fr-FR" sz="1000" spc="-4" dirty="0">
                <a:cs typeface="Calibri"/>
              </a:rPr>
              <a:t>questions </a:t>
            </a:r>
            <a:r>
              <a:rPr lang="fr-FR" sz="1000" spc="-13" dirty="0">
                <a:cs typeface="Calibri"/>
              </a:rPr>
              <a:t>avant d’y</a:t>
            </a:r>
            <a:r>
              <a:rPr lang="fr-FR" sz="1000" spc="-17" dirty="0">
                <a:cs typeface="Calibri"/>
              </a:rPr>
              <a:t> </a:t>
            </a:r>
            <a:r>
              <a:rPr lang="fr-FR" sz="1000" spc="-9" dirty="0">
                <a:cs typeface="Calibri"/>
              </a:rPr>
              <a:t>répondre.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9E8F93-FBD9-4A19-9FB1-47FCEF3FA39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4404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Il est très important de rappeler le nombre maximum de caractères , la taille totale et la nécessité d’éviter les caractères spéciaux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9E8F93-FBD9-4A19-9FB1-47FCEF3FA396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48032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1063"/>
            <a:r>
              <a:rPr lang="fr-FR" sz="1000" spc="-17" dirty="0">
                <a:cs typeface="Calibri"/>
              </a:rPr>
              <a:t>Vous </a:t>
            </a:r>
            <a:r>
              <a:rPr lang="fr-FR" sz="1000" spc="-9" dirty="0">
                <a:cs typeface="Calibri"/>
              </a:rPr>
              <a:t>pouvez enregistrer votre </a:t>
            </a:r>
            <a:r>
              <a:rPr lang="fr-FR" sz="1000" spc="-4" dirty="0">
                <a:cs typeface="Calibri"/>
              </a:rPr>
              <a:t>réponse </a:t>
            </a:r>
            <a:r>
              <a:rPr lang="fr-FR" sz="1000" dirty="0">
                <a:cs typeface="Calibri"/>
              </a:rPr>
              <a:t>à un </a:t>
            </a:r>
            <a:r>
              <a:rPr lang="fr-FR" sz="1000" spc="-4" dirty="0">
                <a:cs typeface="Calibri"/>
              </a:rPr>
              <a:t>appel </a:t>
            </a:r>
            <a:r>
              <a:rPr lang="fr-FR" sz="1000" spc="-17" dirty="0">
                <a:cs typeface="Calibri"/>
              </a:rPr>
              <a:t>d’offres </a:t>
            </a:r>
            <a:r>
              <a:rPr lang="fr-FR" sz="1000" spc="-4" dirty="0">
                <a:cs typeface="Calibri"/>
              </a:rPr>
              <a:t>et </a:t>
            </a:r>
            <a:r>
              <a:rPr lang="fr-FR" sz="1000" dirty="0">
                <a:cs typeface="Calibri"/>
              </a:rPr>
              <a:t>y </a:t>
            </a:r>
            <a:r>
              <a:rPr lang="fr-FR" sz="1000" spc="-9" dirty="0">
                <a:cs typeface="Calibri"/>
              </a:rPr>
              <a:t>revenir </a:t>
            </a:r>
            <a:r>
              <a:rPr lang="fr-FR" sz="1000" spc="-4" dirty="0">
                <a:cs typeface="Calibri"/>
              </a:rPr>
              <a:t>ultérieurement </a:t>
            </a:r>
            <a:r>
              <a:rPr lang="fr-FR" sz="1000" dirty="0">
                <a:cs typeface="Calibri"/>
              </a:rPr>
              <a:t>pour y </a:t>
            </a:r>
            <a:r>
              <a:rPr lang="fr-FR" sz="1000" spc="-4" dirty="0">
                <a:cs typeface="Calibri"/>
              </a:rPr>
              <a:t>ajouter </a:t>
            </a:r>
            <a:r>
              <a:rPr lang="fr-FR" sz="1000" dirty="0">
                <a:cs typeface="Calibri"/>
              </a:rPr>
              <a:t>des</a:t>
            </a:r>
            <a:r>
              <a:rPr lang="fr-FR" sz="1000" spc="231" dirty="0">
                <a:cs typeface="Calibri"/>
              </a:rPr>
              <a:t> </a:t>
            </a:r>
            <a:r>
              <a:rPr lang="fr-FR" sz="1000" spc="-9" dirty="0">
                <a:cs typeface="Calibri"/>
              </a:rPr>
              <a:t>informations</a:t>
            </a:r>
            <a:endParaRPr lang="fr-FR" sz="1000" dirty="0">
              <a:cs typeface="Calibri"/>
            </a:endParaRPr>
          </a:p>
          <a:p>
            <a:pPr marL="11063"/>
            <a:r>
              <a:rPr lang="fr-FR" sz="1000" spc="-9" dirty="0">
                <a:cs typeface="Calibri"/>
              </a:rPr>
              <a:t>complémentaires. Cliquez </a:t>
            </a:r>
            <a:r>
              <a:rPr lang="fr-FR" sz="1000" spc="-4" dirty="0">
                <a:cs typeface="Calibri"/>
              </a:rPr>
              <a:t>sur </a:t>
            </a:r>
            <a:r>
              <a:rPr lang="fr-FR" sz="1000" dirty="0">
                <a:cs typeface="Calibri"/>
              </a:rPr>
              <a:t>« </a:t>
            </a:r>
            <a:r>
              <a:rPr lang="fr-FR" sz="1000" b="1" i="1" spc="-4" dirty="0">
                <a:cs typeface="Calibri"/>
              </a:rPr>
              <a:t>Save </a:t>
            </a:r>
            <a:r>
              <a:rPr lang="fr-FR" sz="1000" b="1" i="1" spc="-9" dirty="0">
                <a:cs typeface="Calibri"/>
              </a:rPr>
              <a:t>for </a:t>
            </a:r>
            <a:r>
              <a:rPr lang="fr-FR" sz="1000" b="1" i="1" spc="-4" dirty="0" err="1">
                <a:cs typeface="Calibri"/>
              </a:rPr>
              <a:t>Later</a:t>
            </a:r>
            <a:r>
              <a:rPr lang="fr-FR" sz="1000" b="1" i="1" spc="-4" dirty="0">
                <a:cs typeface="Calibri"/>
              </a:rPr>
              <a:t> </a:t>
            </a:r>
            <a:r>
              <a:rPr lang="fr-FR" sz="1000" dirty="0">
                <a:cs typeface="Calibri"/>
              </a:rPr>
              <a:t>» </a:t>
            </a:r>
            <a:r>
              <a:rPr lang="fr-FR" sz="1000" spc="-9" dirty="0">
                <a:cs typeface="Calibri"/>
              </a:rPr>
              <a:t>[Enregistrer </a:t>
            </a:r>
            <a:r>
              <a:rPr lang="fr-FR" sz="1000" spc="-4" dirty="0">
                <a:cs typeface="Calibri"/>
              </a:rPr>
              <a:t>pour un usage</a:t>
            </a:r>
            <a:r>
              <a:rPr lang="fr-FR" sz="1000" spc="152" dirty="0">
                <a:cs typeface="Calibri"/>
              </a:rPr>
              <a:t> </a:t>
            </a:r>
            <a:r>
              <a:rPr lang="fr-FR" sz="1000" spc="-4" dirty="0">
                <a:cs typeface="Calibri"/>
              </a:rPr>
              <a:t>ultérieur].</a:t>
            </a:r>
            <a:endParaRPr lang="fr-FR" sz="1000" dirty="0"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9E8F93-FBD9-4A19-9FB1-47FCEF3FA396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400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08303" y="184404"/>
            <a:ext cx="10375392" cy="7531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1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DF8829-60FF-4D39-B5A9-9A938B9425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EA5679A-0E77-49CF-B5B1-ED059324C0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285362-80EF-4BA9-882E-0C91B0490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2C9F6-0823-4815-A5F5-DF2204CEFA36}" type="datetimeFigureOut">
              <a:rPr lang="fr-FR" smtClean="0"/>
              <a:t>05/07/2021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80CCBC-B968-42FE-8790-6B413727C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D626104-81BE-4A5F-9F98-1B6C575A6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31211-2DF7-4691-AF4A-29A109BC7A0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844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1692D25-A7EE-4462-8884-E6C0049B1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1108E2F-8F88-406B-A96C-0605140D26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F45D2B-324A-4442-ADEF-A4D6B1934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CACDA-986A-458A-ABDD-8CB57DC38ABB}" type="datetimeFigureOut">
              <a:rPr lang="fr-FR" smtClean="0"/>
              <a:t>05/07/2021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8066D72-5663-429A-898B-56124B140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AEF8A30-738C-4EBD-B1DD-64AAD057B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49772-703B-4B2E-A64B-67FF43091E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8606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1F1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52094" y="156971"/>
            <a:ext cx="10687811" cy="12471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68933" y="1120902"/>
            <a:ext cx="10454132" cy="1524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1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73729" y="6500621"/>
            <a:ext cx="637222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0D0D0D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082273" y="6463538"/>
            <a:ext cx="205104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02235">
              <a:lnSpc>
                <a:spcPts val="1240"/>
              </a:lnSpc>
            </a:pPr>
            <a:fld id="{81D60167-4931-47E6-BA6A-407CBD079E47}" type="slidenum">
              <a:rPr dirty="0"/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24.jpg"/><Relationship Id="rId7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g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0.png"/><Relationship Id="rId7" Type="http://schemas.openxmlformats.org/officeDocument/2006/relationships/slide" Target="slide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slide" Target="slide7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6" Type="http://schemas.openxmlformats.org/officeDocument/2006/relationships/slide" Target="slide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slide" Target="slide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2.jpg"/><Relationship Id="rId7" Type="http://schemas.openxmlformats.org/officeDocument/2006/relationships/image" Target="../media/image4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6" Type="http://schemas.openxmlformats.org/officeDocument/2006/relationships/slide" Target="slide19.xml"/><Relationship Id="rId5" Type="http://schemas.openxmlformats.org/officeDocument/2006/relationships/image" Target="../media/image5.png"/><Relationship Id="rId4" Type="http://schemas.openxmlformats.org/officeDocument/2006/relationships/image" Target="../media/image4.jpg"/><Relationship Id="rId9" Type="http://schemas.openxmlformats.org/officeDocument/2006/relationships/slide" Target="slide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6" Type="http://schemas.openxmlformats.org/officeDocument/2006/relationships/slide" Target="slide7.xml"/><Relationship Id="rId5" Type="http://schemas.openxmlformats.org/officeDocument/2006/relationships/hyperlink" Target="https://etendering.partneragencies.org/" TargetMode="Externa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0.jpg"/><Relationship Id="rId7" Type="http://schemas.openxmlformats.org/officeDocument/2006/relationships/slide" Target="slide6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6" Type="http://schemas.openxmlformats.org/officeDocument/2006/relationships/slide" Target="slide24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slide" Target="slide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slide" Target="slide7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4.jp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1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slide" Target="slide7.xml"/><Relationship Id="rId5" Type="http://schemas.openxmlformats.org/officeDocument/2006/relationships/image" Target="../media/image4.jpg"/><Relationship Id="rId4" Type="http://schemas.openxmlformats.org/officeDocument/2006/relationships/image" Target="../media/image13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7" Type="http://schemas.openxmlformats.org/officeDocument/2006/relationships/image" Target="../media/image18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F0585155-8A28-4FD2-BB45-B219BE1F2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771" y="1920293"/>
            <a:ext cx="7654590" cy="4287672"/>
          </a:xfrm>
          <a:prstGeom prst="rect">
            <a:avLst/>
          </a:prstGeom>
        </p:spPr>
      </p:pic>
      <p:pic>
        <p:nvPicPr>
          <p:cNvPr id="5" name="Picture 13">
            <a:extLst>
              <a:ext uri="{FF2B5EF4-FFF2-40B4-BE49-F238E27FC236}">
                <a16:creationId xmlns:a16="http://schemas.microsoft.com/office/drawing/2014/main" id="{7CC0B21B-A376-4CC1-9540-85F4930B0E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446" y="49929"/>
            <a:ext cx="830645" cy="187036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9E2F06F-D227-434C-81CB-4582DA9988D5}"/>
              </a:ext>
            </a:extLst>
          </p:cNvPr>
          <p:cNvSpPr/>
          <p:nvPr/>
        </p:nvSpPr>
        <p:spPr>
          <a:xfrm>
            <a:off x="304800" y="49929"/>
            <a:ext cx="1079615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</a:rPr>
              <a:t>E </a:t>
            </a:r>
            <a:r>
              <a:rPr lang="fr-FR" sz="2400" b="1" cap="none" spc="0" dirty="0" err="1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</a:rPr>
              <a:t>Tendering</a:t>
            </a:r>
            <a:endParaRPr lang="fr-FR" sz="2400" b="1" cap="none" spc="0" dirty="0">
              <a:ln w="0"/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1F56F7C-CAF6-435B-B1AD-27A205B769C5}"/>
              </a:ext>
            </a:extLst>
          </p:cNvPr>
          <p:cNvSpPr/>
          <p:nvPr/>
        </p:nvSpPr>
        <p:spPr>
          <a:xfrm>
            <a:off x="2358639" y="2036450"/>
            <a:ext cx="3134447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b="1" cap="none" spc="0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  <a:t>Système d’appel d’offres en ligne </a:t>
            </a:r>
            <a:r>
              <a:rPr lang="fr-FR" b="1" cap="none" spc="0" dirty="0" err="1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  <a:t>eTendering</a:t>
            </a:r>
            <a:r>
              <a:rPr lang="fr-FR" b="1" cap="none" spc="0" dirty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</a:rPr>
              <a:t> du PNUD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ACE341E-E23B-4C95-B4B2-62408393DA45}"/>
              </a:ext>
            </a:extLst>
          </p:cNvPr>
          <p:cNvSpPr txBox="1"/>
          <p:nvPr/>
        </p:nvSpPr>
        <p:spPr>
          <a:xfrm>
            <a:off x="609600" y="731876"/>
            <a:ext cx="1021507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tx2"/>
                </a:solidFill>
              </a:rPr>
              <a:t>Module 2: Recherche d’appels d’offres, Soumission et Modification d’une offre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32F2A0C-A9AC-42EE-8F02-FABCD38926C0}"/>
              </a:ext>
            </a:extLst>
          </p:cNvPr>
          <p:cNvSpPr/>
          <p:nvPr/>
        </p:nvSpPr>
        <p:spPr>
          <a:xfrm>
            <a:off x="1286860" y="5789888"/>
            <a:ext cx="1079615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cap="none" spc="0" dirty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</a:rPr>
              <a:t>Formation </a:t>
            </a:r>
            <a:r>
              <a:rPr lang="fr-FR" sz="2400" b="1" cap="none" spc="0">
                <a:ln w="0"/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</a:rPr>
              <a:t>des soumissionnaires</a:t>
            </a:r>
            <a:endParaRPr lang="fr-FR" sz="2400" b="1" cap="none" spc="0" dirty="0">
              <a:ln w="0"/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8228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8303" y="147828"/>
            <a:ext cx="8925560" cy="890905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81280" rIns="0" bIns="0" rtlCol="0">
            <a:spAutoFit/>
          </a:bodyPr>
          <a:lstStyle/>
          <a:p>
            <a:pPr marL="158115" marR="349885">
              <a:lnSpc>
                <a:spcPts val="3020"/>
              </a:lnSpc>
              <a:spcBef>
                <a:spcPts val="640"/>
              </a:spcBef>
            </a:pPr>
            <a:r>
              <a:rPr sz="2800" dirty="0"/>
              <a:t>2.2 </a:t>
            </a:r>
            <a:r>
              <a:rPr sz="2800" spc="-10" dirty="0"/>
              <a:t>Préparer </a:t>
            </a:r>
            <a:r>
              <a:rPr sz="2800" dirty="0"/>
              <a:t>une </a:t>
            </a:r>
            <a:r>
              <a:rPr sz="2800" spc="-5" dirty="0"/>
              <a:t>réponse </a:t>
            </a:r>
            <a:r>
              <a:rPr sz="2800" dirty="0"/>
              <a:t>à un appel </a:t>
            </a:r>
            <a:r>
              <a:rPr sz="2800" spc="-30" dirty="0"/>
              <a:t>d’offres </a:t>
            </a:r>
            <a:r>
              <a:rPr sz="2800" dirty="0"/>
              <a:t>– </a:t>
            </a:r>
            <a:r>
              <a:rPr sz="2800" spc="-35" dirty="0"/>
              <a:t>Téléverser  </a:t>
            </a:r>
            <a:r>
              <a:rPr sz="2800" dirty="0"/>
              <a:t>les pièces</a:t>
            </a:r>
            <a:r>
              <a:rPr sz="2800" spc="-80" dirty="0"/>
              <a:t> </a:t>
            </a:r>
            <a:r>
              <a:rPr sz="2800" spc="-10" dirty="0"/>
              <a:t>justificatives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871219" y="1071371"/>
            <a:ext cx="9377680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Cliquez </a:t>
            </a:r>
            <a:r>
              <a:rPr sz="1600" spc="-5" dirty="0">
                <a:latin typeface="Calibri"/>
                <a:cs typeface="Calibri"/>
              </a:rPr>
              <a:t>sur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dirty="0">
                <a:latin typeface="Calibri"/>
                <a:cs typeface="Calibri"/>
              </a:rPr>
              <a:t>Upload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20" dirty="0">
                <a:latin typeface="Calibri"/>
                <a:cs typeface="Calibri"/>
              </a:rPr>
              <a:t>[Téléverser], </a:t>
            </a:r>
            <a:r>
              <a:rPr sz="1600" spc="-5" dirty="0">
                <a:latin typeface="Calibri"/>
                <a:cs typeface="Calibri"/>
              </a:rPr>
              <a:t>puis sur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5" dirty="0">
                <a:latin typeface="Calibri"/>
                <a:cs typeface="Calibri"/>
              </a:rPr>
              <a:t>Browse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10" dirty="0">
                <a:latin typeface="Calibri"/>
                <a:cs typeface="Calibri"/>
              </a:rPr>
              <a:t>[Parcourir] </a:t>
            </a:r>
            <a:r>
              <a:rPr sz="1600" spc="-5" dirty="0">
                <a:latin typeface="Calibri"/>
                <a:cs typeface="Calibri"/>
              </a:rPr>
              <a:t>pour localiser et sélectionner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spc="-5" dirty="0">
                <a:latin typeface="Calibri"/>
                <a:cs typeface="Calibri"/>
              </a:rPr>
              <a:t>fichier que  </a:t>
            </a:r>
            <a:r>
              <a:rPr sz="1600" spc="-10" dirty="0">
                <a:latin typeface="Calibri"/>
                <a:cs typeface="Calibri"/>
              </a:rPr>
              <a:t>vous souhaitez téléverser </a:t>
            </a:r>
            <a:r>
              <a:rPr sz="1600" spc="-5" dirty="0">
                <a:latin typeface="Calibri"/>
                <a:cs typeface="Calibri"/>
              </a:rPr>
              <a:t>depuis </a:t>
            </a:r>
            <a:r>
              <a:rPr sz="1600" spc="-15" dirty="0">
                <a:latin typeface="Calibri"/>
                <a:cs typeface="Calibri"/>
              </a:rPr>
              <a:t>votre </a:t>
            </a:r>
            <a:r>
              <a:rPr sz="1600" spc="-25" dirty="0">
                <a:latin typeface="Calibri"/>
                <a:cs typeface="Calibri"/>
              </a:rPr>
              <a:t>ordinateur. </a:t>
            </a:r>
            <a:r>
              <a:rPr sz="1600" dirty="0">
                <a:latin typeface="Calibri"/>
                <a:cs typeface="Calibri"/>
              </a:rPr>
              <a:t>Une </a:t>
            </a:r>
            <a:r>
              <a:rPr sz="1600" spc="-15" dirty="0">
                <a:latin typeface="Calibri"/>
                <a:cs typeface="Calibri"/>
              </a:rPr>
              <a:t>fois </a:t>
            </a:r>
            <a:r>
              <a:rPr sz="1600" spc="-5" dirty="0">
                <a:latin typeface="Calibri"/>
                <a:cs typeface="Calibri"/>
              </a:rPr>
              <a:t>que </a:t>
            </a:r>
            <a:r>
              <a:rPr sz="1600" spc="-10" dirty="0">
                <a:latin typeface="Calibri"/>
                <a:cs typeface="Calibri"/>
              </a:rPr>
              <a:t>vous </a:t>
            </a:r>
            <a:r>
              <a:rPr sz="1600" spc="-20" dirty="0">
                <a:latin typeface="Calibri"/>
                <a:cs typeface="Calibri"/>
              </a:rPr>
              <a:t>avez </a:t>
            </a:r>
            <a:r>
              <a:rPr sz="1600" spc="-5" dirty="0">
                <a:latin typeface="Calibri"/>
                <a:cs typeface="Calibri"/>
              </a:rPr>
              <a:t>sélectionné le </a:t>
            </a:r>
            <a:r>
              <a:rPr sz="1600" spc="-20" dirty="0">
                <a:latin typeface="Calibri"/>
                <a:cs typeface="Calibri"/>
              </a:rPr>
              <a:t>fichier, </a:t>
            </a:r>
            <a:r>
              <a:rPr sz="1600" spc="-5" dirty="0">
                <a:latin typeface="Calibri"/>
                <a:cs typeface="Calibri"/>
              </a:rPr>
              <a:t>cliquez </a:t>
            </a:r>
            <a:r>
              <a:rPr sz="1600" dirty="0">
                <a:latin typeface="Calibri"/>
                <a:cs typeface="Calibri"/>
              </a:rPr>
              <a:t>à </a:t>
            </a:r>
            <a:r>
              <a:rPr sz="1600" spc="-5" dirty="0">
                <a:latin typeface="Calibri"/>
                <a:cs typeface="Calibri"/>
              </a:rPr>
              <a:t>nouveau  sur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dirty="0">
                <a:latin typeface="Calibri"/>
                <a:cs typeface="Calibri"/>
              </a:rPr>
              <a:t>Upload </a:t>
            </a:r>
            <a:r>
              <a:rPr sz="1600" dirty="0">
                <a:latin typeface="Calibri"/>
                <a:cs typeface="Calibri"/>
              </a:rPr>
              <a:t>»</a:t>
            </a:r>
            <a:r>
              <a:rPr sz="1600" spc="-20" dirty="0">
                <a:latin typeface="Calibri"/>
                <a:cs typeface="Calibri"/>
              </a:rPr>
              <a:t> [Téléverser].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2751" y="1723656"/>
            <a:ext cx="10261092" cy="4902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77061" y="1917954"/>
            <a:ext cx="9710928" cy="43517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481828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0273" y="591851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10</a:t>
            </a:fld>
            <a:endParaRPr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779008" y="1677911"/>
            <a:ext cx="5900801" cy="42809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973317" y="1872233"/>
            <a:ext cx="5350764" cy="37307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864108" y="983996"/>
            <a:ext cx="9627870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Pour téléverser </a:t>
            </a:r>
            <a:r>
              <a:rPr sz="1600" spc="-5" dirty="0">
                <a:latin typeface="Calibri"/>
                <a:cs typeface="Calibri"/>
              </a:rPr>
              <a:t>un nouveau </a:t>
            </a:r>
            <a:r>
              <a:rPr sz="1600" spc="-20" dirty="0">
                <a:latin typeface="Calibri"/>
                <a:cs typeface="Calibri"/>
              </a:rPr>
              <a:t>fichier, </a:t>
            </a:r>
            <a:r>
              <a:rPr sz="1600" spc="-5" dirty="0">
                <a:latin typeface="Calibri"/>
                <a:cs typeface="Calibri"/>
              </a:rPr>
              <a:t>cliquez sur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dirty="0">
                <a:latin typeface="Calibri"/>
                <a:cs typeface="Calibri"/>
              </a:rPr>
              <a:t>Add </a:t>
            </a:r>
            <a:r>
              <a:rPr sz="1600" b="1" i="1" spc="-10" dirty="0">
                <a:latin typeface="Calibri"/>
                <a:cs typeface="Calibri"/>
              </a:rPr>
              <a:t>New Attachment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5" dirty="0">
                <a:latin typeface="Calibri"/>
                <a:cs typeface="Calibri"/>
              </a:rPr>
              <a:t>[Ajouter une nouvelle pièce </a:t>
            </a:r>
            <a:r>
              <a:rPr sz="1600" spc="-10" dirty="0">
                <a:latin typeface="Calibri"/>
                <a:cs typeface="Calibri"/>
              </a:rPr>
              <a:t>jointe], </a:t>
            </a:r>
            <a:r>
              <a:rPr sz="1600" spc="-5" dirty="0">
                <a:latin typeface="Calibri"/>
                <a:cs typeface="Calibri"/>
              </a:rPr>
              <a:t>puis</a:t>
            </a:r>
            <a:r>
              <a:rPr sz="1600" spc="16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sur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5" dirty="0">
                <a:latin typeface="Calibri"/>
                <a:cs typeface="Calibri"/>
              </a:rPr>
              <a:t>Browse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10" dirty="0">
                <a:latin typeface="Calibri"/>
                <a:cs typeface="Calibri"/>
              </a:rPr>
              <a:t>[Parcourir] </a:t>
            </a:r>
            <a:r>
              <a:rPr sz="1600" spc="-5" dirty="0">
                <a:latin typeface="Calibri"/>
                <a:cs typeface="Calibri"/>
              </a:rPr>
              <a:t>pour localiser et sélectionner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spc="-5" dirty="0">
                <a:latin typeface="Calibri"/>
                <a:cs typeface="Calibri"/>
              </a:rPr>
              <a:t>fichier que </a:t>
            </a:r>
            <a:r>
              <a:rPr sz="1600" spc="-10" dirty="0">
                <a:latin typeface="Calibri"/>
                <a:cs typeface="Calibri"/>
              </a:rPr>
              <a:t>vous souhaitez </a:t>
            </a:r>
            <a:r>
              <a:rPr sz="1600" spc="-25" dirty="0">
                <a:latin typeface="Calibri"/>
                <a:cs typeface="Calibri"/>
              </a:rPr>
              <a:t>téléverser. </a:t>
            </a:r>
            <a:r>
              <a:rPr sz="1600" spc="-5" dirty="0">
                <a:latin typeface="Calibri"/>
                <a:cs typeface="Calibri"/>
              </a:rPr>
              <a:t>Une </a:t>
            </a:r>
            <a:r>
              <a:rPr sz="1600" spc="-15" dirty="0">
                <a:latin typeface="Calibri"/>
                <a:cs typeface="Calibri"/>
              </a:rPr>
              <a:t>fois </a:t>
            </a:r>
            <a:r>
              <a:rPr sz="1600" spc="-5" dirty="0">
                <a:latin typeface="Calibri"/>
                <a:cs typeface="Calibri"/>
              </a:rPr>
              <a:t>que </a:t>
            </a:r>
            <a:r>
              <a:rPr sz="1600" spc="-10" dirty="0">
                <a:latin typeface="Calibri"/>
                <a:cs typeface="Calibri"/>
              </a:rPr>
              <a:t>vous</a:t>
            </a:r>
            <a:r>
              <a:rPr sz="1600" spc="27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avez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sélectionné le </a:t>
            </a:r>
            <a:r>
              <a:rPr sz="1600" spc="-25" dirty="0">
                <a:latin typeface="Calibri"/>
                <a:cs typeface="Calibri"/>
              </a:rPr>
              <a:t>fichier, </a:t>
            </a:r>
            <a:r>
              <a:rPr sz="1600" spc="-5" dirty="0">
                <a:latin typeface="Calibri"/>
                <a:cs typeface="Calibri"/>
              </a:rPr>
              <a:t>cliquez </a:t>
            </a:r>
            <a:r>
              <a:rPr sz="1600" dirty="0">
                <a:latin typeface="Calibri"/>
                <a:cs typeface="Calibri"/>
              </a:rPr>
              <a:t>à </a:t>
            </a:r>
            <a:r>
              <a:rPr sz="1600" spc="-5" dirty="0">
                <a:latin typeface="Calibri"/>
                <a:cs typeface="Calibri"/>
              </a:rPr>
              <a:t>nouveau sur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dirty="0">
                <a:latin typeface="Calibri"/>
                <a:cs typeface="Calibri"/>
              </a:rPr>
              <a:t>Upload </a:t>
            </a:r>
            <a:r>
              <a:rPr sz="1600" dirty="0">
                <a:latin typeface="Calibri"/>
                <a:cs typeface="Calibri"/>
              </a:rPr>
              <a:t>»</a:t>
            </a:r>
            <a:r>
              <a:rPr sz="1600" spc="60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[Téléverser].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08303" y="156971"/>
            <a:ext cx="8467090" cy="748665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0" rIns="0" bIns="0" rtlCol="0">
            <a:spAutoFit/>
          </a:bodyPr>
          <a:lstStyle/>
          <a:p>
            <a:pPr marL="136525">
              <a:lnSpc>
                <a:spcPts val="2650"/>
              </a:lnSpc>
            </a:pPr>
            <a:r>
              <a:rPr sz="2800" b="1" dirty="0">
                <a:latin typeface="Calibri"/>
                <a:cs typeface="Calibri"/>
              </a:rPr>
              <a:t>2.2 </a:t>
            </a:r>
            <a:r>
              <a:rPr sz="2800" b="1" spc="-10" dirty="0">
                <a:latin typeface="Calibri"/>
                <a:cs typeface="Calibri"/>
              </a:rPr>
              <a:t>Préparer </a:t>
            </a:r>
            <a:r>
              <a:rPr sz="2800" b="1" dirty="0">
                <a:latin typeface="Calibri"/>
                <a:cs typeface="Calibri"/>
              </a:rPr>
              <a:t>une </a:t>
            </a:r>
            <a:r>
              <a:rPr sz="2800" b="1" spc="-5" dirty="0">
                <a:latin typeface="Calibri"/>
                <a:cs typeface="Calibri"/>
              </a:rPr>
              <a:t>réponse </a:t>
            </a:r>
            <a:r>
              <a:rPr sz="2800" b="1" dirty="0">
                <a:latin typeface="Calibri"/>
                <a:cs typeface="Calibri"/>
              </a:rPr>
              <a:t>à un appel </a:t>
            </a:r>
            <a:r>
              <a:rPr sz="2800" b="1" spc="-30" dirty="0">
                <a:latin typeface="Calibri"/>
                <a:cs typeface="Calibri"/>
              </a:rPr>
              <a:t>d’offres</a:t>
            </a:r>
            <a:r>
              <a:rPr sz="2800" b="1" spc="-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–</a:t>
            </a:r>
            <a:endParaRPr sz="2800">
              <a:latin typeface="Calibri"/>
              <a:cs typeface="Calibri"/>
            </a:endParaRPr>
          </a:p>
          <a:p>
            <a:pPr marL="136525">
              <a:lnSpc>
                <a:spcPts val="3190"/>
              </a:lnSpc>
            </a:pPr>
            <a:r>
              <a:rPr sz="2800" b="1" spc="-35" dirty="0">
                <a:latin typeface="Calibri"/>
                <a:cs typeface="Calibri"/>
              </a:rPr>
              <a:t>Téléverser </a:t>
            </a:r>
            <a:r>
              <a:rPr sz="2800" b="1" dirty="0">
                <a:latin typeface="Calibri"/>
                <a:cs typeface="Calibri"/>
              </a:rPr>
              <a:t>les pièces</a:t>
            </a:r>
            <a:r>
              <a:rPr sz="2800" b="1" spc="-2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justificatives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88086" y="1677911"/>
            <a:ext cx="5375148" cy="428091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82396" y="1872233"/>
            <a:ext cx="4824984" cy="37307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09372" y="5426964"/>
            <a:ext cx="442722" cy="32308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60273" y="591851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11</a:t>
            </a:fld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8303" y="459486"/>
            <a:ext cx="6619875" cy="1106170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90805" rIns="0" bIns="0" rtlCol="0">
            <a:spAutoFit/>
          </a:bodyPr>
          <a:lstStyle/>
          <a:p>
            <a:pPr marL="134620">
              <a:lnSpc>
                <a:spcPts val="3195"/>
              </a:lnSpc>
              <a:spcBef>
                <a:spcPts val="715"/>
              </a:spcBef>
            </a:pPr>
            <a:r>
              <a:rPr sz="2800" b="1" dirty="0">
                <a:latin typeface="Calibri"/>
                <a:cs typeface="Calibri"/>
              </a:rPr>
              <a:t>2.2 </a:t>
            </a:r>
            <a:r>
              <a:rPr sz="2800" b="1" spc="-10" dirty="0">
                <a:latin typeface="Calibri"/>
                <a:cs typeface="Calibri"/>
              </a:rPr>
              <a:t>Préparer </a:t>
            </a:r>
            <a:r>
              <a:rPr sz="2800" b="1" dirty="0">
                <a:latin typeface="Calibri"/>
                <a:cs typeface="Calibri"/>
              </a:rPr>
              <a:t>une </a:t>
            </a:r>
            <a:r>
              <a:rPr sz="2800" b="1" spc="-10" dirty="0">
                <a:latin typeface="Calibri"/>
                <a:cs typeface="Calibri"/>
              </a:rPr>
              <a:t>réponse </a:t>
            </a:r>
            <a:r>
              <a:rPr sz="2800" b="1" dirty="0">
                <a:latin typeface="Calibri"/>
                <a:cs typeface="Calibri"/>
              </a:rPr>
              <a:t>à un</a:t>
            </a:r>
            <a:r>
              <a:rPr sz="2800" b="1" spc="-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appel</a:t>
            </a:r>
            <a:endParaRPr sz="2800">
              <a:latin typeface="Calibri"/>
              <a:cs typeface="Calibri"/>
            </a:endParaRPr>
          </a:p>
          <a:p>
            <a:pPr marL="134620">
              <a:lnSpc>
                <a:spcPts val="3195"/>
              </a:lnSpc>
            </a:pPr>
            <a:r>
              <a:rPr sz="2800" b="1" spc="-30" dirty="0">
                <a:latin typeface="Calibri"/>
                <a:cs typeface="Calibri"/>
              </a:rPr>
              <a:t>d’offres </a:t>
            </a:r>
            <a:r>
              <a:rPr sz="2800" b="1" dirty="0">
                <a:latin typeface="Calibri"/>
                <a:cs typeface="Calibri"/>
              </a:rPr>
              <a:t>– </a:t>
            </a:r>
            <a:r>
              <a:rPr sz="2800" b="1" spc="-35" dirty="0">
                <a:latin typeface="Calibri"/>
                <a:cs typeface="Calibri"/>
              </a:rPr>
              <a:t>Téléverser </a:t>
            </a:r>
            <a:r>
              <a:rPr sz="2800" b="1" dirty="0">
                <a:latin typeface="Calibri"/>
                <a:cs typeface="Calibri"/>
              </a:rPr>
              <a:t>les pièces</a:t>
            </a:r>
            <a:r>
              <a:rPr sz="2800" b="1" spc="2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justificatives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1567" y="1654809"/>
            <a:ext cx="6709409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Il </a:t>
            </a:r>
            <a:r>
              <a:rPr sz="1600" spc="-10" dirty="0">
                <a:latin typeface="Calibri"/>
                <a:cs typeface="Calibri"/>
              </a:rPr>
              <a:t>est </a:t>
            </a:r>
            <a:r>
              <a:rPr sz="1600" spc="-5" dirty="0">
                <a:latin typeface="Calibri"/>
                <a:cs typeface="Calibri"/>
              </a:rPr>
              <a:t>important de veiller </a:t>
            </a:r>
            <a:r>
              <a:rPr sz="1600" dirty="0">
                <a:latin typeface="Calibri"/>
                <a:cs typeface="Calibri"/>
              </a:rPr>
              <a:t>à ce </a:t>
            </a:r>
            <a:r>
              <a:rPr sz="1600" spc="-5" dirty="0">
                <a:latin typeface="Calibri"/>
                <a:cs typeface="Calibri"/>
              </a:rPr>
              <a:t>que la description des pièces </a:t>
            </a:r>
            <a:r>
              <a:rPr sz="1600" spc="-10" dirty="0">
                <a:latin typeface="Calibri"/>
                <a:cs typeface="Calibri"/>
              </a:rPr>
              <a:t>jointes </a:t>
            </a:r>
            <a:r>
              <a:rPr sz="1600" spc="-15" dirty="0">
                <a:latin typeface="Calibri"/>
                <a:cs typeface="Calibri"/>
              </a:rPr>
              <a:t>(Attachment  </a:t>
            </a:r>
            <a:r>
              <a:rPr sz="1600" spc="-5" dirty="0">
                <a:latin typeface="Calibri"/>
                <a:cs typeface="Calibri"/>
              </a:rPr>
              <a:t>Description) et </a:t>
            </a:r>
            <a:r>
              <a:rPr sz="1600" dirty="0">
                <a:latin typeface="Calibri"/>
                <a:cs typeface="Calibri"/>
              </a:rPr>
              <a:t>les </a:t>
            </a:r>
            <a:r>
              <a:rPr sz="1600" spc="-5" dirty="0">
                <a:latin typeface="Calibri"/>
                <a:cs typeface="Calibri"/>
              </a:rPr>
              <a:t>noms des fichiers </a:t>
            </a:r>
            <a:r>
              <a:rPr sz="1600" spc="-10" dirty="0">
                <a:latin typeface="Calibri"/>
                <a:cs typeface="Calibri"/>
              </a:rPr>
              <a:t>soient </a:t>
            </a:r>
            <a:r>
              <a:rPr sz="1600" spc="-5" dirty="0">
                <a:latin typeface="Calibri"/>
                <a:cs typeface="Calibri"/>
              </a:rPr>
              <a:t>dans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spc="-15" dirty="0">
                <a:latin typeface="Calibri"/>
                <a:cs typeface="Calibri"/>
              </a:rPr>
              <a:t>format </a:t>
            </a:r>
            <a:r>
              <a:rPr sz="1600" spc="-5" dirty="0">
                <a:latin typeface="Calibri"/>
                <a:cs typeface="Calibri"/>
              </a:rPr>
              <a:t>approprié. </a:t>
            </a:r>
            <a:r>
              <a:rPr sz="1600" b="1" spc="-20" dirty="0">
                <a:latin typeface="Calibri"/>
                <a:cs typeface="Calibri"/>
              </a:rPr>
              <a:t>Veuillez </a:t>
            </a:r>
            <a:r>
              <a:rPr sz="1600" b="1" spc="-5" dirty="0">
                <a:latin typeface="Calibri"/>
                <a:cs typeface="Calibri"/>
              </a:rPr>
              <a:t>lire  </a:t>
            </a:r>
            <a:r>
              <a:rPr sz="1600" b="1" dirty="0">
                <a:latin typeface="Calibri"/>
                <a:cs typeface="Calibri"/>
              </a:rPr>
              <a:t>les </a:t>
            </a:r>
            <a:r>
              <a:rPr sz="1600" b="1" spc="-5" dirty="0">
                <a:latin typeface="Calibri"/>
                <a:cs typeface="Calibri"/>
              </a:rPr>
              <a:t>conseils </a:t>
            </a:r>
            <a:r>
              <a:rPr sz="1600" b="1" dirty="0">
                <a:latin typeface="Calibri"/>
                <a:cs typeface="Calibri"/>
              </a:rPr>
              <a:t>pour </a:t>
            </a:r>
            <a:r>
              <a:rPr sz="1600" b="1" spc="-5" dirty="0">
                <a:latin typeface="Calibri"/>
                <a:cs typeface="Calibri"/>
              </a:rPr>
              <a:t>des informations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complémentaires.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3033" y="2604516"/>
            <a:ext cx="7510907" cy="22520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47344" y="2798826"/>
            <a:ext cx="6960870" cy="17023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418582"/>
            <a:ext cx="442722" cy="3238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001129" y="313943"/>
            <a:ext cx="3739131" cy="5350510"/>
          </a:xfrm>
          <a:custGeom>
            <a:avLst/>
            <a:gdLst/>
            <a:ahLst/>
            <a:cxnLst/>
            <a:rect l="l" t="t" r="r" b="b"/>
            <a:pathLst>
              <a:path w="3546475" h="5350510">
                <a:moveTo>
                  <a:pt x="2955290" y="0"/>
                </a:moveTo>
                <a:lnTo>
                  <a:pt x="591058" y="0"/>
                </a:lnTo>
                <a:lnTo>
                  <a:pt x="542587" y="1959"/>
                </a:lnTo>
                <a:lnTo>
                  <a:pt x="495195" y="7737"/>
                </a:lnTo>
                <a:lnTo>
                  <a:pt x="449033" y="17180"/>
                </a:lnTo>
                <a:lnTo>
                  <a:pt x="404254" y="30136"/>
                </a:lnTo>
                <a:lnTo>
                  <a:pt x="361009" y="46454"/>
                </a:lnTo>
                <a:lnTo>
                  <a:pt x="319451" y="65980"/>
                </a:lnTo>
                <a:lnTo>
                  <a:pt x="279732" y="88564"/>
                </a:lnTo>
                <a:lnTo>
                  <a:pt x="242005" y="114052"/>
                </a:lnTo>
                <a:lnTo>
                  <a:pt x="206421" y="142292"/>
                </a:lnTo>
                <a:lnTo>
                  <a:pt x="173132" y="173132"/>
                </a:lnTo>
                <a:lnTo>
                  <a:pt x="142292" y="206421"/>
                </a:lnTo>
                <a:lnTo>
                  <a:pt x="114052" y="242005"/>
                </a:lnTo>
                <a:lnTo>
                  <a:pt x="88564" y="279732"/>
                </a:lnTo>
                <a:lnTo>
                  <a:pt x="65980" y="319451"/>
                </a:lnTo>
                <a:lnTo>
                  <a:pt x="46454" y="361009"/>
                </a:lnTo>
                <a:lnTo>
                  <a:pt x="30136" y="404254"/>
                </a:lnTo>
                <a:lnTo>
                  <a:pt x="17180" y="449033"/>
                </a:lnTo>
                <a:lnTo>
                  <a:pt x="7737" y="495195"/>
                </a:lnTo>
                <a:lnTo>
                  <a:pt x="1959" y="542587"/>
                </a:lnTo>
                <a:lnTo>
                  <a:pt x="0" y="591057"/>
                </a:lnTo>
                <a:lnTo>
                  <a:pt x="0" y="4758944"/>
                </a:lnTo>
                <a:lnTo>
                  <a:pt x="1959" y="4807414"/>
                </a:lnTo>
                <a:lnTo>
                  <a:pt x="7737" y="4854806"/>
                </a:lnTo>
                <a:lnTo>
                  <a:pt x="17180" y="4900968"/>
                </a:lnTo>
                <a:lnTo>
                  <a:pt x="30136" y="4945747"/>
                </a:lnTo>
                <a:lnTo>
                  <a:pt x="46454" y="4988992"/>
                </a:lnTo>
                <a:lnTo>
                  <a:pt x="65980" y="5030550"/>
                </a:lnTo>
                <a:lnTo>
                  <a:pt x="88564" y="5070269"/>
                </a:lnTo>
                <a:lnTo>
                  <a:pt x="114052" y="5107996"/>
                </a:lnTo>
                <a:lnTo>
                  <a:pt x="142292" y="5143580"/>
                </a:lnTo>
                <a:lnTo>
                  <a:pt x="173132" y="5176869"/>
                </a:lnTo>
                <a:lnTo>
                  <a:pt x="206421" y="5207709"/>
                </a:lnTo>
                <a:lnTo>
                  <a:pt x="242005" y="5235949"/>
                </a:lnTo>
                <a:lnTo>
                  <a:pt x="279732" y="5261437"/>
                </a:lnTo>
                <a:lnTo>
                  <a:pt x="319451" y="5284021"/>
                </a:lnTo>
                <a:lnTo>
                  <a:pt x="361009" y="5303547"/>
                </a:lnTo>
                <a:lnTo>
                  <a:pt x="404254" y="5319865"/>
                </a:lnTo>
                <a:lnTo>
                  <a:pt x="449033" y="5332821"/>
                </a:lnTo>
                <a:lnTo>
                  <a:pt x="495195" y="5342264"/>
                </a:lnTo>
                <a:lnTo>
                  <a:pt x="542587" y="5348042"/>
                </a:lnTo>
                <a:lnTo>
                  <a:pt x="591058" y="5350002"/>
                </a:lnTo>
                <a:lnTo>
                  <a:pt x="2955290" y="5350002"/>
                </a:lnTo>
                <a:lnTo>
                  <a:pt x="3003760" y="5348042"/>
                </a:lnTo>
                <a:lnTo>
                  <a:pt x="3051152" y="5342264"/>
                </a:lnTo>
                <a:lnTo>
                  <a:pt x="3097314" y="5332821"/>
                </a:lnTo>
                <a:lnTo>
                  <a:pt x="3142093" y="5319865"/>
                </a:lnTo>
                <a:lnTo>
                  <a:pt x="3185338" y="5303547"/>
                </a:lnTo>
                <a:lnTo>
                  <a:pt x="3226896" y="5284021"/>
                </a:lnTo>
                <a:lnTo>
                  <a:pt x="3266615" y="5261437"/>
                </a:lnTo>
                <a:lnTo>
                  <a:pt x="3304342" y="5235949"/>
                </a:lnTo>
                <a:lnTo>
                  <a:pt x="3339926" y="5207709"/>
                </a:lnTo>
                <a:lnTo>
                  <a:pt x="3373215" y="5176869"/>
                </a:lnTo>
                <a:lnTo>
                  <a:pt x="3404055" y="5143580"/>
                </a:lnTo>
                <a:lnTo>
                  <a:pt x="3432295" y="5107996"/>
                </a:lnTo>
                <a:lnTo>
                  <a:pt x="3457783" y="5070269"/>
                </a:lnTo>
                <a:lnTo>
                  <a:pt x="3480367" y="5030550"/>
                </a:lnTo>
                <a:lnTo>
                  <a:pt x="3499893" y="4988992"/>
                </a:lnTo>
                <a:lnTo>
                  <a:pt x="3516211" y="4945747"/>
                </a:lnTo>
                <a:lnTo>
                  <a:pt x="3529167" y="4900968"/>
                </a:lnTo>
                <a:lnTo>
                  <a:pt x="3538610" y="4854806"/>
                </a:lnTo>
                <a:lnTo>
                  <a:pt x="3544388" y="4807414"/>
                </a:lnTo>
                <a:lnTo>
                  <a:pt x="3546348" y="4758944"/>
                </a:lnTo>
                <a:lnTo>
                  <a:pt x="3546348" y="591057"/>
                </a:lnTo>
                <a:lnTo>
                  <a:pt x="3544388" y="542587"/>
                </a:lnTo>
                <a:lnTo>
                  <a:pt x="3538610" y="495195"/>
                </a:lnTo>
                <a:lnTo>
                  <a:pt x="3529167" y="449033"/>
                </a:lnTo>
                <a:lnTo>
                  <a:pt x="3516211" y="404254"/>
                </a:lnTo>
                <a:lnTo>
                  <a:pt x="3499893" y="361009"/>
                </a:lnTo>
                <a:lnTo>
                  <a:pt x="3480367" y="319451"/>
                </a:lnTo>
                <a:lnTo>
                  <a:pt x="3457783" y="279732"/>
                </a:lnTo>
                <a:lnTo>
                  <a:pt x="3432295" y="242005"/>
                </a:lnTo>
                <a:lnTo>
                  <a:pt x="3404055" y="206421"/>
                </a:lnTo>
                <a:lnTo>
                  <a:pt x="3373215" y="173132"/>
                </a:lnTo>
                <a:lnTo>
                  <a:pt x="3339926" y="142292"/>
                </a:lnTo>
                <a:lnTo>
                  <a:pt x="3304342" y="114052"/>
                </a:lnTo>
                <a:lnTo>
                  <a:pt x="3266615" y="88564"/>
                </a:lnTo>
                <a:lnTo>
                  <a:pt x="3226896" y="65980"/>
                </a:lnTo>
                <a:lnTo>
                  <a:pt x="3185338" y="46454"/>
                </a:lnTo>
                <a:lnTo>
                  <a:pt x="3142093" y="30136"/>
                </a:lnTo>
                <a:lnTo>
                  <a:pt x="3097314" y="17180"/>
                </a:lnTo>
                <a:lnTo>
                  <a:pt x="3051152" y="7737"/>
                </a:lnTo>
                <a:lnTo>
                  <a:pt x="3003760" y="1959"/>
                </a:lnTo>
                <a:lnTo>
                  <a:pt x="2955290" y="0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193785" y="313943"/>
            <a:ext cx="3546475" cy="5350510"/>
          </a:xfrm>
          <a:custGeom>
            <a:avLst/>
            <a:gdLst/>
            <a:ahLst/>
            <a:cxnLst/>
            <a:rect l="l" t="t" r="r" b="b"/>
            <a:pathLst>
              <a:path w="3546475" h="5350510">
                <a:moveTo>
                  <a:pt x="0" y="591057"/>
                </a:moveTo>
                <a:lnTo>
                  <a:pt x="1959" y="542587"/>
                </a:lnTo>
                <a:lnTo>
                  <a:pt x="7737" y="495195"/>
                </a:lnTo>
                <a:lnTo>
                  <a:pt x="17180" y="449033"/>
                </a:lnTo>
                <a:lnTo>
                  <a:pt x="30136" y="404254"/>
                </a:lnTo>
                <a:lnTo>
                  <a:pt x="46454" y="361009"/>
                </a:lnTo>
                <a:lnTo>
                  <a:pt x="65980" y="319451"/>
                </a:lnTo>
                <a:lnTo>
                  <a:pt x="88564" y="279732"/>
                </a:lnTo>
                <a:lnTo>
                  <a:pt x="114052" y="242005"/>
                </a:lnTo>
                <a:lnTo>
                  <a:pt x="142292" y="206421"/>
                </a:lnTo>
                <a:lnTo>
                  <a:pt x="173132" y="173132"/>
                </a:lnTo>
                <a:lnTo>
                  <a:pt x="206421" y="142292"/>
                </a:lnTo>
                <a:lnTo>
                  <a:pt x="242005" y="114052"/>
                </a:lnTo>
                <a:lnTo>
                  <a:pt x="279732" y="88564"/>
                </a:lnTo>
                <a:lnTo>
                  <a:pt x="319451" y="65980"/>
                </a:lnTo>
                <a:lnTo>
                  <a:pt x="361009" y="46454"/>
                </a:lnTo>
                <a:lnTo>
                  <a:pt x="404254" y="30136"/>
                </a:lnTo>
                <a:lnTo>
                  <a:pt x="449033" y="17180"/>
                </a:lnTo>
                <a:lnTo>
                  <a:pt x="495195" y="7737"/>
                </a:lnTo>
                <a:lnTo>
                  <a:pt x="542587" y="1959"/>
                </a:lnTo>
                <a:lnTo>
                  <a:pt x="591058" y="0"/>
                </a:lnTo>
                <a:lnTo>
                  <a:pt x="2955290" y="0"/>
                </a:lnTo>
                <a:lnTo>
                  <a:pt x="3003760" y="1959"/>
                </a:lnTo>
                <a:lnTo>
                  <a:pt x="3051152" y="7737"/>
                </a:lnTo>
                <a:lnTo>
                  <a:pt x="3097314" y="17180"/>
                </a:lnTo>
                <a:lnTo>
                  <a:pt x="3142093" y="30136"/>
                </a:lnTo>
                <a:lnTo>
                  <a:pt x="3185338" y="46454"/>
                </a:lnTo>
                <a:lnTo>
                  <a:pt x="3226896" y="65980"/>
                </a:lnTo>
                <a:lnTo>
                  <a:pt x="3266615" y="88564"/>
                </a:lnTo>
                <a:lnTo>
                  <a:pt x="3304342" y="114052"/>
                </a:lnTo>
                <a:lnTo>
                  <a:pt x="3339926" y="142292"/>
                </a:lnTo>
                <a:lnTo>
                  <a:pt x="3373215" y="173132"/>
                </a:lnTo>
                <a:lnTo>
                  <a:pt x="3404055" y="206421"/>
                </a:lnTo>
                <a:lnTo>
                  <a:pt x="3432295" y="242005"/>
                </a:lnTo>
                <a:lnTo>
                  <a:pt x="3457783" y="279732"/>
                </a:lnTo>
                <a:lnTo>
                  <a:pt x="3480367" y="319451"/>
                </a:lnTo>
                <a:lnTo>
                  <a:pt x="3499893" y="361009"/>
                </a:lnTo>
                <a:lnTo>
                  <a:pt x="3516211" y="404254"/>
                </a:lnTo>
                <a:lnTo>
                  <a:pt x="3529167" y="449033"/>
                </a:lnTo>
                <a:lnTo>
                  <a:pt x="3538610" y="495195"/>
                </a:lnTo>
                <a:lnTo>
                  <a:pt x="3544388" y="542587"/>
                </a:lnTo>
                <a:lnTo>
                  <a:pt x="3546348" y="591057"/>
                </a:lnTo>
                <a:lnTo>
                  <a:pt x="3546348" y="4758944"/>
                </a:lnTo>
                <a:lnTo>
                  <a:pt x="3544388" y="4807414"/>
                </a:lnTo>
                <a:lnTo>
                  <a:pt x="3538610" y="4854806"/>
                </a:lnTo>
                <a:lnTo>
                  <a:pt x="3529167" y="4900968"/>
                </a:lnTo>
                <a:lnTo>
                  <a:pt x="3516211" y="4945747"/>
                </a:lnTo>
                <a:lnTo>
                  <a:pt x="3499893" y="4988992"/>
                </a:lnTo>
                <a:lnTo>
                  <a:pt x="3480367" y="5030550"/>
                </a:lnTo>
                <a:lnTo>
                  <a:pt x="3457783" y="5070269"/>
                </a:lnTo>
                <a:lnTo>
                  <a:pt x="3432295" y="5107996"/>
                </a:lnTo>
                <a:lnTo>
                  <a:pt x="3404055" y="5143580"/>
                </a:lnTo>
                <a:lnTo>
                  <a:pt x="3373215" y="5176869"/>
                </a:lnTo>
                <a:lnTo>
                  <a:pt x="3339926" y="5207709"/>
                </a:lnTo>
                <a:lnTo>
                  <a:pt x="3304342" y="5235949"/>
                </a:lnTo>
                <a:lnTo>
                  <a:pt x="3266615" y="5261437"/>
                </a:lnTo>
                <a:lnTo>
                  <a:pt x="3226896" y="5284021"/>
                </a:lnTo>
                <a:lnTo>
                  <a:pt x="3185338" y="5303547"/>
                </a:lnTo>
                <a:lnTo>
                  <a:pt x="3142093" y="5319865"/>
                </a:lnTo>
                <a:lnTo>
                  <a:pt x="3097314" y="5332821"/>
                </a:lnTo>
                <a:lnTo>
                  <a:pt x="3051152" y="5342264"/>
                </a:lnTo>
                <a:lnTo>
                  <a:pt x="3003760" y="5348042"/>
                </a:lnTo>
                <a:lnTo>
                  <a:pt x="2955290" y="5350002"/>
                </a:lnTo>
                <a:lnTo>
                  <a:pt x="591058" y="5350002"/>
                </a:lnTo>
                <a:lnTo>
                  <a:pt x="542587" y="5348042"/>
                </a:lnTo>
                <a:lnTo>
                  <a:pt x="495195" y="5342264"/>
                </a:lnTo>
                <a:lnTo>
                  <a:pt x="449033" y="5332821"/>
                </a:lnTo>
                <a:lnTo>
                  <a:pt x="404254" y="5319865"/>
                </a:lnTo>
                <a:lnTo>
                  <a:pt x="361009" y="5303547"/>
                </a:lnTo>
                <a:lnTo>
                  <a:pt x="319451" y="5284021"/>
                </a:lnTo>
                <a:lnTo>
                  <a:pt x="279732" y="5261437"/>
                </a:lnTo>
                <a:lnTo>
                  <a:pt x="242005" y="5235949"/>
                </a:lnTo>
                <a:lnTo>
                  <a:pt x="206421" y="5207709"/>
                </a:lnTo>
                <a:lnTo>
                  <a:pt x="173132" y="5176869"/>
                </a:lnTo>
                <a:lnTo>
                  <a:pt x="142292" y="5143580"/>
                </a:lnTo>
                <a:lnTo>
                  <a:pt x="114052" y="5107996"/>
                </a:lnTo>
                <a:lnTo>
                  <a:pt x="88564" y="5070269"/>
                </a:lnTo>
                <a:lnTo>
                  <a:pt x="65980" y="5030550"/>
                </a:lnTo>
                <a:lnTo>
                  <a:pt x="46454" y="4988992"/>
                </a:lnTo>
                <a:lnTo>
                  <a:pt x="30136" y="4945747"/>
                </a:lnTo>
                <a:lnTo>
                  <a:pt x="17180" y="4900968"/>
                </a:lnTo>
                <a:lnTo>
                  <a:pt x="7737" y="4854806"/>
                </a:lnTo>
                <a:lnTo>
                  <a:pt x="1959" y="4807414"/>
                </a:lnTo>
                <a:lnTo>
                  <a:pt x="0" y="4758944"/>
                </a:lnTo>
                <a:lnTo>
                  <a:pt x="0" y="591057"/>
                </a:lnTo>
                <a:close/>
              </a:path>
            </a:pathLst>
          </a:custGeom>
          <a:ln w="28956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446007" y="1322323"/>
            <a:ext cx="3035300" cy="38836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4150" marR="95250" indent="-171450">
              <a:lnSpc>
                <a:spcPct val="100000"/>
              </a:lnSpc>
              <a:buFont typeface="Arial"/>
              <a:buChar char="•"/>
              <a:tabLst>
                <a:tab pos="184150" algn="l"/>
              </a:tabLst>
            </a:pPr>
            <a:r>
              <a:rPr sz="1150" spc="-5" dirty="0">
                <a:latin typeface="Calibri"/>
                <a:cs typeface="Calibri"/>
              </a:rPr>
              <a:t>Le nom du fichier ne peut pas </a:t>
            </a:r>
            <a:r>
              <a:rPr sz="1150" dirty="0">
                <a:latin typeface="Calibri"/>
                <a:cs typeface="Calibri"/>
              </a:rPr>
              <a:t>contenir </a:t>
            </a:r>
            <a:r>
              <a:rPr sz="1150" spc="-5" dirty="0">
                <a:latin typeface="Calibri"/>
                <a:cs typeface="Calibri"/>
              </a:rPr>
              <a:t>plus de  </a:t>
            </a:r>
            <a:r>
              <a:rPr sz="1150" dirty="0">
                <a:solidFill>
                  <a:srgbClr val="FF0000"/>
                </a:solidFill>
                <a:latin typeface="Calibri"/>
                <a:cs typeface="Calibri"/>
              </a:rPr>
              <a:t>60</a:t>
            </a:r>
            <a:r>
              <a:rPr sz="1150" spc="-40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150" spc="-5" dirty="0">
                <a:solidFill>
                  <a:srgbClr val="FF0000"/>
                </a:solidFill>
                <a:latin typeface="Calibri"/>
                <a:cs typeface="Calibri"/>
              </a:rPr>
              <a:t>caractères</a:t>
            </a:r>
            <a:r>
              <a:rPr sz="1150" spc="-5" dirty="0">
                <a:latin typeface="Calibri"/>
                <a:cs typeface="Calibri"/>
              </a:rPr>
              <a:t>.</a:t>
            </a:r>
            <a:endParaRPr sz="1150" dirty="0">
              <a:latin typeface="Calibri"/>
              <a:cs typeface="Calibri"/>
            </a:endParaRPr>
          </a:p>
          <a:p>
            <a:pPr marL="184150" marR="62865" indent="-17145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184150" algn="l"/>
              </a:tabLst>
            </a:pPr>
            <a:r>
              <a:rPr sz="1150" spc="-5" dirty="0">
                <a:latin typeface="Calibri"/>
                <a:cs typeface="Calibri"/>
              </a:rPr>
              <a:t>Le nom du fichier </a:t>
            </a:r>
            <a:r>
              <a:rPr sz="1150" dirty="0">
                <a:latin typeface="Calibri"/>
                <a:cs typeface="Calibri"/>
              </a:rPr>
              <a:t>et </a:t>
            </a:r>
            <a:r>
              <a:rPr sz="1150" spc="-5" dirty="0">
                <a:latin typeface="Calibri"/>
                <a:cs typeface="Calibri"/>
              </a:rPr>
              <a:t>sa description ne peuvent  </a:t>
            </a:r>
            <a:r>
              <a:rPr sz="1150" dirty="0">
                <a:latin typeface="Calibri"/>
                <a:cs typeface="Calibri"/>
              </a:rPr>
              <a:t>contenir </a:t>
            </a:r>
            <a:r>
              <a:rPr sz="1150" spc="-5" dirty="0">
                <a:latin typeface="Calibri"/>
                <a:cs typeface="Calibri"/>
              </a:rPr>
              <a:t>des </a:t>
            </a:r>
            <a:r>
              <a:rPr sz="1150" dirty="0">
                <a:latin typeface="Calibri"/>
                <a:cs typeface="Calibri"/>
              </a:rPr>
              <a:t>caractères </a:t>
            </a:r>
            <a:r>
              <a:rPr sz="1150" spc="-5" dirty="0">
                <a:latin typeface="Calibri"/>
                <a:cs typeface="Calibri"/>
              </a:rPr>
              <a:t>spéciaux ou des </a:t>
            </a:r>
            <a:r>
              <a:rPr sz="1150" dirty="0">
                <a:latin typeface="Calibri"/>
                <a:cs typeface="Calibri"/>
              </a:rPr>
              <a:t>lettres  d’autres alphabets. Seules les lettres de  l’alphabet anglais sont</a:t>
            </a:r>
            <a:r>
              <a:rPr sz="1150" spc="-110" dirty="0">
                <a:latin typeface="Calibri"/>
                <a:cs typeface="Calibri"/>
              </a:rPr>
              <a:t> </a:t>
            </a:r>
            <a:r>
              <a:rPr sz="1150" dirty="0">
                <a:latin typeface="Calibri"/>
                <a:cs typeface="Calibri"/>
              </a:rPr>
              <a:t>autorisées.</a:t>
            </a:r>
          </a:p>
          <a:p>
            <a:pPr marL="184150" marR="81915" indent="-17145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184150" algn="l"/>
              </a:tabLst>
            </a:pPr>
            <a:r>
              <a:rPr sz="1150" spc="-5" dirty="0">
                <a:latin typeface="Calibri"/>
                <a:cs typeface="Calibri"/>
              </a:rPr>
              <a:t>Si </a:t>
            </a:r>
            <a:r>
              <a:rPr sz="1150" dirty="0">
                <a:latin typeface="Calibri"/>
                <a:cs typeface="Calibri"/>
              </a:rPr>
              <a:t>vous téléversez </a:t>
            </a:r>
            <a:r>
              <a:rPr sz="1150" spc="-5" dirty="0">
                <a:latin typeface="Calibri"/>
                <a:cs typeface="Calibri"/>
              </a:rPr>
              <a:t>un </a:t>
            </a:r>
            <a:r>
              <a:rPr sz="1150" dirty="0">
                <a:latin typeface="Calibri"/>
                <a:cs typeface="Calibri"/>
              </a:rPr>
              <a:t>grand </a:t>
            </a:r>
            <a:r>
              <a:rPr sz="1150" spc="-5" dirty="0">
                <a:latin typeface="Calibri"/>
                <a:cs typeface="Calibri"/>
              </a:rPr>
              <a:t>nombre de fichiers  (par </a:t>
            </a:r>
            <a:r>
              <a:rPr sz="1150" dirty="0">
                <a:latin typeface="Calibri"/>
                <a:cs typeface="Calibri"/>
              </a:rPr>
              <a:t>exemple, 15 </a:t>
            </a:r>
            <a:r>
              <a:rPr sz="1150" spc="-5" dirty="0">
                <a:latin typeface="Calibri"/>
                <a:cs typeface="Calibri"/>
              </a:rPr>
              <a:t>ou plus), veuillez </a:t>
            </a:r>
            <a:r>
              <a:rPr sz="1150" dirty="0">
                <a:latin typeface="Calibri"/>
                <a:cs typeface="Calibri"/>
              </a:rPr>
              <a:t>les  </a:t>
            </a:r>
            <a:r>
              <a:rPr sz="1150" spc="-5" dirty="0">
                <a:latin typeface="Calibri"/>
                <a:cs typeface="Calibri"/>
              </a:rPr>
              <a:t>compresser dans </a:t>
            </a:r>
            <a:r>
              <a:rPr sz="1150" spc="-5" dirty="0">
                <a:solidFill>
                  <a:srgbClr val="FF0000"/>
                </a:solidFill>
                <a:latin typeface="Calibri"/>
                <a:cs typeface="Calibri"/>
              </a:rPr>
              <a:t>un dossier </a:t>
            </a:r>
            <a:r>
              <a:rPr sz="1150" dirty="0">
                <a:solidFill>
                  <a:srgbClr val="FF0000"/>
                </a:solidFill>
                <a:latin typeface="Calibri"/>
                <a:cs typeface="Calibri"/>
              </a:rPr>
              <a:t>au </a:t>
            </a:r>
            <a:r>
              <a:rPr sz="1150" spc="-5" dirty="0">
                <a:solidFill>
                  <a:srgbClr val="FF0000"/>
                </a:solidFill>
                <a:latin typeface="Calibri"/>
                <a:cs typeface="Calibri"/>
              </a:rPr>
              <a:t>format .ZIP </a:t>
            </a:r>
            <a:r>
              <a:rPr sz="1150" dirty="0">
                <a:latin typeface="Calibri"/>
                <a:cs typeface="Calibri"/>
              </a:rPr>
              <a:t>et  téléverser le </a:t>
            </a:r>
            <a:r>
              <a:rPr sz="1150" spc="-5" dirty="0">
                <a:latin typeface="Calibri"/>
                <a:cs typeface="Calibri"/>
              </a:rPr>
              <a:t>dossier plutôt que </a:t>
            </a:r>
            <a:r>
              <a:rPr sz="1150" dirty="0">
                <a:latin typeface="Calibri"/>
                <a:cs typeface="Calibri"/>
              </a:rPr>
              <a:t>chaque </a:t>
            </a:r>
            <a:r>
              <a:rPr sz="1150" spc="-5" dirty="0">
                <a:latin typeface="Calibri"/>
                <a:cs typeface="Calibri"/>
              </a:rPr>
              <a:t>fichier  individuel. Vous pouvez </a:t>
            </a:r>
            <a:r>
              <a:rPr sz="1150" dirty="0">
                <a:latin typeface="Calibri"/>
                <a:cs typeface="Calibri"/>
              </a:rPr>
              <a:t>téléverser </a:t>
            </a:r>
            <a:r>
              <a:rPr sz="1150" spc="-5" dirty="0">
                <a:latin typeface="Calibri"/>
                <a:cs typeface="Calibri"/>
              </a:rPr>
              <a:t>plusieurs  dossiers ZIP, </a:t>
            </a:r>
            <a:r>
              <a:rPr sz="1150" dirty="0">
                <a:latin typeface="Calibri"/>
                <a:cs typeface="Calibri"/>
              </a:rPr>
              <a:t>mais </a:t>
            </a:r>
            <a:r>
              <a:rPr sz="1150" spc="-5" dirty="0">
                <a:latin typeface="Calibri"/>
                <a:cs typeface="Calibri"/>
              </a:rPr>
              <a:t>dans </a:t>
            </a:r>
            <a:r>
              <a:rPr sz="1150" dirty="0">
                <a:latin typeface="Calibri"/>
                <a:cs typeface="Calibri"/>
              </a:rPr>
              <a:t>ce cas, veuillez </a:t>
            </a:r>
            <a:r>
              <a:rPr sz="1150" spc="-5" dirty="0">
                <a:latin typeface="Calibri"/>
                <a:cs typeface="Calibri"/>
              </a:rPr>
              <a:t>noter  que </a:t>
            </a:r>
            <a:r>
              <a:rPr sz="1150" dirty="0">
                <a:solidFill>
                  <a:srgbClr val="FF0000"/>
                </a:solidFill>
                <a:latin typeface="Calibri"/>
                <a:cs typeface="Calibri"/>
              </a:rPr>
              <a:t>la </a:t>
            </a:r>
            <a:r>
              <a:rPr sz="1150" spc="-5" dirty="0">
                <a:solidFill>
                  <a:srgbClr val="FF0000"/>
                </a:solidFill>
                <a:latin typeface="Calibri"/>
                <a:cs typeface="Calibri"/>
              </a:rPr>
              <a:t>taille totale de chaque dossier ZIP </a:t>
            </a:r>
            <a:r>
              <a:rPr sz="1150" dirty="0">
                <a:solidFill>
                  <a:srgbClr val="FF0000"/>
                </a:solidFill>
                <a:latin typeface="Calibri"/>
                <a:cs typeface="Calibri"/>
              </a:rPr>
              <a:t>à  téléverser </a:t>
            </a:r>
            <a:r>
              <a:rPr sz="1150" spc="-5" dirty="0">
                <a:solidFill>
                  <a:srgbClr val="FF0000"/>
                </a:solidFill>
                <a:latin typeface="Calibri"/>
                <a:cs typeface="Calibri"/>
              </a:rPr>
              <a:t>ne peut pas dépasser </a:t>
            </a:r>
            <a:r>
              <a:rPr sz="1150" dirty="0">
                <a:solidFill>
                  <a:srgbClr val="FF0000"/>
                </a:solidFill>
                <a:latin typeface="Calibri"/>
                <a:cs typeface="Calibri"/>
              </a:rPr>
              <a:t>50</a:t>
            </a:r>
            <a:r>
              <a:rPr sz="1150" spc="-4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sz="1150" dirty="0">
                <a:solidFill>
                  <a:srgbClr val="FF0000"/>
                </a:solidFill>
                <a:latin typeface="Calibri"/>
                <a:cs typeface="Calibri"/>
              </a:rPr>
              <a:t>Mo</a:t>
            </a:r>
            <a:r>
              <a:rPr sz="1150" dirty="0">
                <a:latin typeface="Calibri"/>
                <a:cs typeface="Calibri"/>
              </a:rPr>
              <a:t>.</a:t>
            </a:r>
          </a:p>
          <a:p>
            <a:pPr marL="184150" marR="5080" indent="-171450">
              <a:lnSpc>
                <a:spcPct val="100000"/>
              </a:lnSpc>
              <a:spcBef>
                <a:spcPts val="480"/>
              </a:spcBef>
              <a:buFont typeface="Arial"/>
              <a:buChar char="•"/>
              <a:tabLst>
                <a:tab pos="184150" algn="l"/>
              </a:tabLst>
            </a:pPr>
            <a:r>
              <a:rPr sz="1150" dirty="0">
                <a:latin typeface="Calibri"/>
                <a:cs typeface="Calibri"/>
              </a:rPr>
              <a:t>Veuillez lire attentivement le dossier d’appel  d’offres correspondant à l’événement afin de  vous assurer </a:t>
            </a:r>
            <a:r>
              <a:rPr sz="1150" spc="-5" dirty="0">
                <a:latin typeface="Calibri"/>
                <a:cs typeface="Calibri"/>
              </a:rPr>
              <a:t>que </a:t>
            </a:r>
            <a:r>
              <a:rPr sz="1150" dirty="0">
                <a:latin typeface="Calibri"/>
                <a:cs typeface="Calibri"/>
              </a:rPr>
              <a:t>vous remplissez les critères</a:t>
            </a:r>
            <a:r>
              <a:rPr sz="1150" spc="-100" dirty="0">
                <a:latin typeface="Calibri"/>
                <a:cs typeface="Calibri"/>
              </a:rPr>
              <a:t> </a:t>
            </a:r>
            <a:r>
              <a:rPr sz="1150" spc="-5" dirty="0">
                <a:latin typeface="Calibri"/>
                <a:cs typeface="Calibri"/>
              </a:rPr>
              <a:t>de  </a:t>
            </a:r>
            <a:r>
              <a:rPr sz="1150" dirty="0">
                <a:latin typeface="Calibri"/>
                <a:cs typeface="Calibri"/>
              </a:rPr>
              <a:t>l’événement pour la soumission de documents.  </a:t>
            </a:r>
            <a:r>
              <a:rPr sz="1150" b="1" dirty="0">
                <a:latin typeface="Calibri"/>
                <a:cs typeface="Calibri"/>
              </a:rPr>
              <a:t>Il </a:t>
            </a:r>
            <a:r>
              <a:rPr sz="1150" b="1" spc="-5" dirty="0">
                <a:latin typeface="Calibri"/>
                <a:cs typeface="Calibri"/>
              </a:rPr>
              <a:t>est </a:t>
            </a:r>
            <a:r>
              <a:rPr sz="1150" b="1" dirty="0">
                <a:latin typeface="Calibri"/>
                <a:cs typeface="Calibri"/>
              </a:rPr>
              <a:t>possible que des restrictions </a:t>
            </a:r>
            <a:r>
              <a:rPr sz="1150" b="1" spc="-5" dirty="0">
                <a:latin typeface="Calibri"/>
                <a:cs typeface="Calibri"/>
              </a:rPr>
              <a:t>soient  imposées quant </a:t>
            </a:r>
            <a:r>
              <a:rPr sz="1150" b="1" dirty="0">
                <a:latin typeface="Calibri"/>
                <a:cs typeface="Calibri"/>
              </a:rPr>
              <a:t>à la taille </a:t>
            </a:r>
            <a:r>
              <a:rPr sz="1150" b="1" spc="-5" dirty="0">
                <a:latin typeface="Calibri"/>
                <a:cs typeface="Calibri"/>
              </a:rPr>
              <a:t>et </a:t>
            </a:r>
            <a:r>
              <a:rPr sz="1150" b="1" dirty="0">
                <a:latin typeface="Calibri"/>
                <a:cs typeface="Calibri"/>
              </a:rPr>
              <a:t>au </a:t>
            </a:r>
            <a:r>
              <a:rPr sz="1150" b="1" spc="-5" dirty="0">
                <a:latin typeface="Calibri"/>
                <a:cs typeface="Calibri"/>
              </a:rPr>
              <a:t>format </a:t>
            </a:r>
            <a:r>
              <a:rPr sz="1150" b="1" dirty="0">
                <a:latin typeface="Calibri"/>
                <a:cs typeface="Calibri"/>
              </a:rPr>
              <a:t>des  </a:t>
            </a:r>
            <a:r>
              <a:rPr sz="1150" b="1" spc="-5" dirty="0">
                <a:latin typeface="Calibri"/>
                <a:cs typeface="Calibri"/>
              </a:rPr>
              <a:t>fichiers </a:t>
            </a:r>
            <a:r>
              <a:rPr sz="1150" b="1" dirty="0">
                <a:latin typeface="Calibri"/>
                <a:cs typeface="Calibri"/>
              </a:rPr>
              <a:t>à</a:t>
            </a:r>
            <a:r>
              <a:rPr sz="1150" b="1" spc="-45" dirty="0">
                <a:latin typeface="Calibri"/>
                <a:cs typeface="Calibri"/>
              </a:rPr>
              <a:t> </a:t>
            </a:r>
            <a:r>
              <a:rPr sz="1150" b="1" spc="-5" dirty="0">
                <a:latin typeface="Calibri"/>
                <a:cs typeface="Calibri"/>
              </a:rPr>
              <a:t>téléverser.</a:t>
            </a:r>
            <a:endParaRPr sz="1150" dirty="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284464" y="589787"/>
            <a:ext cx="363474" cy="40309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647938" y="502919"/>
            <a:ext cx="2992755" cy="599440"/>
          </a:xfrm>
          <a:custGeom>
            <a:avLst/>
            <a:gdLst/>
            <a:ahLst/>
            <a:cxnLst/>
            <a:rect l="l" t="t" r="r" b="b"/>
            <a:pathLst>
              <a:path w="2992754" h="599440">
                <a:moveTo>
                  <a:pt x="0" y="598931"/>
                </a:moveTo>
                <a:lnTo>
                  <a:pt x="2992374" y="598931"/>
                </a:lnTo>
                <a:lnTo>
                  <a:pt x="2992374" y="0"/>
                </a:lnTo>
                <a:lnTo>
                  <a:pt x="0" y="0"/>
                </a:lnTo>
                <a:lnTo>
                  <a:pt x="0" y="598931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8635745" y="486409"/>
            <a:ext cx="2983230" cy="635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000" spc="-10" dirty="0">
                <a:solidFill>
                  <a:srgbClr val="0D0D0D"/>
                </a:solidFill>
              </a:rPr>
              <a:t>Conseils </a:t>
            </a:r>
            <a:r>
              <a:rPr sz="2000" spc="-5" dirty="0">
                <a:solidFill>
                  <a:srgbClr val="0D0D0D"/>
                </a:solidFill>
              </a:rPr>
              <a:t>pour </a:t>
            </a:r>
            <a:r>
              <a:rPr sz="2000" spc="-15" dirty="0">
                <a:solidFill>
                  <a:srgbClr val="0D0D0D"/>
                </a:solidFill>
              </a:rPr>
              <a:t>téléverser </a:t>
            </a:r>
            <a:r>
              <a:rPr sz="2000" spc="-5" dirty="0">
                <a:solidFill>
                  <a:srgbClr val="0D0D0D"/>
                </a:solidFill>
              </a:rPr>
              <a:t>des  </a:t>
            </a:r>
            <a:r>
              <a:rPr sz="2000" spc="-10" dirty="0">
                <a:solidFill>
                  <a:srgbClr val="0D0D0D"/>
                </a:solidFill>
              </a:rPr>
              <a:t>fichiers</a:t>
            </a:r>
            <a:endParaRPr sz="2000"/>
          </a:p>
        </p:txBody>
      </p:sp>
      <p:sp>
        <p:nvSpPr>
          <p:cNvPr id="14" name="object 14"/>
          <p:cNvSpPr txBox="1"/>
          <p:nvPr/>
        </p:nvSpPr>
        <p:spPr>
          <a:xfrm>
            <a:off x="160273" y="591851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8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6" name="object 1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12</a:t>
            </a:fld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8303" y="133350"/>
            <a:ext cx="8248015" cy="902335"/>
          </a:xfrm>
          <a:custGeom>
            <a:avLst/>
            <a:gdLst/>
            <a:ahLst/>
            <a:cxnLst/>
            <a:rect l="l" t="t" r="r" b="b"/>
            <a:pathLst>
              <a:path w="8248015" h="902335">
                <a:moveTo>
                  <a:pt x="0" y="902208"/>
                </a:moveTo>
                <a:lnTo>
                  <a:pt x="8247888" y="902208"/>
                </a:lnTo>
                <a:lnTo>
                  <a:pt x="8247888" y="0"/>
                </a:lnTo>
                <a:lnTo>
                  <a:pt x="0" y="0"/>
                </a:lnTo>
                <a:lnTo>
                  <a:pt x="0" y="902208"/>
                </a:lnTo>
                <a:close/>
              </a:path>
            </a:pathLst>
          </a:custGeom>
          <a:solidFill>
            <a:srgbClr val="B1D3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96468" y="1589595"/>
            <a:ext cx="7924800" cy="462089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15358" y="1209296"/>
            <a:ext cx="9664829" cy="467696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40130" y="106171"/>
            <a:ext cx="6849109" cy="8845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/>
              <a:t>2.2 </a:t>
            </a:r>
            <a:r>
              <a:rPr sz="2800" spc="-10" dirty="0"/>
              <a:t>Préparer </a:t>
            </a:r>
            <a:r>
              <a:rPr sz="2800" dirty="0"/>
              <a:t>une </a:t>
            </a:r>
            <a:r>
              <a:rPr sz="2800" spc="-5" dirty="0"/>
              <a:t>réponse </a:t>
            </a:r>
            <a:r>
              <a:rPr sz="2800" dirty="0"/>
              <a:t>à un appel </a:t>
            </a:r>
            <a:r>
              <a:rPr sz="2800" spc="-30" dirty="0"/>
              <a:t>d’offres</a:t>
            </a:r>
            <a:r>
              <a:rPr sz="2800" spc="-5" dirty="0"/>
              <a:t> </a:t>
            </a:r>
            <a:r>
              <a:rPr sz="2800" dirty="0"/>
              <a:t>–</a:t>
            </a:r>
            <a:endParaRPr sz="2800"/>
          </a:p>
          <a:p>
            <a:pPr marL="12700">
              <a:lnSpc>
                <a:spcPct val="100000"/>
              </a:lnSpc>
            </a:pPr>
            <a:r>
              <a:rPr sz="2800" spc="-10" dirty="0"/>
              <a:t>Enregistrer </a:t>
            </a:r>
            <a:r>
              <a:rPr sz="2800" dirty="0"/>
              <a:t>pour un </a:t>
            </a:r>
            <a:r>
              <a:rPr sz="2800" spc="-5" dirty="0"/>
              <a:t>usage</a:t>
            </a:r>
            <a:r>
              <a:rPr sz="2800" spc="-60" dirty="0"/>
              <a:t> </a:t>
            </a:r>
            <a:r>
              <a:rPr sz="2800" spc="-5" dirty="0"/>
              <a:t>ultérieur</a:t>
            </a:r>
            <a:endParaRPr sz="2800"/>
          </a:p>
        </p:txBody>
      </p:sp>
      <p:sp>
        <p:nvSpPr>
          <p:cNvPr id="7" name="object 7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9372" y="5407914"/>
            <a:ext cx="442722" cy="3238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60273" y="591851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13</a:t>
            </a:fld>
            <a:endParaRPr dirty="0"/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C6512805-C839-4C69-ABAB-B83CD8887AB9}"/>
              </a:ext>
            </a:extLst>
          </p:cNvPr>
          <p:cNvSpPr/>
          <p:nvPr/>
        </p:nvSpPr>
        <p:spPr>
          <a:xfrm>
            <a:off x="7889239" y="1371025"/>
            <a:ext cx="4302762" cy="12959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spc="-5" dirty="0">
                <a:solidFill>
                  <a:srgbClr val="0D0D0D"/>
                </a:solidFill>
                <a:cs typeface="Calibri"/>
              </a:rPr>
              <a:t>       Sachez que </a:t>
            </a:r>
            <a:r>
              <a:rPr lang="fr-FR" sz="1600" spc="-10" dirty="0">
                <a:solidFill>
                  <a:srgbClr val="0D0D0D"/>
                </a:solidFill>
                <a:cs typeface="Calibri"/>
              </a:rPr>
              <a:t>l’enregistrement </a:t>
            </a:r>
            <a:r>
              <a:rPr lang="fr-FR" sz="1600" dirty="0">
                <a:solidFill>
                  <a:srgbClr val="0D0D0D"/>
                </a:solidFill>
                <a:cs typeface="Calibri"/>
              </a:rPr>
              <a:t>de </a:t>
            </a:r>
            <a:r>
              <a:rPr lang="fr-FR" sz="1600" spc="-10" dirty="0">
                <a:solidFill>
                  <a:srgbClr val="0D0D0D"/>
                </a:solidFill>
                <a:cs typeface="Calibri"/>
              </a:rPr>
              <a:t>votre  offre     </a:t>
            </a:r>
            <a:r>
              <a:rPr lang="fr-FR" sz="1600" spc="-5" dirty="0">
                <a:solidFill>
                  <a:srgbClr val="0D0D0D"/>
                </a:solidFill>
                <a:cs typeface="Calibri"/>
              </a:rPr>
              <a:t>pour un </a:t>
            </a:r>
            <a:r>
              <a:rPr lang="fr-FR" sz="1600" spc="-10" dirty="0">
                <a:solidFill>
                  <a:srgbClr val="0D0D0D"/>
                </a:solidFill>
                <a:cs typeface="Calibri"/>
              </a:rPr>
              <a:t>usage </a:t>
            </a:r>
            <a:r>
              <a:rPr lang="fr-FR" sz="1600" spc="-5" dirty="0">
                <a:solidFill>
                  <a:srgbClr val="0D0D0D"/>
                </a:solidFill>
                <a:cs typeface="Calibri"/>
              </a:rPr>
              <a:t>ultérieur ne  constitue pas une soumission de </a:t>
            </a:r>
            <a:r>
              <a:rPr lang="fr-FR" sz="1600" spc="-10" dirty="0">
                <a:solidFill>
                  <a:srgbClr val="0D0D0D"/>
                </a:solidFill>
                <a:cs typeface="Calibri"/>
              </a:rPr>
              <a:t>votre  offre </a:t>
            </a:r>
            <a:r>
              <a:rPr lang="fr-FR" sz="1600" spc="-5" dirty="0">
                <a:solidFill>
                  <a:srgbClr val="0D0D0D"/>
                </a:solidFill>
                <a:cs typeface="Calibri"/>
              </a:rPr>
              <a:t>dans </a:t>
            </a:r>
            <a:r>
              <a:rPr lang="fr-FR" sz="1600" dirty="0">
                <a:solidFill>
                  <a:srgbClr val="0D0D0D"/>
                </a:solidFill>
                <a:cs typeface="Calibri"/>
              </a:rPr>
              <a:t>le </a:t>
            </a:r>
            <a:r>
              <a:rPr lang="fr-FR" sz="1600" spc="-10" dirty="0">
                <a:solidFill>
                  <a:srgbClr val="0D0D0D"/>
                </a:solidFill>
                <a:cs typeface="Calibri"/>
              </a:rPr>
              <a:t>système. Pour soumettre  votre offre, vous devez </a:t>
            </a:r>
            <a:r>
              <a:rPr lang="fr-FR" sz="1600" dirty="0">
                <a:solidFill>
                  <a:srgbClr val="0D0D0D"/>
                </a:solidFill>
                <a:cs typeface="Calibri"/>
              </a:rPr>
              <a:t>cliquer</a:t>
            </a:r>
            <a:r>
              <a:rPr lang="fr-FR" sz="1600" spc="-20" dirty="0">
                <a:solidFill>
                  <a:srgbClr val="0D0D0D"/>
                </a:solidFill>
                <a:cs typeface="Calibri"/>
              </a:rPr>
              <a:t> </a:t>
            </a:r>
            <a:r>
              <a:rPr lang="fr-FR" sz="1600" spc="-5" dirty="0">
                <a:solidFill>
                  <a:srgbClr val="0D0D0D"/>
                </a:solidFill>
                <a:cs typeface="Calibri"/>
              </a:rPr>
              <a:t>sur « </a:t>
            </a:r>
            <a:r>
              <a:rPr lang="fr-FR" sz="1600" spc="-5" dirty="0" err="1">
                <a:solidFill>
                  <a:srgbClr val="0D0D0D"/>
                </a:solidFill>
                <a:cs typeface="Calibri"/>
              </a:rPr>
              <a:t>Submit</a:t>
            </a:r>
            <a:r>
              <a:rPr lang="fr-FR" sz="1600" spc="-5" dirty="0">
                <a:solidFill>
                  <a:srgbClr val="0D0D0D"/>
                </a:solidFill>
                <a:cs typeface="Calibri"/>
              </a:rPr>
              <a:t> </a:t>
            </a:r>
            <a:r>
              <a:rPr lang="fr-FR" sz="1600" spc="-5" dirty="0" err="1">
                <a:solidFill>
                  <a:srgbClr val="0D0D0D"/>
                </a:solidFill>
                <a:cs typeface="Calibri"/>
              </a:rPr>
              <a:t>Bid</a:t>
            </a:r>
            <a:r>
              <a:rPr lang="fr-FR" sz="1600" spc="-5" dirty="0">
                <a:solidFill>
                  <a:srgbClr val="0D0D0D"/>
                </a:solidFill>
                <a:cs typeface="Calibri"/>
              </a:rPr>
              <a:t> »</a:t>
            </a:r>
            <a:endParaRPr lang="fr-FR" sz="1600" dirty="0"/>
          </a:p>
        </p:txBody>
      </p:sp>
      <p:sp>
        <p:nvSpPr>
          <p:cNvPr id="13" name="object 12">
            <a:extLst>
              <a:ext uri="{FF2B5EF4-FFF2-40B4-BE49-F238E27FC236}">
                <a16:creationId xmlns:a16="http://schemas.microsoft.com/office/drawing/2014/main" id="{0BE32F1C-5992-4538-B1F8-6EF9198D00A5}"/>
              </a:ext>
            </a:extLst>
          </p:cNvPr>
          <p:cNvSpPr/>
          <p:nvPr/>
        </p:nvSpPr>
        <p:spPr>
          <a:xfrm>
            <a:off x="8001000" y="1342646"/>
            <a:ext cx="304800" cy="38157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8303" y="184404"/>
            <a:ext cx="9898380" cy="753110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191770" rIns="0" bIns="0" rtlCol="0">
            <a:spAutoFit/>
          </a:bodyPr>
          <a:lstStyle/>
          <a:p>
            <a:pPr marL="174625" marR="565150">
              <a:lnSpc>
                <a:spcPct val="70000"/>
              </a:lnSpc>
              <a:spcBef>
                <a:spcPts val="1510"/>
              </a:spcBef>
            </a:pPr>
            <a:r>
              <a:rPr sz="2400" b="1" dirty="0">
                <a:latin typeface="Calibri"/>
                <a:cs typeface="Calibri"/>
              </a:rPr>
              <a:t>2.2 </a:t>
            </a:r>
            <a:r>
              <a:rPr sz="2400" b="1" spc="-10" dirty="0">
                <a:latin typeface="Calibri"/>
                <a:cs typeface="Calibri"/>
              </a:rPr>
              <a:t>Préparer </a:t>
            </a:r>
            <a:r>
              <a:rPr sz="2400" b="1" dirty="0">
                <a:latin typeface="Calibri"/>
                <a:cs typeface="Calibri"/>
              </a:rPr>
              <a:t>une </a:t>
            </a:r>
            <a:r>
              <a:rPr sz="2400" b="1" spc="-5" dirty="0">
                <a:latin typeface="Calibri"/>
                <a:cs typeface="Calibri"/>
              </a:rPr>
              <a:t>réponse </a:t>
            </a:r>
            <a:r>
              <a:rPr sz="2400" b="1" dirty="0">
                <a:latin typeface="Calibri"/>
                <a:cs typeface="Calibri"/>
              </a:rPr>
              <a:t>à un appel </a:t>
            </a:r>
            <a:r>
              <a:rPr sz="2400" b="1" spc="-30" dirty="0">
                <a:latin typeface="Calibri"/>
                <a:cs typeface="Calibri"/>
              </a:rPr>
              <a:t>d’offres </a:t>
            </a:r>
            <a:r>
              <a:rPr sz="2400" b="1" dirty="0">
                <a:latin typeface="Calibri"/>
                <a:cs typeface="Calibri"/>
              </a:rPr>
              <a:t>– </a:t>
            </a:r>
            <a:r>
              <a:rPr sz="2400" b="1" spc="-15" dirty="0">
                <a:latin typeface="Calibri"/>
                <a:cs typeface="Calibri"/>
              </a:rPr>
              <a:t>Enregistrer </a:t>
            </a:r>
            <a:r>
              <a:rPr sz="2400" b="1" dirty="0">
                <a:latin typeface="Calibri"/>
                <a:cs typeface="Calibri"/>
              </a:rPr>
              <a:t>pour un </a:t>
            </a:r>
            <a:r>
              <a:rPr sz="2400" b="1" spc="-10" dirty="0">
                <a:latin typeface="Calibri"/>
                <a:cs typeface="Calibri"/>
              </a:rPr>
              <a:t>usage  ultérieur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59536" y="1100835"/>
            <a:ext cx="11144885" cy="7854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Pour revenir </a:t>
            </a:r>
            <a:r>
              <a:rPr sz="1600" dirty="0">
                <a:latin typeface="Calibri"/>
                <a:cs typeface="Calibri"/>
              </a:rPr>
              <a:t>à </a:t>
            </a:r>
            <a:r>
              <a:rPr sz="1600" spc="-10" dirty="0">
                <a:latin typeface="Calibri"/>
                <a:cs typeface="Calibri"/>
              </a:rPr>
              <a:t>votre offre enregistrée </a:t>
            </a:r>
            <a:r>
              <a:rPr sz="1600" spc="-5" dirty="0">
                <a:latin typeface="Calibri"/>
                <a:cs typeface="Calibri"/>
              </a:rPr>
              <a:t>afin </a:t>
            </a:r>
            <a:r>
              <a:rPr sz="1600" spc="-15" dirty="0">
                <a:latin typeface="Calibri"/>
                <a:cs typeface="Calibri"/>
              </a:rPr>
              <a:t>d’y </a:t>
            </a:r>
            <a:r>
              <a:rPr sz="1600" spc="-5" dirty="0">
                <a:latin typeface="Calibri"/>
                <a:cs typeface="Calibri"/>
              </a:rPr>
              <a:t>ajouter </a:t>
            </a:r>
            <a:r>
              <a:rPr sz="1600" dirty="0">
                <a:latin typeface="Calibri"/>
                <a:cs typeface="Calibri"/>
              </a:rPr>
              <a:t>des </a:t>
            </a:r>
            <a:r>
              <a:rPr sz="1600" spc="-10" dirty="0">
                <a:latin typeface="Calibri"/>
                <a:cs typeface="Calibri"/>
              </a:rPr>
              <a:t>informations, ouvrez </a:t>
            </a:r>
            <a:r>
              <a:rPr sz="1600" dirty="0">
                <a:latin typeface="Calibri"/>
                <a:cs typeface="Calibri"/>
              </a:rPr>
              <a:t>la </a:t>
            </a:r>
            <a:r>
              <a:rPr sz="1600" spc="-5" dirty="0">
                <a:latin typeface="Calibri"/>
                <a:cs typeface="Calibri"/>
              </a:rPr>
              <a:t>page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15" dirty="0">
                <a:latin typeface="Calibri"/>
                <a:cs typeface="Calibri"/>
              </a:rPr>
              <a:t>Event </a:t>
            </a:r>
            <a:r>
              <a:rPr sz="1600" b="1" i="1" spc="-5" dirty="0">
                <a:latin typeface="Calibri"/>
                <a:cs typeface="Calibri"/>
              </a:rPr>
              <a:t>Details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10" dirty="0">
                <a:latin typeface="Calibri"/>
                <a:cs typeface="Calibri"/>
              </a:rPr>
              <a:t>[Informations </a:t>
            </a:r>
            <a:r>
              <a:rPr sz="1600" dirty="0">
                <a:latin typeface="Calibri"/>
                <a:cs typeface="Calibri"/>
              </a:rPr>
              <a:t>sur </a:t>
            </a:r>
            <a:r>
              <a:rPr sz="1600" spc="-15" dirty="0">
                <a:latin typeface="Calibri"/>
                <a:cs typeface="Calibri"/>
              </a:rPr>
              <a:t>l’événement]  </a:t>
            </a:r>
            <a:r>
              <a:rPr sz="1600" dirty="0">
                <a:latin typeface="Calibri"/>
                <a:cs typeface="Calibri"/>
              </a:rPr>
              <a:t>en </a:t>
            </a:r>
            <a:r>
              <a:rPr sz="1600" u="heavy" spc="-5" dirty="0">
                <a:solidFill>
                  <a:srgbClr val="0462C1"/>
                </a:solidFill>
                <a:latin typeface="Calibri"/>
                <a:cs typeface="Calibri"/>
                <a:hlinkClick r:id="rId2" action="ppaction://hlinksldjump"/>
              </a:rPr>
              <a:t>cliquant sur </a:t>
            </a:r>
            <a:r>
              <a:rPr sz="1600" u="heavy" dirty="0">
                <a:solidFill>
                  <a:srgbClr val="0462C1"/>
                </a:solidFill>
                <a:latin typeface="Calibri"/>
                <a:cs typeface="Calibri"/>
                <a:hlinkClick r:id="rId2" action="ppaction://hlinksldjump"/>
              </a:rPr>
              <a:t>le </a:t>
            </a:r>
            <a:r>
              <a:rPr sz="1600" u="heavy" spc="-5" dirty="0">
                <a:solidFill>
                  <a:srgbClr val="0462C1"/>
                </a:solidFill>
                <a:latin typeface="Calibri"/>
                <a:cs typeface="Calibri"/>
                <a:hlinkClick r:id="rId2" action="ppaction://hlinksldjump"/>
              </a:rPr>
              <a:t>lien </a:t>
            </a:r>
            <a:r>
              <a:rPr sz="1600" u="heavy" spc="-10" dirty="0">
                <a:solidFill>
                  <a:srgbClr val="0462C1"/>
                </a:solidFill>
                <a:latin typeface="Calibri"/>
                <a:cs typeface="Calibri"/>
                <a:hlinkClick r:id="rId2" action="ppaction://hlinksldjump"/>
              </a:rPr>
              <a:t>hypertexte </a:t>
            </a:r>
            <a:r>
              <a:rPr sz="1600" u="heavy" spc="-5" dirty="0">
                <a:solidFill>
                  <a:srgbClr val="0462C1"/>
                </a:solidFill>
                <a:latin typeface="Calibri"/>
                <a:cs typeface="Calibri"/>
                <a:hlinkClick r:id="rId2" action="ppaction://hlinksldjump"/>
              </a:rPr>
              <a:t>des événements</a:t>
            </a:r>
            <a:r>
              <a:rPr sz="1800" spc="-5" dirty="0">
                <a:latin typeface="Calibri"/>
                <a:cs typeface="Calibri"/>
              </a:rPr>
              <a:t>, </a:t>
            </a:r>
            <a:r>
              <a:rPr sz="1600" spc="-5" dirty="0">
                <a:latin typeface="Calibri"/>
                <a:cs typeface="Calibri"/>
              </a:rPr>
              <a:t>puis sur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20" dirty="0">
                <a:latin typeface="Calibri"/>
                <a:cs typeface="Calibri"/>
              </a:rPr>
              <a:t>View, </a:t>
            </a:r>
            <a:r>
              <a:rPr sz="1600" b="1" i="1" spc="-10" dirty="0">
                <a:latin typeface="Calibri"/>
                <a:cs typeface="Calibri"/>
              </a:rPr>
              <a:t>Edit </a:t>
            </a:r>
            <a:r>
              <a:rPr sz="1600" b="1" i="1" spc="-5" dirty="0">
                <a:latin typeface="Calibri"/>
                <a:cs typeface="Calibri"/>
              </a:rPr>
              <a:t>or </a:t>
            </a:r>
            <a:r>
              <a:rPr sz="1600" b="1" i="1" spc="-20" dirty="0">
                <a:latin typeface="Calibri"/>
                <a:cs typeface="Calibri"/>
              </a:rPr>
              <a:t>Copy, </a:t>
            </a:r>
            <a:r>
              <a:rPr sz="1600" b="1" i="1" spc="-5" dirty="0">
                <a:latin typeface="Calibri"/>
                <a:cs typeface="Calibri"/>
              </a:rPr>
              <a:t>from Saved </a:t>
            </a:r>
            <a:r>
              <a:rPr sz="1600" b="1" i="1" dirty="0">
                <a:latin typeface="Calibri"/>
                <a:cs typeface="Calibri"/>
              </a:rPr>
              <a:t>Bids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20" dirty="0">
                <a:latin typeface="Calibri"/>
                <a:cs typeface="Calibri"/>
              </a:rPr>
              <a:t>[Afficher, </a:t>
            </a:r>
            <a:r>
              <a:rPr sz="1600" spc="-5" dirty="0">
                <a:latin typeface="Calibri"/>
                <a:cs typeface="Calibri"/>
              </a:rPr>
              <a:t>modifier ou copier </a:t>
            </a:r>
            <a:r>
              <a:rPr sz="1600" dirty="0">
                <a:latin typeface="Calibri"/>
                <a:cs typeface="Calibri"/>
              </a:rPr>
              <a:t>à  </a:t>
            </a:r>
            <a:r>
              <a:rPr sz="1600" spc="-5" dirty="0">
                <a:latin typeface="Calibri"/>
                <a:cs typeface="Calibri"/>
              </a:rPr>
              <a:t>partir </a:t>
            </a:r>
            <a:r>
              <a:rPr sz="1600" spc="-20" dirty="0">
                <a:latin typeface="Calibri"/>
                <a:cs typeface="Calibri"/>
              </a:rPr>
              <a:t>d’offres</a:t>
            </a:r>
            <a:r>
              <a:rPr sz="1600" spc="-6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enregistrées].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03326" y="1879917"/>
            <a:ext cx="8591550" cy="40810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97636" y="2074163"/>
            <a:ext cx="8041385" cy="35311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445252"/>
            <a:ext cx="442722" cy="3238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0273" y="591851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14</a:t>
            </a:fld>
            <a:endParaRPr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8303" y="166115"/>
            <a:ext cx="9981565" cy="729615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183515" rIns="0" bIns="0" rtlCol="0">
            <a:spAutoFit/>
          </a:bodyPr>
          <a:lstStyle/>
          <a:p>
            <a:pPr marL="196215" marR="626745">
              <a:lnSpc>
                <a:spcPct val="70000"/>
              </a:lnSpc>
              <a:spcBef>
                <a:spcPts val="1445"/>
              </a:spcBef>
            </a:pPr>
            <a:r>
              <a:rPr sz="2400" dirty="0"/>
              <a:t>2.2 </a:t>
            </a:r>
            <a:r>
              <a:rPr sz="2400" spc="-10" dirty="0"/>
              <a:t>Préparer </a:t>
            </a:r>
            <a:r>
              <a:rPr sz="2400" dirty="0"/>
              <a:t>une </a:t>
            </a:r>
            <a:r>
              <a:rPr sz="2400" spc="-5" dirty="0"/>
              <a:t>réponse </a:t>
            </a:r>
            <a:r>
              <a:rPr sz="2400" dirty="0"/>
              <a:t>à un appel </a:t>
            </a:r>
            <a:r>
              <a:rPr sz="2400" spc="-30" dirty="0"/>
              <a:t>d’offres </a:t>
            </a:r>
            <a:r>
              <a:rPr sz="2400" dirty="0"/>
              <a:t>– </a:t>
            </a:r>
            <a:r>
              <a:rPr sz="2400" spc="-15" dirty="0"/>
              <a:t>Enregistrer </a:t>
            </a:r>
            <a:r>
              <a:rPr sz="2400" dirty="0"/>
              <a:t>pour un </a:t>
            </a:r>
            <a:r>
              <a:rPr sz="2400" spc="-10" dirty="0"/>
              <a:t>usage  ultérieur</a:t>
            </a:r>
            <a:endParaRPr sz="2400"/>
          </a:p>
        </p:txBody>
      </p:sp>
      <p:sp>
        <p:nvSpPr>
          <p:cNvPr id="3" name="object 3"/>
          <p:cNvSpPr txBox="1"/>
          <p:nvPr/>
        </p:nvSpPr>
        <p:spPr>
          <a:xfrm>
            <a:off x="866902" y="993647"/>
            <a:ext cx="9822180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Sur </a:t>
            </a:r>
            <a:r>
              <a:rPr sz="1600" dirty="0">
                <a:latin typeface="Calibri"/>
                <a:cs typeface="Calibri"/>
              </a:rPr>
              <a:t>la </a:t>
            </a:r>
            <a:r>
              <a:rPr sz="1600" spc="-10" dirty="0">
                <a:latin typeface="Calibri"/>
                <a:cs typeface="Calibri"/>
              </a:rPr>
              <a:t>page suivante,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spc="-15" dirty="0">
                <a:latin typeface="Calibri"/>
                <a:cs typeface="Calibri"/>
              </a:rPr>
              <a:t>statut </a:t>
            </a:r>
            <a:r>
              <a:rPr sz="1600" spc="-5" dirty="0">
                <a:latin typeface="Calibri"/>
                <a:cs typeface="Calibri"/>
              </a:rPr>
              <a:t>de </a:t>
            </a:r>
            <a:r>
              <a:rPr sz="1600" spc="-15" dirty="0">
                <a:latin typeface="Calibri"/>
                <a:cs typeface="Calibri"/>
              </a:rPr>
              <a:t>votre offre </a:t>
            </a:r>
            <a:r>
              <a:rPr sz="1600" spc="-10" dirty="0">
                <a:latin typeface="Calibri"/>
                <a:cs typeface="Calibri"/>
              </a:rPr>
              <a:t>est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5" dirty="0">
                <a:latin typeface="Calibri"/>
                <a:cs typeface="Calibri"/>
              </a:rPr>
              <a:t>Saved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10" dirty="0">
                <a:latin typeface="Calibri"/>
                <a:cs typeface="Calibri"/>
              </a:rPr>
              <a:t>[Enregistré]. </a:t>
            </a:r>
            <a:r>
              <a:rPr sz="1600" spc="-20" dirty="0">
                <a:latin typeface="Calibri"/>
                <a:cs typeface="Calibri"/>
              </a:rPr>
              <a:t>Vous </a:t>
            </a:r>
            <a:r>
              <a:rPr sz="1600" spc="-10" dirty="0">
                <a:latin typeface="Calibri"/>
                <a:cs typeface="Calibri"/>
              </a:rPr>
              <a:t>pouvez continuer </a:t>
            </a:r>
            <a:r>
              <a:rPr sz="1600" dirty="0">
                <a:latin typeface="Calibri"/>
                <a:cs typeface="Calibri"/>
              </a:rPr>
              <a:t>à </a:t>
            </a:r>
            <a:r>
              <a:rPr sz="1600" spc="-5" dirty="0">
                <a:latin typeface="Calibri"/>
                <a:cs typeface="Calibri"/>
              </a:rPr>
              <a:t>élaborer </a:t>
            </a:r>
            <a:r>
              <a:rPr sz="1600" spc="-10" dirty="0">
                <a:latin typeface="Calibri"/>
                <a:cs typeface="Calibri"/>
              </a:rPr>
              <a:t>votre </a:t>
            </a:r>
            <a:r>
              <a:rPr sz="1600" spc="-15" dirty="0">
                <a:latin typeface="Calibri"/>
                <a:cs typeface="Calibri"/>
              </a:rPr>
              <a:t>offre </a:t>
            </a:r>
            <a:r>
              <a:rPr sz="1600" dirty="0">
                <a:latin typeface="Calibri"/>
                <a:cs typeface="Calibri"/>
              </a:rPr>
              <a:t>en  </a:t>
            </a:r>
            <a:r>
              <a:rPr sz="1600" spc="-5" dirty="0">
                <a:latin typeface="Calibri"/>
                <a:cs typeface="Calibri"/>
              </a:rPr>
              <a:t>cliquant sur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spc="-5" dirty="0">
                <a:latin typeface="Calibri"/>
                <a:cs typeface="Calibri"/>
              </a:rPr>
              <a:t>lien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10" dirty="0">
                <a:latin typeface="Calibri"/>
                <a:cs typeface="Calibri"/>
              </a:rPr>
              <a:t>Edit </a:t>
            </a:r>
            <a:r>
              <a:rPr sz="1600" b="1" i="1" dirty="0">
                <a:latin typeface="Calibri"/>
                <a:cs typeface="Calibri"/>
              </a:rPr>
              <a:t>Bid </a:t>
            </a:r>
            <a:r>
              <a:rPr sz="1600" b="1" i="1" spc="-10" dirty="0">
                <a:latin typeface="Calibri"/>
                <a:cs typeface="Calibri"/>
              </a:rPr>
              <a:t>Response </a:t>
            </a:r>
            <a:r>
              <a:rPr sz="1600" dirty="0">
                <a:latin typeface="Calibri"/>
                <a:cs typeface="Calibri"/>
              </a:rPr>
              <a:t>» [Modifier la </a:t>
            </a:r>
            <a:r>
              <a:rPr sz="1600" spc="-5" dirty="0">
                <a:latin typeface="Calibri"/>
                <a:cs typeface="Calibri"/>
              </a:rPr>
              <a:t>réponse </a:t>
            </a:r>
            <a:r>
              <a:rPr sz="1600" dirty="0">
                <a:latin typeface="Calibri"/>
                <a:cs typeface="Calibri"/>
              </a:rPr>
              <a:t>à </a:t>
            </a:r>
            <a:r>
              <a:rPr sz="1600" spc="-20" dirty="0">
                <a:latin typeface="Calibri"/>
                <a:cs typeface="Calibri"/>
              </a:rPr>
              <a:t>l’appel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20" dirty="0">
                <a:latin typeface="Calibri"/>
                <a:cs typeface="Calibri"/>
              </a:rPr>
              <a:t>d’offres].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Ceci </a:t>
            </a:r>
            <a:r>
              <a:rPr sz="1600" spc="-5" dirty="0">
                <a:latin typeface="Calibri"/>
                <a:cs typeface="Calibri"/>
              </a:rPr>
              <a:t>ouvre </a:t>
            </a:r>
            <a:r>
              <a:rPr sz="1600" spc="-10" dirty="0">
                <a:latin typeface="Calibri"/>
                <a:cs typeface="Calibri"/>
              </a:rPr>
              <a:t>votre </a:t>
            </a:r>
            <a:r>
              <a:rPr sz="1600" spc="-5" dirty="0">
                <a:latin typeface="Calibri"/>
                <a:cs typeface="Calibri"/>
              </a:rPr>
              <a:t>réponse </a:t>
            </a:r>
            <a:r>
              <a:rPr sz="1600" dirty="0">
                <a:latin typeface="Calibri"/>
                <a:cs typeface="Calibri"/>
              </a:rPr>
              <a:t>à </a:t>
            </a:r>
            <a:r>
              <a:rPr sz="1600" spc="-20" dirty="0">
                <a:latin typeface="Calibri"/>
                <a:cs typeface="Calibri"/>
              </a:rPr>
              <a:t>l’appel d’offres, </a:t>
            </a:r>
            <a:r>
              <a:rPr sz="1600" spc="-5" dirty="0">
                <a:latin typeface="Calibri"/>
                <a:cs typeface="Calibri"/>
              </a:rPr>
              <a:t>et vous pouvez continuer </a:t>
            </a:r>
            <a:r>
              <a:rPr sz="1600" dirty="0">
                <a:latin typeface="Calibri"/>
                <a:cs typeface="Calibri"/>
              </a:rPr>
              <a:t>à</a:t>
            </a:r>
            <a:r>
              <a:rPr sz="1600" spc="105" dirty="0">
                <a:latin typeface="Calibri"/>
                <a:cs typeface="Calibri"/>
              </a:rPr>
              <a:t> </a:t>
            </a:r>
            <a:r>
              <a:rPr sz="1600" spc="-30" dirty="0">
                <a:latin typeface="Calibri"/>
                <a:cs typeface="Calibri"/>
              </a:rPr>
              <a:t>l’élaborer.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7323" y="1661198"/>
            <a:ext cx="11017758" cy="442036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81633" y="1855469"/>
            <a:ext cx="10467593" cy="38701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436108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0273" y="591851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15</a:t>
            </a:fld>
            <a:endParaRPr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32866" y="1315189"/>
            <a:ext cx="9050909" cy="55071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27175" y="1509522"/>
            <a:ext cx="8500872" cy="495681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08303" y="166115"/>
            <a:ext cx="7211059" cy="813435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0" rIns="0" bIns="0" rtlCol="0">
            <a:spAutoFit/>
          </a:bodyPr>
          <a:lstStyle/>
          <a:p>
            <a:pPr marL="184150">
              <a:lnSpc>
                <a:spcPts val="2745"/>
              </a:lnSpc>
            </a:pPr>
            <a:r>
              <a:rPr sz="2800" b="1" dirty="0">
                <a:latin typeface="Calibri"/>
                <a:cs typeface="Calibri"/>
              </a:rPr>
              <a:t>2.3 </a:t>
            </a:r>
            <a:r>
              <a:rPr sz="2800" b="1" spc="-10" dirty="0">
                <a:latin typeface="Calibri"/>
                <a:cs typeface="Calibri"/>
              </a:rPr>
              <a:t>Soumettre </a:t>
            </a:r>
            <a:r>
              <a:rPr sz="2800" b="1" dirty="0">
                <a:latin typeface="Calibri"/>
                <a:cs typeface="Calibri"/>
              </a:rPr>
              <a:t>une </a:t>
            </a:r>
            <a:r>
              <a:rPr sz="2800" b="1" spc="-10" dirty="0">
                <a:latin typeface="Calibri"/>
                <a:cs typeface="Calibri"/>
              </a:rPr>
              <a:t>offre </a:t>
            </a:r>
            <a:r>
              <a:rPr sz="2800" b="1" dirty="0">
                <a:latin typeface="Calibri"/>
                <a:cs typeface="Calibri"/>
              </a:rPr>
              <a:t>– </a:t>
            </a:r>
            <a:r>
              <a:rPr sz="2800" b="1" spc="-10" dirty="0">
                <a:latin typeface="Calibri"/>
                <a:cs typeface="Calibri"/>
              </a:rPr>
              <a:t>Soumettre</a:t>
            </a:r>
            <a:r>
              <a:rPr sz="2800" b="1" spc="-2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une</a:t>
            </a:r>
            <a:endParaRPr sz="2800">
              <a:latin typeface="Calibri"/>
              <a:cs typeface="Calibri"/>
            </a:endParaRPr>
          </a:p>
          <a:p>
            <a:pPr marL="184150">
              <a:lnSpc>
                <a:spcPct val="100000"/>
              </a:lnSpc>
            </a:pPr>
            <a:r>
              <a:rPr sz="2800" b="1" spc="-5" dirty="0">
                <a:latin typeface="Calibri"/>
                <a:cs typeface="Calibri"/>
              </a:rPr>
              <a:t>réponse </a:t>
            </a:r>
            <a:r>
              <a:rPr sz="2800" b="1" dirty="0">
                <a:latin typeface="Calibri"/>
                <a:cs typeface="Calibri"/>
              </a:rPr>
              <a:t>à un appel</a:t>
            </a:r>
            <a:r>
              <a:rPr sz="2800" b="1" spc="-70" dirty="0">
                <a:latin typeface="Calibri"/>
                <a:cs typeface="Calibri"/>
              </a:rPr>
              <a:t> </a:t>
            </a:r>
            <a:r>
              <a:rPr sz="2800" b="1" spc="-30" dirty="0">
                <a:latin typeface="Calibri"/>
                <a:cs typeface="Calibri"/>
              </a:rPr>
              <a:t>d’offres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8680" y="971550"/>
            <a:ext cx="10206990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Une </a:t>
            </a:r>
            <a:r>
              <a:rPr sz="1600" spc="-15" dirty="0">
                <a:latin typeface="Calibri"/>
                <a:cs typeface="Calibri"/>
              </a:rPr>
              <a:t>fois </a:t>
            </a:r>
            <a:r>
              <a:rPr sz="1600" spc="-5" dirty="0">
                <a:latin typeface="Calibri"/>
                <a:cs typeface="Calibri"/>
              </a:rPr>
              <a:t>que </a:t>
            </a:r>
            <a:r>
              <a:rPr sz="1600" spc="-15" dirty="0">
                <a:latin typeface="Calibri"/>
                <a:cs typeface="Calibri"/>
              </a:rPr>
              <a:t>votre offre </a:t>
            </a:r>
            <a:r>
              <a:rPr sz="1600" spc="-10" dirty="0">
                <a:latin typeface="Calibri"/>
                <a:cs typeface="Calibri"/>
              </a:rPr>
              <a:t>est complète </a:t>
            </a:r>
            <a:r>
              <a:rPr sz="1600" spc="-5" dirty="0">
                <a:latin typeface="Calibri"/>
                <a:cs typeface="Calibri"/>
              </a:rPr>
              <a:t>et que </a:t>
            </a:r>
            <a:r>
              <a:rPr sz="1600" spc="-10" dirty="0">
                <a:latin typeface="Calibri"/>
                <a:cs typeface="Calibri"/>
              </a:rPr>
              <a:t>vos </a:t>
            </a:r>
            <a:r>
              <a:rPr sz="1600" spc="-5" dirty="0">
                <a:latin typeface="Calibri"/>
                <a:cs typeface="Calibri"/>
              </a:rPr>
              <a:t>réponses </a:t>
            </a:r>
            <a:r>
              <a:rPr sz="1600" spc="-10" dirty="0">
                <a:latin typeface="Calibri"/>
                <a:cs typeface="Calibri"/>
              </a:rPr>
              <a:t>ont </a:t>
            </a:r>
            <a:r>
              <a:rPr sz="1600" spc="-15" dirty="0">
                <a:latin typeface="Calibri"/>
                <a:cs typeface="Calibri"/>
              </a:rPr>
              <a:t>été </a:t>
            </a:r>
            <a:r>
              <a:rPr sz="1600" spc="-5" dirty="0">
                <a:latin typeface="Calibri"/>
                <a:cs typeface="Calibri"/>
              </a:rPr>
              <a:t>validées, cliquez sur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spc="-10" dirty="0">
                <a:latin typeface="Calibri"/>
                <a:cs typeface="Calibri"/>
              </a:rPr>
              <a:t>bouton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5" dirty="0">
                <a:latin typeface="Calibri"/>
                <a:cs typeface="Calibri"/>
              </a:rPr>
              <a:t>Submit </a:t>
            </a:r>
            <a:r>
              <a:rPr sz="1600" b="1" i="1" dirty="0">
                <a:latin typeface="Calibri"/>
                <a:cs typeface="Calibri"/>
              </a:rPr>
              <a:t>Bid </a:t>
            </a:r>
            <a:r>
              <a:rPr sz="1600" dirty="0">
                <a:latin typeface="Calibri"/>
                <a:cs typeface="Calibri"/>
              </a:rPr>
              <a:t>»</a:t>
            </a:r>
            <a:r>
              <a:rPr sz="1600" spc="355" dirty="0">
                <a:latin typeface="Calibri"/>
                <a:cs typeface="Calibri"/>
              </a:rPr>
              <a:t> </a:t>
            </a:r>
            <a:r>
              <a:rPr sz="1600" spc="-10" dirty="0">
                <a:latin typeface="Calibri"/>
                <a:cs typeface="Calibri"/>
              </a:rPr>
              <a:t>[Soumettre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25" dirty="0">
                <a:latin typeface="Calibri"/>
                <a:cs typeface="Calibri"/>
              </a:rPr>
              <a:t>l’offre] </a:t>
            </a:r>
            <a:r>
              <a:rPr sz="1600" dirty="0">
                <a:latin typeface="Calibri"/>
                <a:cs typeface="Calibri"/>
              </a:rPr>
              <a:t>pour la </a:t>
            </a:r>
            <a:r>
              <a:rPr sz="1600" spc="-5" dirty="0">
                <a:latin typeface="Calibri"/>
                <a:cs typeface="Calibri"/>
              </a:rPr>
              <a:t>publier </a:t>
            </a:r>
            <a:r>
              <a:rPr sz="1600" dirty="0">
                <a:latin typeface="Calibri"/>
                <a:cs typeface="Calibri"/>
              </a:rPr>
              <a:t>dans le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système.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445252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0273" y="588168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16</a:t>
            </a:fld>
            <a:endParaRPr dirty="0"/>
          </a:p>
        </p:txBody>
      </p:sp>
      <p:sp>
        <p:nvSpPr>
          <p:cNvPr id="10" name="object 10"/>
          <p:cNvSpPr txBox="1"/>
          <p:nvPr/>
        </p:nvSpPr>
        <p:spPr>
          <a:xfrm>
            <a:off x="3173729" y="6574535"/>
            <a:ext cx="637222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Guide de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l’utilisateur du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système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eTendering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du PNUD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l’attention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des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soumissionnaires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-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janvier</a:t>
            </a:r>
            <a:r>
              <a:rPr sz="1200" spc="12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2018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9308" y="1408175"/>
            <a:ext cx="11234928" cy="432231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53618" y="1602486"/>
            <a:ext cx="10684764" cy="37719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08303" y="194310"/>
            <a:ext cx="7867650" cy="784860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0" rIns="0" bIns="0" rtlCol="0">
            <a:spAutoFit/>
          </a:bodyPr>
          <a:lstStyle/>
          <a:p>
            <a:pPr marL="137795">
              <a:lnSpc>
                <a:spcPts val="2760"/>
              </a:lnSpc>
            </a:pPr>
            <a:r>
              <a:rPr sz="2800" b="1" dirty="0">
                <a:latin typeface="Calibri"/>
                <a:cs typeface="Calibri"/>
              </a:rPr>
              <a:t>2.3 </a:t>
            </a:r>
            <a:r>
              <a:rPr sz="2800" b="1" spc="-10" dirty="0">
                <a:latin typeface="Calibri"/>
                <a:cs typeface="Calibri"/>
              </a:rPr>
              <a:t>Soumettre </a:t>
            </a:r>
            <a:r>
              <a:rPr sz="2800" b="1" dirty="0">
                <a:latin typeface="Calibri"/>
                <a:cs typeface="Calibri"/>
              </a:rPr>
              <a:t>une </a:t>
            </a:r>
            <a:r>
              <a:rPr sz="2800" b="1" spc="-10" dirty="0">
                <a:latin typeface="Calibri"/>
                <a:cs typeface="Calibri"/>
              </a:rPr>
              <a:t>offre </a:t>
            </a:r>
            <a:r>
              <a:rPr sz="2800" b="1" dirty="0">
                <a:latin typeface="Calibri"/>
                <a:cs typeface="Calibri"/>
              </a:rPr>
              <a:t>– </a:t>
            </a:r>
            <a:r>
              <a:rPr sz="2800" b="1" spc="-5" dirty="0">
                <a:latin typeface="Calibri"/>
                <a:cs typeface="Calibri"/>
              </a:rPr>
              <a:t>Publier </a:t>
            </a:r>
            <a:r>
              <a:rPr sz="2800" b="1" dirty="0">
                <a:latin typeface="Calibri"/>
                <a:cs typeface="Calibri"/>
              </a:rPr>
              <a:t>une </a:t>
            </a:r>
            <a:r>
              <a:rPr sz="2800" b="1" spc="-10" dirty="0">
                <a:latin typeface="Calibri"/>
                <a:cs typeface="Calibri"/>
              </a:rPr>
              <a:t>réponse </a:t>
            </a:r>
            <a:r>
              <a:rPr sz="2800" b="1" dirty="0">
                <a:latin typeface="Calibri"/>
                <a:cs typeface="Calibri"/>
              </a:rPr>
              <a:t>à</a:t>
            </a:r>
            <a:r>
              <a:rPr sz="2800" b="1" spc="1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un</a:t>
            </a:r>
            <a:endParaRPr sz="2800">
              <a:latin typeface="Calibri"/>
              <a:cs typeface="Calibri"/>
            </a:endParaRPr>
          </a:p>
          <a:p>
            <a:pPr marL="137795">
              <a:lnSpc>
                <a:spcPct val="100000"/>
              </a:lnSpc>
            </a:pPr>
            <a:r>
              <a:rPr sz="2800" b="1" dirty="0">
                <a:latin typeface="Calibri"/>
                <a:cs typeface="Calibri"/>
              </a:rPr>
              <a:t>appel</a:t>
            </a:r>
            <a:r>
              <a:rPr sz="2800" b="1" spc="-80" dirty="0">
                <a:latin typeface="Calibri"/>
                <a:cs typeface="Calibri"/>
              </a:rPr>
              <a:t> </a:t>
            </a:r>
            <a:r>
              <a:rPr sz="2800" b="1" spc="-30" dirty="0">
                <a:latin typeface="Calibri"/>
                <a:cs typeface="Calibri"/>
              </a:rPr>
              <a:t>d’offres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64869" y="1046988"/>
            <a:ext cx="9758045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Une </a:t>
            </a:r>
            <a:r>
              <a:rPr sz="1600" spc="-15" dirty="0">
                <a:latin typeface="Calibri"/>
                <a:cs typeface="Calibri"/>
              </a:rPr>
              <a:t>fois </a:t>
            </a:r>
            <a:r>
              <a:rPr sz="1600" spc="-5" dirty="0">
                <a:latin typeface="Calibri"/>
                <a:cs typeface="Calibri"/>
              </a:rPr>
              <a:t>que </a:t>
            </a:r>
            <a:r>
              <a:rPr sz="1600" spc="-10" dirty="0">
                <a:latin typeface="Calibri"/>
                <a:cs typeface="Calibri"/>
              </a:rPr>
              <a:t>vous </a:t>
            </a:r>
            <a:r>
              <a:rPr sz="1600" spc="-20" dirty="0">
                <a:latin typeface="Calibri"/>
                <a:cs typeface="Calibri"/>
              </a:rPr>
              <a:t>avez </a:t>
            </a:r>
            <a:r>
              <a:rPr sz="1600" spc="-5" dirty="0">
                <a:latin typeface="Calibri"/>
                <a:cs typeface="Calibri"/>
              </a:rPr>
              <a:t>cliqué sur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spc="-10" dirty="0">
                <a:latin typeface="Calibri"/>
                <a:cs typeface="Calibri"/>
              </a:rPr>
              <a:t>bouton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5" dirty="0">
                <a:latin typeface="Calibri"/>
                <a:cs typeface="Calibri"/>
              </a:rPr>
              <a:t>Submit </a:t>
            </a:r>
            <a:r>
              <a:rPr sz="1600" b="1" i="1" dirty="0">
                <a:latin typeface="Calibri"/>
                <a:cs typeface="Calibri"/>
              </a:rPr>
              <a:t>Bid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10" dirty="0">
                <a:latin typeface="Calibri"/>
                <a:cs typeface="Calibri"/>
              </a:rPr>
              <a:t>[Soumettre </a:t>
            </a:r>
            <a:r>
              <a:rPr sz="1600" spc="-20" dirty="0">
                <a:latin typeface="Calibri"/>
                <a:cs typeface="Calibri"/>
              </a:rPr>
              <a:t>l’offre], </a:t>
            </a:r>
            <a:r>
              <a:rPr sz="1600" spc="-5" dirty="0">
                <a:latin typeface="Calibri"/>
                <a:cs typeface="Calibri"/>
              </a:rPr>
              <a:t>cliquez </a:t>
            </a:r>
            <a:r>
              <a:rPr sz="1600" dirty="0">
                <a:latin typeface="Calibri"/>
                <a:cs typeface="Calibri"/>
              </a:rPr>
              <a:t>sur « </a:t>
            </a:r>
            <a:r>
              <a:rPr sz="1600" b="1" i="1" spc="-5" dirty="0">
                <a:latin typeface="Calibri"/>
                <a:cs typeface="Calibri"/>
              </a:rPr>
              <a:t>OK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5" dirty="0">
                <a:latin typeface="Calibri"/>
                <a:cs typeface="Calibri"/>
              </a:rPr>
              <a:t>pour confirmer </a:t>
            </a:r>
            <a:r>
              <a:rPr sz="1600" spc="-15" dirty="0">
                <a:latin typeface="Calibri"/>
                <a:cs typeface="Calibri"/>
              </a:rPr>
              <a:t>votre  </a:t>
            </a:r>
            <a:r>
              <a:rPr sz="1600" spc="-5" dirty="0">
                <a:latin typeface="Calibri"/>
                <a:cs typeface="Calibri"/>
              </a:rPr>
              <a:t>soumission</a:t>
            </a:r>
            <a:r>
              <a:rPr sz="1600" b="1" i="1" spc="-5" dirty="0"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445252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60273" y="588168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17</a:t>
            </a:fld>
            <a:endParaRPr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8302" y="275843"/>
            <a:ext cx="7626097" cy="678263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0" rIns="0" bIns="0" rtlCol="0">
            <a:spAutoFit/>
          </a:bodyPr>
          <a:lstStyle/>
          <a:p>
            <a:pPr marL="171450">
              <a:lnSpc>
                <a:spcPts val="2645"/>
              </a:lnSpc>
            </a:pPr>
            <a:r>
              <a:rPr sz="2800" b="1" dirty="0">
                <a:latin typeface="Calibri"/>
                <a:cs typeface="Calibri"/>
              </a:rPr>
              <a:t>2.3 </a:t>
            </a:r>
            <a:r>
              <a:rPr sz="2800" b="1" spc="-10" dirty="0">
                <a:latin typeface="Calibri"/>
                <a:cs typeface="Calibri"/>
              </a:rPr>
              <a:t>Soumettre </a:t>
            </a:r>
            <a:r>
              <a:rPr sz="2800" b="1" dirty="0">
                <a:latin typeface="Calibri"/>
                <a:cs typeface="Calibri"/>
              </a:rPr>
              <a:t>une </a:t>
            </a:r>
            <a:r>
              <a:rPr sz="2800" b="1" spc="-10" dirty="0">
                <a:latin typeface="Calibri"/>
                <a:cs typeface="Calibri"/>
              </a:rPr>
              <a:t>offre </a:t>
            </a:r>
            <a:r>
              <a:rPr sz="2800" b="1" dirty="0">
                <a:latin typeface="Calibri"/>
                <a:cs typeface="Calibri"/>
              </a:rPr>
              <a:t>- </a:t>
            </a:r>
            <a:r>
              <a:rPr sz="2800" b="1" spc="-5" dirty="0" err="1">
                <a:latin typeface="Calibri"/>
                <a:cs typeface="Calibri"/>
              </a:rPr>
              <a:t>Courriel</a:t>
            </a:r>
            <a:r>
              <a:rPr sz="2800" b="1" spc="-1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de</a:t>
            </a:r>
            <a:r>
              <a:rPr lang="fr-FR" sz="2800" b="1" dirty="0">
                <a:latin typeface="Calibri"/>
                <a:cs typeface="Calibri"/>
              </a:rPr>
              <a:t> </a:t>
            </a:r>
            <a:r>
              <a:rPr sz="2800" b="1" spc="-5" dirty="0">
                <a:latin typeface="Calibri"/>
                <a:cs typeface="Calibri"/>
              </a:rPr>
              <a:t>confirmation </a:t>
            </a:r>
            <a:r>
              <a:rPr sz="2800" b="1" spc="-10" dirty="0">
                <a:latin typeface="Calibri"/>
                <a:cs typeface="Calibri"/>
              </a:rPr>
              <a:t>d’une</a:t>
            </a:r>
            <a:r>
              <a:rPr sz="2800" b="1" spc="-7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offre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94638" y="2282990"/>
            <a:ext cx="9642221" cy="42311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488947" y="2477261"/>
            <a:ext cx="9092184" cy="36812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55980" y="1138682"/>
            <a:ext cx="8012430" cy="9988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Une </a:t>
            </a:r>
            <a:r>
              <a:rPr sz="1600" spc="-10" dirty="0">
                <a:latin typeface="Calibri"/>
                <a:cs typeface="Calibri"/>
              </a:rPr>
              <a:t>fois </a:t>
            </a:r>
            <a:r>
              <a:rPr sz="1600" dirty="0">
                <a:latin typeface="Calibri"/>
                <a:cs typeface="Calibri"/>
              </a:rPr>
              <a:t>que </a:t>
            </a:r>
            <a:r>
              <a:rPr sz="1600" spc="-10" dirty="0">
                <a:latin typeface="Calibri"/>
                <a:cs typeface="Calibri"/>
              </a:rPr>
              <a:t>votre offre est </a:t>
            </a:r>
            <a:r>
              <a:rPr sz="1600" spc="-5" dirty="0">
                <a:latin typeface="Calibri"/>
                <a:cs typeface="Calibri"/>
              </a:rPr>
              <a:t>publiée, vous devriez </a:t>
            </a:r>
            <a:r>
              <a:rPr sz="1600" spc="-10" dirty="0">
                <a:latin typeface="Calibri"/>
                <a:cs typeface="Calibri"/>
              </a:rPr>
              <a:t>recevoir </a:t>
            </a:r>
            <a:r>
              <a:rPr sz="1600" dirty="0">
                <a:latin typeface="Calibri"/>
                <a:cs typeface="Calibri"/>
              </a:rPr>
              <a:t>un </a:t>
            </a:r>
            <a:r>
              <a:rPr sz="1600" spc="-5" dirty="0">
                <a:latin typeface="Calibri"/>
                <a:cs typeface="Calibri"/>
              </a:rPr>
              <a:t>courriel </a:t>
            </a:r>
            <a:r>
              <a:rPr sz="1600" dirty="0">
                <a:latin typeface="Calibri"/>
                <a:cs typeface="Calibri"/>
              </a:rPr>
              <a:t>de </a:t>
            </a:r>
            <a:r>
              <a:rPr sz="1600" spc="-5" dirty="0">
                <a:latin typeface="Calibri"/>
                <a:cs typeface="Calibri"/>
              </a:rPr>
              <a:t>confirmation </a:t>
            </a:r>
            <a:r>
              <a:rPr sz="1600" dirty="0">
                <a:latin typeface="Calibri"/>
                <a:cs typeface="Calibri"/>
              </a:rPr>
              <a:t>de </a:t>
            </a:r>
            <a:r>
              <a:rPr sz="1600" spc="-25" dirty="0">
                <a:latin typeface="Calibri"/>
                <a:cs typeface="Calibri"/>
              </a:rPr>
              <a:t>l’offre </a:t>
            </a:r>
            <a:r>
              <a:rPr sz="1600" dirty="0">
                <a:latin typeface="Calibri"/>
                <a:cs typeface="Calibri"/>
              </a:rPr>
              <a:t>à  </a:t>
            </a:r>
            <a:r>
              <a:rPr sz="1600" spc="-20" dirty="0">
                <a:latin typeface="Calibri"/>
                <a:cs typeface="Calibri"/>
              </a:rPr>
              <a:t>l’adresse </a:t>
            </a:r>
            <a:r>
              <a:rPr sz="1600" spc="-5" dirty="0">
                <a:latin typeface="Calibri"/>
                <a:cs typeface="Calibri"/>
              </a:rPr>
              <a:t>électronique </a:t>
            </a:r>
            <a:r>
              <a:rPr sz="1600" dirty="0">
                <a:latin typeface="Calibri"/>
                <a:cs typeface="Calibri"/>
              </a:rPr>
              <a:t>que </a:t>
            </a:r>
            <a:r>
              <a:rPr sz="1600" spc="-10" dirty="0">
                <a:latin typeface="Calibri"/>
                <a:cs typeface="Calibri"/>
              </a:rPr>
              <a:t>vous </a:t>
            </a:r>
            <a:r>
              <a:rPr sz="1600" spc="-15" dirty="0">
                <a:latin typeface="Calibri"/>
                <a:cs typeface="Calibri"/>
              </a:rPr>
              <a:t>avez </a:t>
            </a:r>
            <a:r>
              <a:rPr sz="1600" spc="-5" dirty="0">
                <a:latin typeface="Calibri"/>
                <a:cs typeface="Calibri"/>
              </a:rPr>
              <a:t>indiquée </a:t>
            </a:r>
            <a:r>
              <a:rPr sz="1600" spc="-10" dirty="0">
                <a:latin typeface="Calibri"/>
                <a:cs typeface="Calibri"/>
              </a:rPr>
              <a:t>lors </a:t>
            </a:r>
            <a:r>
              <a:rPr sz="1600" dirty="0">
                <a:latin typeface="Calibri"/>
                <a:cs typeface="Calibri"/>
              </a:rPr>
              <a:t>de </a:t>
            </a:r>
            <a:r>
              <a:rPr sz="1600" spc="-10" dirty="0">
                <a:latin typeface="Calibri"/>
                <a:cs typeface="Calibri"/>
              </a:rPr>
              <a:t>votre</a:t>
            </a:r>
            <a:r>
              <a:rPr sz="1600" spc="155" dirty="0">
                <a:latin typeface="Calibri"/>
                <a:cs typeface="Calibri"/>
              </a:rPr>
              <a:t> </a:t>
            </a:r>
            <a:r>
              <a:rPr sz="1600" spc="-5" dirty="0">
                <a:latin typeface="Calibri"/>
                <a:cs typeface="Calibri"/>
              </a:rPr>
              <a:t>inscription.</a:t>
            </a:r>
            <a:endParaRPr sz="1600">
              <a:latin typeface="Calibri"/>
              <a:cs typeface="Calibri"/>
            </a:endParaRPr>
          </a:p>
          <a:p>
            <a:pPr marL="12700" marR="405765">
              <a:lnSpc>
                <a:spcPct val="100000"/>
              </a:lnSpc>
            </a:pPr>
            <a:r>
              <a:rPr sz="1600" spc="-5" dirty="0">
                <a:latin typeface="Calibri"/>
                <a:cs typeface="Calibri"/>
              </a:rPr>
              <a:t>Le courriel </a:t>
            </a:r>
            <a:r>
              <a:rPr sz="1600" spc="-10" dirty="0">
                <a:latin typeface="Calibri"/>
                <a:cs typeface="Calibri"/>
              </a:rPr>
              <a:t>comprend </a:t>
            </a:r>
            <a:r>
              <a:rPr sz="1600" spc="-5" dirty="0">
                <a:latin typeface="Calibri"/>
                <a:cs typeface="Calibri"/>
              </a:rPr>
              <a:t>un fichier </a:t>
            </a:r>
            <a:r>
              <a:rPr sz="1600" dirty="0">
                <a:latin typeface="Calibri"/>
                <a:cs typeface="Calibri"/>
              </a:rPr>
              <a:t>PDF </a:t>
            </a:r>
            <a:r>
              <a:rPr sz="1600" spc="-5" dirty="0">
                <a:latin typeface="Calibri"/>
                <a:cs typeface="Calibri"/>
              </a:rPr>
              <a:t>qui </a:t>
            </a:r>
            <a:r>
              <a:rPr sz="1600" spc="-10" dirty="0">
                <a:latin typeface="Calibri"/>
                <a:cs typeface="Calibri"/>
              </a:rPr>
              <a:t>présente </a:t>
            </a:r>
            <a:r>
              <a:rPr sz="1600" spc="-5" dirty="0">
                <a:latin typeface="Calibri"/>
                <a:cs typeface="Calibri"/>
              </a:rPr>
              <a:t>une </a:t>
            </a:r>
            <a:r>
              <a:rPr sz="1600" spc="-10" dirty="0">
                <a:latin typeface="Calibri"/>
                <a:cs typeface="Calibri"/>
              </a:rPr>
              <a:t>synthèse </a:t>
            </a:r>
            <a:r>
              <a:rPr sz="1600" spc="-5" dirty="0">
                <a:latin typeface="Calibri"/>
                <a:cs typeface="Calibri"/>
              </a:rPr>
              <a:t>de </a:t>
            </a:r>
            <a:r>
              <a:rPr sz="1600" spc="-15" dirty="0">
                <a:latin typeface="Calibri"/>
                <a:cs typeface="Calibri"/>
              </a:rPr>
              <a:t>votre offre </a:t>
            </a:r>
            <a:r>
              <a:rPr sz="1600" spc="-10" dirty="0">
                <a:latin typeface="Calibri"/>
                <a:cs typeface="Calibri"/>
              </a:rPr>
              <a:t>générée </a:t>
            </a:r>
            <a:r>
              <a:rPr sz="1600" spc="-5" dirty="0">
                <a:latin typeface="Calibri"/>
                <a:cs typeface="Calibri"/>
              </a:rPr>
              <a:t>par </a:t>
            </a:r>
            <a:r>
              <a:rPr sz="1600" dirty="0">
                <a:latin typeface="Calibri"/>
                <a:cs typeface="Calibri"/>
              </a:rPr>
              <a:t>le  </a:t>
            </a:r>
            <a:r>
              <a:rPr sz="1600" spc="-15" dirty="0">
                <a:latin typeface="Calibri"/>
                <a:cs typeface="Calibri"/>
              </a:rPr>
              <a:t>système.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380482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9286493" y="279654"/>
            <a:ext cx="2589530" cy="2584450"/>
          </a:xfrm>
          <a:custGeom>
            <a:avLst/>
            <a:gdLst/>
            <a:ahLst/>
            <a:cxnLst/>
            <a:rect l="l" t="t" r="r" b="b"/>
            <a:pathLst>
              <a:path w="2589529" h="2584450">
                <a:moveTo>
                  <a:pt x="2158619" y="0"/>
                </a:moveTo>
                <a:lnTo>
                  <a:pt x="430656" y="0"/>
                </a:lnTo>
                <a:lnTo>
                  <a:pt x="383727" y="2526"/>
                </a:lnTo>
                <a:lnTo>
                  <a:pt x="338263" y="9931"/>
                </a:lnTo>
                <a:lnTo>
                  <a:pt x="294526" y="21952"/>
                </a:lnTo>
                <a:lnTo>
                  <a:pt x="252779" y="38326"/>
                </a:lnTo>
                <a:lnTo>
                  <a:pt x="213284" y="58791"/>
                </a:lnTo>
                <a:lnTo>
                  <a:pt x="176305" y="83084"/>
                </a:lnTo>
                <a:lnTo>
                  <a:pt x="142103" y="110942"/>
                </a:lnTo>
                <a:lnTo>
                  <a:pt x="110942" y="142103"/>
                </a:lnTo>
                <a:lnTo>
                  <a:pt x="83084" y="176305"/>
                </a:lnTo>
                <a:lnTo>
                  <a:pt x="58791" y="213284"/>
                </a:lnTo>
                <a:lnTo>
                  <a:pt x="38326" y="252779"/>
                </a:lnTo>
                <a:lnTo>
                  <a:pt x="21952" y="294526"/>
                </a:lnTo>
                <a:lnTo>
                  <a:pt x="9931" y="338263"/>
                </a:lnTo>
                <a:lnTo>
                  <a:pt x="2526" y="383727"/>
                </a:lnTo>
                <a:lnTo>
                  <a:pt x="0" y="430657"/>
                </a:lnTo>
                <a:lnTo>
                  <a:pt x="0" y="2153285"/>
                </a:lnTo>
                <a:lnTo>
                  <a:pt x="2526" y="2200214"/>
                </a:lnTo>
                <a:lnTo>
                  <a:pt x="9931" y="2245678"/>
                </a:lnTo>
                <a:lnTo>
                  <a:pt x="21952" y="2289415"/>
                </a:lnTo>
                <a:lnTo>
                  <a:pt x="38326" y="2331162"/>
                </a:lnTo>
                <a:lnTo>
                  <a:pt x="58791" y="2370657"/>
                </a:lnTo>
                <a:lnTo>
                  <a:pt x="83084" y="2407636"/>
                </a:lnTo>
                <a:lnTo>
                  <a:pt x="110942" y="2441838"/>
                </a:lnTo>
                <a:lnTo>
                  <a:pt x="142103" y="2472999"/>
                </a:lnTo>
                <a:lnTo>
                  <a:pt x="176305" y="2500857"/>
                </a:lnTo>
                <a:lnTo>
                  <a:pt x="213284" y="2525150"/>
                </a:lnTo>
                <a:lnTo>
                  <a:pt x="252779" y="2545615"/>
                </a:lnTo>
                <a:lnTo>
                  <a:pt x="294526" y="2561989"/>
                </a:lnTo>
                <a:lnTo>
                  <a:pt x="338263" y="2574010"/>
                </a:lnTo>
                <a:lnTo>
                  <a:pt x="383727" y="2581415"/>
                </a:lnTo>
                <a:lnTo>
                  <a:pt x="430656" y="2583942"/>
                </a:lnTo>
                <a:lnTo>
                  <a:pt x="2158619" y="2583942"/>
                </a:lnTo>
                <a:lnTo>
                  <a:pt x="2205548" y="2581415"/>
                </a:lnTo>
                <a:lnTo>
                  <a:pt x="2251012" y="2574010"/>
                </a:lnTo>
                <a:lnTo>
                  <a:pt x="2294749" y="2561989"/>
                </a:lnTo>
                <a:lnTo>
                  <a:pt x="2336496" y="2545615"/>
                </a:lnTo>
                <a:lnTo>
                  <a:pt x="2375991" y="2525150"/>
                </a:lnTo>
                <a:lnTo>
                  <a:pt x="2412970" y="2500857"/>
                </a:lnTo>
                <a:lnTo>
                  <a:pt x="2447172" y="2472999"/>
                </a:lnTo>
                <a:lnTo>
                  <a:pt x="2478333" y="2441838"/>
                </a:lnTo>
                <a:lnTo>
                  <a:pt x="2506191" y="2407636"/>
                </a:lnTo>
                <a:lnTo>
                  <a:pt x="2530484" y="2370657"/>
                </a:lnTo>
                <a:lnTo>
                  <a:pt x="2550949" y="2331162"/>
                </a:lnTo>
                <a:lnTo>
                  <a:pt x="2567323" y="2289415"/>
                </a:lnTo>
                <a:lnTo>
                  <a:pt x="2579344" y="2245678"/>
                </a:lnTo>
                <a:lnTo>
                  <a:pt x="2586749" y="2200214"/>
                </a:lnTo>
                <a:lnTo>
                  <a:pt x="2589276" y="2153285"/>
                </a:lnTo>
                <a:lnTo>
                  <a:pt x="2589276" y="430657"/>
                </a:lnTo>
                <a:lnTo>
                  <a:pt x="2586749" y="383727"/>
                </a:lnTo>
                <a:lnTo>
                  <a:pt x="2579344" y="338263"/>
                </a:lnTo>
                <a:lnTo>
                  <a:pt x="2567323" y="294526"/>
                </a:lnTo>
                <a:lnTo>
                  <a:pt x="2550949" y="252779"/>
                </a:lnTo>
                <a:lnTo>
                  <a:pt x="2530484" y="213284"/>
                </a:lnTo>
                <a:lnTo>
                  <a:pt x="2506191" y="176305"/>
                </a:lnTo>
                <a:lnTo>
                  <a:pt x="2478333" y="142103"/>
                </a:lnTo>
                <a:lnTo>
                  <a:pt x="2447172" y="110942"/>
                </a:lnTo>
                <a:lnTo>
                  <a:pt x="2412970" y="83084"/>
                </a:lnTo>
                <a:lnTo>
                  <a:pt x="2375991" y="58791"/>
                </a:lnTo>
                <a:lnTo>
                  <a:pt x="2336496" y="38326"/>
                </a:lnTo>
                <a:lnTo>
                  <a:pt x="2294749" y="21952"/>
                </a:lnTo>
                <a:lnTo>
                  <a:pt x="2251012" y="9931"/>
                </a:lnTo>
                <a:lnTo>
                  <a:pt x="2205548" y="2526"/>
                </a:lnTo>
                <a:lnTo>
                  <a:pt x="2158619" y="0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286493" y="279654"/>
            <a:ext cx="2589530" cy="2584450"/>
          </a:xfrm>
          <a:custGeom>
            <a:avLst/>
            <a:gdLst/>
            <a:ahLst/>
            <a:cxnLst/>
            <a:rect l="l" t="t" r="r" b="b"/>
            <a:pathLst>
              <a:path w="2589529" h="2584450">
                <a:moveTo>
                  <a:pt x="0" y="430657"/>
                </a:moveTo>
                <a:lnTo>
                  <a:pt x="2526" y="383727"/>
                </a:lnTo>
                <a:lnTo>
                  <a:pt x="9931" y="338263"/>
                </a:lnTo>
                <a:lnTo>
                  <a:pt x="21952" y="294526"/>
                </a:lnTo>
                <a:lnTo>
                  <a:pt x="38326" y="252779"/>
                </a:lnTo>
                <a:lnTo>
                  <a:pt x="58791" y="213284"/>
                </a:lnTo>
                <a:lnTo>
                  <a:pt x="83084" y="176305"/>
                </a:lnTo>
                <a:lnTo>
                  <a:pt x="110942" y="142103"/>
                </a:lnTo>
                <a:lnTo>
                  <a:pt x="142103" y="110942"/>
                </a:lnTo>
                <a:lnTo>
                  <a:pt x="176305" y="83084"/>
                </a:lnTo>
                <a:lnTo>
                  <a:pt x="213284" y="58791"/>
                </a:lnTo>
                <a:lnTo>
                  <a:pt x="252779" y="38326"/>
                </a:lnTo>
                <a:lnTo>
                  <a:pt x="294526" y="21952"/>
                </a:lnTo>
                <a:lnTo>
                  <a:pt x="338263" y="9931"/>
                </a:lnTo>
                <a:lnTo>
                  <a:pt x="383727" y="2526"/>
                </a:lnTo>
                <a:lnTo>
                  <a:pt x="430656" y="0"/>
                </a:lnTo>
                <a:lnTo>
                  <a:pt x="2158619" y="0"/>
                </a:lnTo>
                <a:lnTo>
                  <a:pt x="2205548" y="2526"/>
                </a:lnTo>
                <a:lnTo>
                  <a:pt x="2251012" y="9931"/>
                </a:lnTo>
                <a:lnTo>
                  <a:pt x="2294749" y="21952"/>
                </a:lnTo>
                <a:lnTo>
                  <a:pt x="2336496" y="38326"/>
                </a:lnTo>
                <a:lnTo>
                  <a:pt x="2375991" y="58791"/>
                </a:lnTo>
                <a:lnTo>
                  <a:pt x="2412970" y="83084"/>
                </a:lnTo>
                <a:lnTo>
                  <a:pt x="2447172" y="110942"/>
                </a:lnTo>
                <a:lnTo>
                  <a:pt x="2478333" y="142103"/>
                </a:lnTo>
                <a:lnTo>
                  <a:pt x="2506191" y="176305"/>
                </a:lnTo>
                <a:lnTo>
                  <a:pt x="2530484" y="213284"/>
                </a:lnTo>
                <a:lnTo>
                  <a:pt x="2550949" y="252779"/>
                </a:lnTo>
                <a:lnTo>
                  <a:pt x="2567323" y="294526"/>
                </a:lnTo>
                <a:lnTo>
                  <a:pt x="2579344" y="338263"/>
                </a:lnTo>
                <a:lnTo>
                  <a:pt x="2586749" y="383727"/>
                </a:lnTo>
                <a:lnTo>
                  <a:pt x="2589276" y="430657"/>
                </a:lnTo>
                <a:lnTo>
                  <a:pt x="2589276" y="2153285"/>
                </a:lnTo>
                <a:lnTo>
                  <a:pt x="2586749" y="2200214"/>
                </a:lnTo>
                <a:lnTo>
                  <a:pt x="2579344" y="2245678"/>
                </a:lnTo>
                <a:lnTo>
                  <a:pt x="2567323" y="2289415"/>
                </a:lnTo>
                <a:lnTo>
                  <a:pt x="2550949" y="2331162"/>
                </a:lnTo>
                <a:lnTo>
                  <a:pt x="2530484" y="2370657"/>
                </a:lnTo>
                <a:lnTo>
                  <a:pt x="2506191" y="2407636"/>
                </a:lnTo>
                <a:lnTo>
                  <a:pt x="2478333" y="2441838"/>
                </a:lnTo>
                <a:lnTo>
                  <a:pt x="2447172" y="2472999"/>
                </a:lnTo>
                <a:lnTo>
                  <a:pt x="2412970" y="2500857"/>
                </a:lnTo>
                <a:lnTo>
                  <a:pt x="2375991" y="2525150"/>
                </a:lnTo>
                <a:lnTo>
                  <a:pt x="2336496" y="2545615"/>
                </a:lnTo>
                <a:lnTo>
                  <a:pt x="2294749" y="2561989"/>
                </a:lnTo>
                <a:lnTo>
                  <a:pt x="2251012" y="2574010"/>
                </a:lnTo>
                <a:lnTo>
                  <a:pt x="2205548" y="2581415"/>
                </a:lnTo>
                <a:lnTo>
                  <a:pt x="2158619" y="2583942"/>
                </a:lnTo>
                <a:lnTo>
                  <a:pt x="430656" y="2583942"/>
                </a:lnTo>
                <a:lnTo>
                  <a:pt x="383727" y="2581415"/>
                </a:lnTo>
                <a:lnTo>
                  <a:pt x="338263" y="2574010"/>
                </a:lnTo>
                <a:lnTo>
                  <a:pt x="294526" y="2561989"/>
                </a:lnTo>
                <a:lnTo>
                  <a:pt x="252779" y="2545615"/>
                </a:lnTo>
                <a:lnTo>
                  <a:pt x="213284" y="2525150"/>
                </a:lnTo>
                <a:lnTo>
                  <a:pt x="176305" y="2500857"/>
                </a:lnTo>
                <a:lnTo>
                  <a:pt x="142103" y="2472999"/>
                </a:lnTo>
                <a:lnTo>
                  <a:pt x="110942" y="2441838"/>
                </a:lnTo>
                <a:lnTo>
                  <a:pt x="83084" y="2407636"/>
                </a:lnTo>
                <a:lnTo>
                  <a:pt x="58791" y="2370657"/>
                </a:lnTo>
                <a:lnTo>
                  <a:pt x="38326" y="2331162"/>
                </a:lnTo>
                <a:lnTo>
                  <a:pt x="21952" y="2289415"/>
                </a:lnTo>
                <a:lnTo>
                  <a:pt x="9931" y="2245678"/>
                </a:lnTo>
                <a:lnTo>
                  <a:pt x="2526" y="2200214"/>
                </a:lnTo>
                <a:lnTo>
                  <a:pt x="0" y="2153285"/>
                </a:lnTo>
                <a:lnTo>
                  <a:pt x="0" y="430657"/>
                </a:lnTo>
                <a:close/>
              </a:path>
            </a:pathLst>
          </a:custGeom>
          <a:ln w="38100">
            <a:solidFill>
              <a:srgbClr val="2570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491980" y="818641"/>
            <a:ext cx="2174875" cy="18497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Il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arrive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parfois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que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le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système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ne 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génère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pas de courriel de  confirmation d’une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offre.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Si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vous 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avez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soumis une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offre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et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que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vous 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ne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recevez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pas de courriel de  confirmation,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cela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ne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vous 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empêche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pas de confirmer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le 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statut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votre offre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dans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le 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système. </a:t>
            </a:r>
            <a:r>
              <a:rPr sz="1200" b="1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Cliquez </a:t>
            </a:r>
            <a:r>
              <a:rPr sz="1200" b="1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ici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pour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suivre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les 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instructions.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941052" y="441198"/>
            <a:ext cx="1713864" cy="307975"/>
          </a:xfrm>
          <a:custGeom>
            <a:avLst/>
            <a:gdLst/>
            <a:ahLst/>
            <a:cxnLst/>
            <a:rect l="l" t="t" r="r" b="b"/>
            <a:pathLst>
              <a:path w="1713865" h="307975">
                <a:moveTo>
                  <a:pt x="0" y="307848"/>
                </a:moveTo>
                <a:lnTo>
                  <a:pt x="1713738" y="307848"/>
                </a:lnTo>
                <a:lnTo>
                  <a:pt x="1713738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9929114" y="424941"/>
            <a:ext cx="1314450" cy="330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000" b="1" spc="-25" dirty="0">
                <a:solidFill>
                  <a:srgbClr val="0D0D0D"/>
                </a:solidFill>
                <a:latin typeface="Calibri"/>
                <a:cs typeface="Calibri"/>
              </a:rPr>
              <a:t>IMPORTANT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465581" y="3098292"/>
            <a:ext cx="2912110" cy="1229995"/>
          </a:xfrm>
          <a:custGeom>
            <a:avLst/>
            <a:gdLst/>
            <a:ahLst/>
            <a:cxnLst/>
            <a:rect l="l" t="t" r="r" b="b"/>
            <a:pathLst>
              <a:path w="2912110" h="1229995">
                <a:moveTo>
                  <a:pt x="2706624" y="0"/>
                </a:moveTo>
                <a:lnTo>
                  <a:pt x="204978" y="0"/>
                </a:lnTo>
                <a:lnTo>
                  <a:pt x="157977" y="5416"/>
                </a:lnTo>
                <a:lnTo>
                  <a:pt x="114833" y="20842"/>
                </a:lnTo>
                <a:lnTo>
                  <a:pt x="76774" y="45046"/>
                </a:lnTo>
                <a:lnTo>
                  <a:pt x="45030" y="76795"/>
                </a:lnTo>
                <a:lnTo>
                  <a:pt x="20833" y="114855"/>
                </a:lnTo>
                <a:lnTo>
                  <a:pt x="5413" y="157993"/>
                </a:lnTo>
                <a:lnTo>
                  <a:pt x="0" y="204978"/>
                </a:lnTo>
                <a:lnTo>
                  <a:pt x="0" y="1024890"/>
                </a:lnTo>
                <a:lnTo>
                  <a:pt x="5413" y="1071874"/>
                </a:lnTo>
                <a:lnTo>
                  <a:pt x="20833" y="1115012"/>
                </a:lnTo>
                <a:lnTo>
                  <a:pt x="45030" y="1153072"/>
                </a:lnTo>
                <a:lnTo>
                  <a:pt x="76774" y="1184821"/>
                </a:lnTo>
                <a:lnTo>
                  <a:pt x="114833" y="1209025"/>
                </a:lnTo>
                <a:lnTo>
                  <a:pt x="157977" y="1224451"/>
                </a:lnTo>
                <a:lnTo>
                  <a:pt x="204978" y="1229868"/>
                </a:lnTo>
                <a:lnTo>
                  <a:pt x="2706624" y="1229868"/>
                </a:lnTo>
                <a:lnTo>
                  <a:pt x="2753608" y="1224451"/>
                </a:lnTo>
                <a:lnTo>
                  <a:pt x="2796746" y="1209025"/>
                </a:lnTo>
                <a:lnTo>
                  <a:pt x="2834806" y="1184821"/>
                </a:lnTo>
                <a:lnTo>
                  <a:pt x="2866555" y="1153072"/>
                </a:lnTo>
                <a:lnTo>
                  <a:pt x="2890759" y="1115012"/>
                </a:lnTo>
                <a:lnTo>
                  <a:pt x="2906185" y="1071874"/>
                </a:lnTo>
                <a:lnTo>
                  <a:pt x="2911602" y="1024890"/>
                </a:lnTo>
                <a:lnTo>
                  <a:pt x="2911602" y="204978"/>
                </a:lnTo>
                <a:lnTo>
                  <a:pt x="2906185" y="157993"/>
                </a:lnTo>
                <a:lnTo>
                  <a:pt x="2890759" y="114855"/>
                </a:lnTo>
                <a:lnTo>
                  <a:pt x="2866555" y="76795"/>
                </a:lnTo>
                <a:lnTo>
                  <a:pt x="2834806" y="45046"/>
                </a:lnTo>
                <a:lnTo>
                  <a:pt x="2796746" y="20842"/>
                </a:lnTo>
                <a:lnTo>
                  <a:pt x="2753608" y="5416"/>
                </a:lnTo>
                <a:lnTo>
                  <a:pt x="2706624" y="0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65581" y="3098292"/>
            <a:ext cx="2912110" cy="1229995"/>
          </a:xfrm>
          <a:custGeom>
            <a:avLst/>
            <a:gdLst/>
            <a:ahLst/>
            <a:cxnLst/>
            <a:rect l="l" t="t" r="r" b="b"/>
            <a:pathLst>
              <a:path w="2912110" h="1229995">
                <a:moveTo>
                  <a:pt x="0" y="204978"/>
                </a:moveTo>
                <a:lnTo>
                  <a:pt x="5413" y="157993"/>
                </a:lnTo>
                <a:lnTo>
                  <a:pt x="20833" y="114855"/>
                </a:lnTo>
                <a:lnTo>
                  <a:pt x="45030" y="76795"/>
                </a:lnTo>
                <a:lnTo>
                  <a:pt x="76774" y="45046"/>
                </a:lnTo>
                <a:lnTo>
                  <a:pt x="114833" y="20842"/>
                </a:lnTo>
                <a:lnTo>
                  <a:pt x="157977" y="5416"/>
                </a:lnTo>
                <a:lnTo>
                  <a:pt x="204978" y="0"/>
                </a:lnTo>
                <a:lnTo>
                  <a:pt x="2706624" y="0"/>
                </a:lnTo>
                <a:lnTo>
                  <a:pt x="2753608" y="5416"/>
                </a:lnTo>
                <a:lnTo>
                  <a:pt x="2796746" y="20842"/>
                </a:lnTo>
                <a:lnTo>
                  <a:pt x="2834806" y="45046"/>
                </a:lnTo>
                <a:lnTo>
                  <a:pt x="2866555" y="76795"/>
                </a:lnTo>
                <a:lnTo>
                  <a:pt x="2890759" y="114855"/>
                </a:lnTo>
                <a:lnTo>
                  <a:pt x="2906185" y="157993"/>
                </a:lnTo>
                <a:lnTo>
                  <a:pt x="2911602" y="204978"/>
                </a:lnTo>
                <a:lnTo>
                  <a:pt x="2911602" y="1024890"/>
                </a:lnTo>
                <a:lnTo>
                  <a:pt x="2906185" y="1071874"/>
                </a:lnTo>
                <a:lnTo>
                  <a:pt x="2890759" y="1115012"/>
                </a:lnTo>
                <a:lnTo>
                  <a:pt x="2866555" y="1153072"/>
                </a:lnTo>
                <a:lnTo>
                  <a:pt x="2834806" y="1184821"/>
                </a:lnTo>
                <a:lnTo>
                  <a:pt x="2796746" y="1209025"/>
                </a:lnTo>
                <a:lnTo>
                  <a:pt x="2753608" y="1224451"/>
                </a:lnTo>
                <a:lnTo>
                  <a:pt x="2706624" y="1229868"/>
                </a:lnTo>
                <a:lnTo>
                  <a:pt x="204978" y="1229868"/>
                </a:lnTo>
                <a:lnTo>
                  <a:pt x="157977" y="1224451"/>
                </a:lnTo>
                <a:lnTo>
                  <a:pt x="114833" y="1209025"/>
                </a:lnTo>
                <a:lnTo>
                  <a:pt x="76774" y="1184821"/>
                </a:lnTo>
                <a:lnTo>
                  <a:pt x="45030" y="1153072"/>
                </a:lnTo>
                <a:lnTo>
                  <a:pt x="20833" y="1115012"/>
                </a:lnTo>
                <a:lnTo>
                  <a:pt x="5413" y="1071874"/>
                </a:lnTo>
                <a:lnTo>
                  <a:pt x="0" y="1024890"/>
                </a:lnTo>
                <a:lnTo>
                  <a:pt x="0" y="204978"/>
                </a:lnTo>
                <a:close/>
              </a:path>
            </a:pathLst>
          </a:custGeom>
          <a:ln w="28956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604266" y="3703573"/>
            <a:ext cx="2362835" cy="3860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spc="-10" dirty="0">
                <a:latin typeface="Calibri"/>
                <a:cs typeface="Calibri"/>
              </a:rPr>
              <a:t>Ouvrez </a:t>
            </a:r>
            <a:r>
              <a:rPr sz="1200" dirty="0">
                <a:latin typeface="Calibri"/>
                <a:cs typeface="Calibri"/>
              </a:rPr>
              <a:t>le </a:t>
            </a:r>
            <a:r>
              <a:rPr sz="1200" spc="-5" dirty="0">
                <a:latin typeface="Calibri"/>
                <a:cs typeface="Calibri"/>
              </a:rPr>
              <a:t>fichier </a:t>
            </a:r>
            <a:r>
              <a:rPr sz="1200" dirty="0">
                <a:latin typeface="Calibri"/>
                <a:cs typeface="Calibri"/>
              </a:rPr>
              <a:t>PDF et </a:t>
            </a:r>
            <a:r>
              <a:rPr sz="1200" spc="-5" dirty="0">
                <a:latin typeface="Calibri"/>
                <a:cs typeface="Calibri"/>
              </a:rPr>
              <a:t>vérifiez que </a:t>
            </a:r>
            <a:r>
              <a:rPr sz="1200" dirty="0">
                <a:latin typeface="Calibri"/>
                <a:cs typeface="Calibri"/>
              </a:rPr>
              <a:t>la  </a:t>
            </a:r>
            <a:r>
              <a:rPr sz="1200" spc="-5" dirty="0">
                <a:latin typeface="Calibri"/>
                <a:cs typeface="Calibri"/>
              </a:rPr>
              <a:t>synthèse de </a:t>
            </a:r>
            <a:r>
              <a:rPr sz="1200" spc="-10" dirty="0">
                <a:latin typeface="Calibri"/>
                <a:cs typeface="Calibri"/>
              </a:rPr>
              <a:t>votre offre </a:t>
            </a:r>
            <a:r>
              <a:rPr sz="1200" spc="-5" dirty="0">
                <a:latin typeface="Calibri"/>
                <a:cs typeface="Calibri"/>
              </a:rPr>
              <a:t>est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10" dirty="0">
                <a:latin typeface="Calibri"/>
                <a:cs typeface="Calibri"/>
              </a:rPr>
              <a:t>correcte.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56259" y="3188207"/>
            <a:ext cx="363474" cy="36347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80110" y="3188207"/>
            <a:ext cx="1271905" cy="462280"/>
          </a:xfrm>
          <a:custGeom>
            <a:avLst/>
            <a:gdLst/>
            <a:ahLst/>
            <a:cxnLst/>
            <a:rect l="l" t="t" r="r" b="b"/>
            <a:pathLst>
              <a:path w="1271905" h="462279">
                <a:moveTo>
                  <a:pt x="0" y="461771"/>
                </a:moveTo>
                <a:lnTo>
                  <a:pt x="1271778" y="461771"/>
                </a:lnTo>
                <a:lnTo>
                  <a:pt x="1271778" y="0"/>
                </a:lnTo>
                <a:lnTo>
                  <a:pt x="0" y="0"/>
                </a:lnTo>
                <a:lnTo>
                  <a:pt x="0" y="461771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958596" y="3214623"/>
            <a:ext cx="938530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0D0D0D"/>
                </a:solidFill>
                <a:latin typeface="Calibri"/>
                <a:cs typeface="Calibri"/>
              </a:rPr>
              <a:t>Conseil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9389364" y="275843"/>
            <a:ext cx="550926" cy="55168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160273" y="588168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9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22" name="object 2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18</a:t>
            </a:fld>
            <a:endParaRPr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8303" y="138684"/>
            <a:ext cx="9251950" cy="855344"/>
          </a:xfrm>
          <a:prstGeom prst="rect">
            <a:avLst/>
          </a:prstGeom>
          <a:solidFill>
            <a:srgbClr val="8496AF"/>
          </a:solidFill>
        </p:spPr>
        <p:txBody>
          <a:bodyPr vert="horz" wrap="square" lIns="0" tIns="0" rIns="0" bIns="0" rtlCol="0">
            <a:spAutoFit/>
          </a:bodyPr>
          <a:lstStyle/>
          <a:p>
            <a:pPr marL="82550">
              <a:lnSpc>
                <a:spcPts val="2960"/>
              </a:lnSpc>
            </a:pPr>
            <a:r>
              <a:rPr sz="2800" b="1" dirty="0">
                <a:solidFill>
                  <a:srgbClr val="0D0D0D"/>
                </a:solidFill>
                <a:latin typeface="Calibri"/>
                <a:cs typeface="Calibri"/>
              </a:rPr>
              <a:t>3.1 </a:t>
            </a:r>
            <a:r>
              <a:rPr sz="2800" b="1" spc="-10" dirty="0">
                <a:solidFill>
                  <a:srgbClr val="0D0D0D"/>
                </a:solidFill>
                <a:latin typeface="Calibri"/>
                <a:cs typeface="Calibri"/>
              </a:rPr>
              <a:t>Gérer </a:t>
            </a:r>
            <a:r>
              <a:rPr sz="2800" b="1" dirty="0">
                <a:solidFill>
                  <a:srgbClr val="0D0D0D"/>
                </a:solidFill>
                <a:latin typeface="Calibri"/>
                <a:cs typeface="Calibri"/>
              </a:rPr>
              <a:t>les </a:t>
            </a:r>
            <a:r>
              <a:rPr sz="2800" b="1" spc="-5" dirty="0">
                <a:solidFill>
                  <a:srgbClr val="0D0D0D"/>
                </a:solidFill>
                <a:latin typeface="Calibri"/>
                <a:cs typeface="Calibri"/>
              </a:rPr>
              <a:t>offres </a:t>
            </a:r>
            <a:r>
              <a:rPr sz="2800" b="1" dirty="0">
                <a:solidFill>
                  <a:srgbClr val="0D0D0D"/>
                </a:solidFill>
                <a:latin typeface="Calibri"/>
                <a:cs typeface="Calibri"/>
              </a:rPr>
              <a:t>– Afficher le </a:t>
            </a:r>
            <a:r>
              <a:rPr sz="2800" b="1" spc="-15" dirty="0">
                <a:solidFill>
                  <a:srgbClr val="0D0D0D"/>
                </a:solidFill>
                <a:latin typeface="Calibri"/>
                <a:cs typeface="Calibri"/>
              </a:rPr>
              <a:t>statut </a:t>
            </a:r>
            <a:r>
              <a:rPr sz="2800" b="1" spc="-10" dirty="0">
                <a:solidFill>
                  <a:srgbClr val="0D0D0D"/>
                </a:solidFill>
                <a:latin typeface="Calibri"/>
                <a:cs typeface="Calibri"/>
              </a:rPr>
              <a:t>et </a:t>
            </a:r>
            <a:r>
              <a:rPr sz="2800" b="1" dirty="0">
                <a:solidFill>
                  <a:srgbClr val="0D0D0D"/>
                </a:solidFill>
                <a:latin typeface="Calibri"/>
                <a:cs typeface="Calibri"/>
              </a:rPr>
              <a:t>les </a:t>
            </a:r>
            <a:r>
              <a:rPr sz="2800" b="1" spc="-10" dirty="0">
                <a:solidFill>
                  <a:srgbClr val="0D0D0D"/>
                </a:solidFill>
                <a:latin typeface="Calibri"/>
                <a:cs typeface="Calibri"/>
              </a:rPr>
              <a:t>réponses </a:t>
            </a:r>
            <a:r>
              <a:rPr sz="2800" b="1" dirty="0">
                <a:solidFill>
                  <a:srgbClr val="0D0D0D"/>
                </a:solidFill>
                <a:latin typeface="Calibri"/>
                <a:cs typeface="Calibri"/>
              </a:rPr>
              <a:t>à</a:t>
            </a:r>
            <a:r>
              <a:rPr sz="2800" b="1" spc="3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2800" b="1" dirty="0">
                <a:solidFill>
                  <a:srgbClr val="0D0D0D"/>
                </a:solidFill>
                <a:latin typeface="Calibri"/>
                <a:cs typeface="Calibri"/>
              </a:rPr>
              <a:t>un</a:t>
            </a:r>
            <a:endParaRPr sz="2800">
              <a:latin typeface="Calibri"/>
              <a:cs typeface="Calibri"/>
            </a:endParaRPr>
          </a:p>
          <a:p>
            <a:pPr marL="82550">
              <a:lnSpc>
                <a:spcPts val="3190"/>
              </a:lnSpc>
            </a:pPr>
            <a:r>
              <a:rPr sz="2800" b="1" dirty="0">
                <a:solidFill>
                  <a:srgbClr val="0D0D0D"/>
                </a:solidFill>
                <a:latin typeface="Calibri"/>
                <a:cs typeface="Calibri"/>
              </a:rPr>
              <a:t>appel</a:t>
            </a:r>
            <a:r>
              <a:rPr sz="2800" b="1" spc="-8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2800" b="1" spc="-30" dirty="0">
                <a:solidFill>
                  <a:srgbClr val="0D0D0D"/>
                </a:solidFill>
                <a:latin typeface="Calibri"/>
                <a:cs typeface="Calibri"/>
              </a:rPr>
              <a:t>d’offres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60552" y="1125981"/>
            <a:ext cx="9880600" cy="10642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80000"/>
              </a:lnSpc>
            </a:pP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Pour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afficher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votre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réponse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un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appel </a:t>
            </a:r>
            <a:r>
              <a:rPr sz="1500" spc="-20" dirty="0">
                <a:solidFill>
                  <a:srgbClr val="0D0D0D"/>
                </a:solidFill>
                <a:latin typeface="Calibri"/>
                <a:cs typeface="Calibri"/>
              </a:rPr>
              <a:t>d’offres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et vérifier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le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statut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votre offre,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connectez-vous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votre compte </a:t>
            </a:r>
            <a:r>
              <a:rPr sz="1500" spc="-20" dirty="0">
                <a:solidFill>
                  <a:srgbClr val="0D0D0D"/>
                </a:solidFill>
                <a:latin typeface="Calibri"/>
                <a:cs typeface="Calibri"/>
              </a:rPr>
              <a:t>eTendering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et  accédez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500" i="1" dirty="0">
                <a:solidFill>
                  <a:srgbClr val="0D0D0D"/>
                </a:solidFill>
                <a:latin typeface="Calibri"/>
                <a:cs typeface="Calibri"/>
              </a:rPr>
              <a:t>« </a:t>
            </a:r>
            <a:r>
              <a:rPr sz="1500" b="1" i="1" spc="-5" dirty="0">
                <a:solidFill>
                  <a:srgbClr val="0D0D0D"/>
                </a:solidFill>
                <a:latin typeface="Calibri"/>
                <a:cs typeface="Calibri"/>
              </a:rPr>
              <a:t>Manage </a:t>
            </a:r>
            <a:r>
              <a:rPr sz="1500" b="1" i="1" spc="-15" dirty="0">
                <a:solidFill>
                  <a:srgbClr val="0D0D0D"/>
                </a:solidFill>
                <a:latin typeface="Calibri"/>
                <a:cs typeface="Calibri"/>
              </a:rPr>
              <a:t>Events </a:t>
            </a:r>
            <a:r>
              <a:rPr sz="1500" b="1" i="1" dirty="0">
                <a:solidFill>
                  <a:srgbClr val="0D0D0D"/>
                </a:solidFill>
                <a:latin typeface="Calibri"/>
                <a:cs typeface="Calibri"/>
              </a:rPr>
              <a:t>and </a:t>
            </a:r>
            <a:r>
              <a:rPr sz="1500" b="1" i="1" spc="-10" dirty="0">
                <a:solidFill>
                  <a:srgbClr val="0D0D0D"/>
                </a:solidFill>
                <a:latin typeface="Calibri"/>
                <a:cs typeface="Calibri"/>
              </a:rPr>
              <a:t>Place </a:t>
            </a:r>
            <a:r>
              <a:rPr sz="1500" b="1" i="1" spc="-5" dirty="0">
                <a:solidFill>
                  <a:srgbClr val="0D0D0D"/>
                </a:solidFill>
                <a:latin typeface="Calibri"/>
                <a:cs typeface="Calibri"/>
              </a:rPr>
              <a:t>Bids </a:t>
            </a:r>
            <a:r>
              <a:rPr sz="1500" i="1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[Gérer des événements et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soumettre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des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offres]. Cliquez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sur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« </a:t>
            </a:r>
            <a:r>
              <a:rPr sz="1500" b="1" i="1" dirty="0">
                <a:solidFill>
                  <a:srgbClr val="0D0D0D"/>
                </a:solidFill>
                <a:latin typeface="Calibri"/>
                <a:cs typeface="Calibri"/>
              </a:rPr>
              <a:t>My </a:t>
            </a:r>
            <a:r>
              <a:rPr sz="1500" b="1" i="1" spc="-15" dirty="0">
                <a:solidFill>
                  <a:srgbClr val="0D0D0D"/>
                </a:solidFill>
                <a:latin typeface="Calibri"/>
                <a:cs typeface="Calibri"/>
              </a:rPr>
              <a:t>Event </a:t>
            </a:r>
            <a:r>
              <a:rPr sz="1500" b="1" i="1" spc="-5" dirty="0">
                <a:solidFill>
                  <a:srgbClr val="0D0D0D"/>
                </a:solidFill>
                <a:latin typeface="Calibri"/>
                <a:cs typeface="Calibri"/>
              </a:rPr>
              <a:t>Activity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»  [Mes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activités </a:t>
            </a:r>
            <a:r>
              <a:rPr sz="1500" spc="-15" dirty="0">
                <a:solidFill>
                  <a:srgbClr val="0D0D0D"/>
                </a:solidFill>
                <a:latin typeface="Calibri"/>
                <a:cs typeface="Calibri"/>
              </a:rPr>
              <a:t>d’événements], </a:t>
            </a:r>
            <a:r>
              <a:rPr sz="1500" spc="-15" dirty="0">
                <a:solidFill>
                  <a:srgbClr val="0D0D0D"/>
                </a:solidFill>
                <a:latin typeface="Segoe UI Symbol"/>
                <a:cs typeface="Segoe UI Symbol"/>
              </a:rPr>
              <a:t></a:t>
            </a:r>
            <a:r>
              <a:rPr sz="1500" spc="-15" dirty="0">
                <a:solidFill>
                  <a:srgbClr val="0D0D0D"/>
                </a:solidFill>
                <a:latin typeface="Calibri"/>
                <a:cs typeface="Calibri"/>
              </a:rPr>
              <a:t>puis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sur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« </a:t>
            </a:r>
            <a:r>
              <a:rPr sz="1500" b="1" i="1" spc="-15" dirty="0">
                <a:solidFill>
                  <a:srgbClr val="0D0D0D"/>
                </a:solidFill>
                <a:latin typeface="Calibri"/>
                <a:cs typeface="Calibri"/>
              </a:rPr>
              <a:t>Event </a:t>
            </a:r>
            <a:r>
              <a:rPr sz="1500" b="1" i="1" spc="-5" dirty="0">
                <a:solidFill>
                  <a:srgbClr val="0D0D0D"/>
                </a:solidFill>
                <a:latin typeface="Calibri"/>
                <a:cs typeface="Calibri"/>
              </a:rPr>
              <a:t>Bids On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[Offres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actives pour des</a:t>
            </a:r>
            <a:r>
              <a:rPr sz="1500" spc="15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événements].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ts val="1620"/>
              </a:lnSpc>
              <a:spcBef>
                <a:spcPts val="640"/>
              </a:spcBef>
            </a:pPr>
            <a:r>
              <a:rPr sz="1500" spc="-35" dirty="0">
                <a:solidFill>
                  <a:srgbClr val="0D0D0D"/>
                </a:solidFill>
                <a:latin typeface="Calibri"/>
                <a:cs typeface="Calibri"/>
              </a:rPr>
              <a:t>Tous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les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événements </a:t>
            </a:r>
            <a:r>
              <a:rPr sz="1500" spc="-20" dirty="0">
                <a:solidFill>
                  <a:srgbClr val="0D0D0D"/>
                </a:solidFill>
                <a:latin typeface="Calibri"/>
                <a:cs typeface="Calibri"/>
              </a:rPr>
              <a:t>d’appels d’offres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auxquels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vous </a:t>
            </a:r>
            <a:r>
              <a:rPr sz="1500" spc="-15" dirty="0">
                <a:solidFill>
                  <a:srgbClr val="0D0D0D"/>
                </a:solidFill>
                <a:latin typeface="Calibri"/>
                <a:cs typeface="Calibri"/>
              </a:rPr>
              <a:t>avez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participé </a:t>
            </a:r>
            <a:r>
              <a:rPr sz="1500" spc="-20" dirty="0">
                <a:solidFill>
                  <a:srgbClr val="0D0D0D"/>
                </a:solidFill>
                <a:latin typeface="Calibri"/>
                <a:cs typeface="Calibri"/>
              </a:rPr>
              <a:t>s’affichent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en-dessous.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Cliquez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sur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l’identifiant </a:t>
            </a:r>
            <a:r>
              <a:rPr sz="1500" spc="8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500" spc="-20" dirty="0">
                <a:solidFill>
                  <a:srgbClr val="0D0D0D"/>
                </a:solidFill>
                <a:latin typeface="Calibri"/>
                <a:cs typeface="Calibri"/>
              </a:rPr>
              <a:t>d’événement</a:t>
            </a:r>
            <a:endParaRPr sz="1500">
              <a:latin typeface="Calibri"/>
              <a:cs typeface="Calibri"/>
            </a:endParaRPr>
          </a:p>
          <a:p>
            <a:pPr marL="12700">
              <a:lnSpc>
                <a:spcPts val="1620"/>
              </a:lnSpc>
            </a:pPr>
            <a:r>
              <a:rPr sz="1500" spc="-15" dirty="0">
                <a:solidFill>
                  <a:srgbClr val="0D0D0D"/>
                </a:solidFill>
                <a:latin typeface="Calibri"/>
                <a:cs typeface="Calibri"/>
              </a:rPr>
              <a:t>[</a:t>
            </a:r>
            <a:r>
              <a:rPr sz="1500" b="1" i="1" spc="-15" dirty="0">
                <a:solidFill>
                  <a:srgbClr val="0D0D0D"/>
                </a:solidFill>
                <a:latin typeface="Calibri"/>
                <a:cs typeface="Calibri"/>
              </a:rPr>
              <a:t>Event </a:t>
            </a:r>
            <a:r>
              <a:rPr sz="1500" b="1" i="1" dirty="0">
                <a:solidFill>
                  <a:srgbClr val="0D0D0D"/>
                </a:solidFill>
                <a:latin typeface="Calibri"/>
                <a:cs typeface="Calibri"/>
              </a:rPr>
              <a:t>ID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]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concerné pour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examiner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les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détails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500" spc="-10" dirty="0">
                <a:solidFill>
                  <a:srgbClr val="0D0D0D"/>
                </a:solidFill>
                <a:latin typeface="Calibri"/>
                <a:cs typeface="Calibri"/>
              </a:rPr>
              <a:t>votre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réponse </a:t>
            </a:r>
            <a:r>
              <a:rPr sz="15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500" spc="-20" dirty="0">
                <a:solidFill>
                  <a:srgbClr val="0D0D0D"/>
                </a:solidFill>
                <a:latin typeface="Calibri"/>
                <a:cs typeface="Calibri"/>
              </a:rPr>
              <a:t>l’appel d’offres</a:t>
            </a:r>
            <a:r>
              <a:rPr sz="1500" spc="19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500" spc="-5" dirty="0">
                <a:solidFill>
                  <a:srgbClr val="0D0D0D"/>
                </a:solidFill>
                <a:latin typeface="Calibri"/>
                <a:cs typeface="Calibri"/>
              </a:rPr>
              <a:t>correspondant.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71244" y="2235758"/>
            <a:ext cx="9211183" cy="438861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65554" y="2430017"/>
            <a:ext cx="8660892" cy="383819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519165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8270" y="6010973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19</a:t>
            </a:fld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57581" y="1050354"/>
            <a:ext cx="9558018" cy="55104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70458" y="297180"/>
            <a:ext cx="10571989" cy="354456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0" rIns="0" bIns="0" rtlCol="0">
            <a:spAutoFit/>
          </a:bodyPr>
          <a:lstStyle/>
          <a:p>
            <a:pPr marL="185420" algn="ctr">
              <a:lnSpc>
                <a:spcPts val="2730"/>
              </a:lnSpc>
            </a:pPr>
            <a:r>
              <a:rPr sz="2800" b="1" dirty="0">
                <a:latin typeface="Calibri"/>
                <a:cs typeface="Calibri"/>
              </a:rPr>
              <a:t>2.1 </a:t>
            </a:r>
            <a:r>
              <a:rPr sz="2700" b="1" spc="-10" dirty="0">
                <a:latin typeface="Calibri"/>
                <a:cs typeface="Calibri"/>
              </a:rPr>
              <a:t>Recherche </a:t>
            </a:r>
            <a:r>
              <a:rPr sz="2700" b="1" spc="-25" dirty="0">
                <a:latin typeface="Calibri"/>
                <a:cs typeface="Calibri"/>
              </a:rPr>
              <a:t>d’appels </a:t>
            </a:r>
            <a:r>
              <a:rPr sz="2700" b="1" spc="-30" dirty="0" err="1">
                <a:latin typeface="Calibri"/>
                <a:cs typeface="Calibri"/>
              </a:rPr>
              <a:t>d’offres</a:t>
            </a:r>
            <a:r>
              <a:rPr sz="2700" b="1" spc="15" dirty="0">
                <a:latin typeface="Calibri"/>
                <a:cs typeface="Calibri"/>
              </a:rPr>
              <a:t> </a:t>
            </a:r>
            <a:r>
              <a:rPr sz="2700" b="1" dirty="0">
                <a:latin typeface="Calibri"/>
                <a:cs typeface="Calibri"/>
              </a:rPr>
              <a:t>–</a:t>
            </a:r>
            <a:r>
              <a:rPr sz="2700" b="1" spc="-10" dirty="0" err="1">
                <a:latin typeface="Calibri"/>
                <a:cs typeface="Calibri"/>
              </a:rPr>
              <a:t>Connexion</a:t>
            </a:r>
            <a:r>
              <a:rPr sz="2700" b="1" spc="-10" dirty="0">
                <a:latin typeface="Calibri"/>
                <a:cs typeface="Calibri"/>
              </a:rPr>
              <a:t> </a:t>
            </a:r>
            <a:r>
              <a:rPr sz="2700" b="1" dirty="0">
                <a:latin typeface="Calibri"/>
                <a:cs typeface="Calibri"/>
              </a:rPr>
              <a:t>au</a:t>
            </a:r>
            <a:r>
              <a:rPr sz="2700" b="1" spc="-75" dirty="0">
                <a:latin typeface="Calibri"/>
                <a:cs typeface="Calibri"/>
              </a:rPr>
              <a:t> </a:t>
            </a:r>
            <a:r>
              <a:rPr sz="2700" b="1" spc="-20" dirty="0">
                <a:latin typeface="Calibri"/>
                <a:cs typeface="Calibri"/>
              </a:rPr>
              <a:t>système</a:t>
            </a:r>
            <a:endParaRPr sz="27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9372" y="5454396"/>
            <a:ext cx="442722" cy="3238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029541" y="804133"/>
            <a:ext cx="983678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292100" algn="ctr">
              <a:lnSpc>
                <a:spcPct val="100000"/>
              </a:lnSpc>
            </a:pPr>
            <a:r>
              <a:rPr sz="1600" u="heavy" spc="-10" dirty="0">
                <a:solidFill>
                  <a:srgbClr val="0462C1"/>
                </a:solidFill>
                <a:latin typeface="Calibri"/>
                <a:cs typeface="Calibri"/>
                <a:hlinkClick r:id="rId5"/>
              </a:rPr>
              <a:t>https://etendering.partneragencies.org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  <a:hlinkClick r:id="" action="ppaction://noaction"/>
              </a:rPr>
              <a:t>]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  <a:hlinkClick r:id="" action="ppaction://noaction"/>
              </a:rPr>
              <a:t>et</a:t>
            </a:r>
            <a:r>
              <a:rPr sz="1200" spc="20" dirty="0">
                <a:solidFill>
                  <a:srgbClr val="0D0D0D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200" b="1" u="sng" spc="-10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créez</a:t>
            </a:r>
            <a:endParaRPr sz="12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60273" y="5890831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171935" y="6463538"/>
            <a:ext cx="102870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9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7" name="object 1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8303" y="120395"/>
            <a:ext cx="8540750" cy="831850"/>
          </a:xfrm>
          <a:custGeom>
            <a:avLst/>
            <a:gdLst/>
            <a:ahLst/>
            <a:cxnLst/>
            <a:rect l="l" t="t" r="r" b="b"/>
            <a:pathLst>
              <a:path w="8540750" h="831850">
                <a:moveTo>
                  <a:pt x="0" y="831341"/>
                </a:moveTo>
                <a:lnTo>
                  <a:pt x="8540496" y="831341"/>
                </a:lnTo>
                <a:lnTo>
                  <a:pt x="8540496" y="0"/>
                </a:lnTo>
                <a:lnTo>
                  <a:pt x="0" y="0"/>
                </a:lnTo>
                <a:lnTo>
                  <a:pt x="0" y="831341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3365">
              <a:lnSpc>
                <a:spcPts val="2450"/>
              </a:lnSpc>
            </a:pPr>
            <a:r>
              <a:rPr sz="2400" dirty="0">
                <a:solidFill>
                  <a:srgbClr val="0D0D0D"/>
                </a:solidFill>
              </a:rPr>
              <a:t>3.1 </a:t>
            </a:r>
            <a:r>
              <a:rPr sz="2400" spc="-10" dirty="0">
                <a:solidFill>
                  <a:srgbClr val="0D0D0D"/>
                </a:solidFill>
              </a:rPr>
              <a:t>Gérer </a:t>
            </a:r>
            <a:r>
              <a:rPr sz="2400" dirty="0">
                <a:solidFill>
                  <a:srgbClr val="0D0D0D"/>
                </a:solidFill>
              </a:rPr>
              <a:t>les </a:t>
            </a:r>
            <a:r>
              <a:rPr sz="2400" spc="-10" dirty="0">
                <a:solidFill>
                  <a:srgbClr val="0D0D0D"/>
                </a:solidFill>
              </a:rPr>
              <a:t>offres </a:t>
            </a:r>
            <a:r>
              <a:rPr sz="2400" dirty="0">
                <a:solidFill>
                  <a:srgbClr val="0D0D0D"/>
                </a:solidFill>
              </a:rPr>
              <a:t>– Afficher le </a:t>
            </a:r>
            <a:r>
              <a:rPr sz="2400" spc="-15" dirty="0">
                <a:solidFill>
                  <a:srgbClr val="0D0D0D"/>
                </a:solidFill>
              </a:rPr>
              <a:t>statut et </a:t>
            </a:r>
            <a:r>
              <a:rPr sz="2400" dirty="0">
                <a:solidFill>
                  <a:srgbClr val="0D0D0D"/>
                </a:solidFill>
              </a:rPr>
              <a:t>les </a:t>
            </a:r>
            <a:r>
              <a:rPr sz="2400" spc="-10" dirty="0">
                <a:solidFill>
                  <a:srgbClr val="0D0D0D"/>
                </a:solidFill>
              </a:rPr>
              <a:t>réponses </a:t>
            </a:r>
            <a:r>
              <a:rPr sz="2400" dirty="0">
                <a:solidFill>
                  <a:srgbClr val="0D0D0D"/>
                </a:solidFill>
              </a:rPr>
              <a:t>à un</a:t>
            </a:r>
            <a:r>
              <a:rPr sz="2400" spc="15" dirty="0">
                <a:solidFill>
                  <a:srgbClr val="0D0D0D"/>
                </a:solidFill>
              </a:rPr>
              <a:t> </a:t>
            </a:r>
            <a:r>
              <a:rPr sz="2400" spc="-5" dirty="0">
                <a:solidFill>
                  <a:srgbClr val="0D0D0D"/>
                </a:solidFill>
              </a:rPr>
              <a:t>appel</a:t>
            </a:r>
            <a:endParaRPr sz="2400"/>
          </a:p>
          <a:p>
            <a:pPr marL="253365">
              <a:lnSpc>
                <a:spcPts val="2450"/>
              </a:lnSpc>
            </a:pPr>
            <a:r>
              <a:rPr sz="2400" spc="-25" dirty="0">
                <a:solidFill>
                  <a:srgbClr val="0D0D0D"/>
                </a:solidFill>
              </a:rPr>
              <a:t>d’offres</a:t>
            </a:r>
            <a:endParaRPr sz="2400"/>
          </a:p>
        </p:txBody>
      </p:sp>
      <p:sp>
        <p:nvSpPr>
          <p:cNvPr id="4" name="object 4"/>
          <p:cNvSpPr txBox="1"/>
          <p:nvPr/>
        </p:nvSpPr>
        <p:spPr>
          <a:xfrm>
            <a:off x="866647" y="944879"/>
            <a:ext cx="9933940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</a:pP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Une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fois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que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vous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avez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cliqué sur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l’identifiant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d’événement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et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que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vous êtes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dans la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page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« </a:t>
            </a:r>
            <a:r>
              <a:rPr sz="1600" b="1" i="1" spc="-15" dirty="0">
                <a:solidFill>
                  <a:srgbClr val="0D0D0D"/>
                </a:solidFill>
                <a:latin typeface="Calibri"/>
                <a:cs typeface="Calibri"/>
              </a:rPr>
              <a:t>Event </a:t>
            </a:r>
            <a:r>
              <a:rPr sz="1600" b="1" i="1" spc="-5" dirty="0">
                <a:solidFill>
                  <a:srgbClr val="0D0D0D"/>
                </a:solidFill>
                <a:latin typeface="Calibri"/>
                <a:cs typeface="Calibri"/>
              </a:rPr>
              <a:t>Details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[Informations 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sur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l’événement],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cliquez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sur le lien « </a:t>
            </a:r>
            <a:r>
              <a:rPr sz="1600" b="1" i="1" spc="-20" dirty="0">
                <a:solidFill>
                  <a:srgbClr val="0D0D0D"/>
                </a:solidFill>
                <a:latin typeface="Calibri"/>
                <a:cs typeface="Calibri"/>
              </a:rPr>
              <a:t>View, </a:t>
            </a:r>
            <a:r>
              <a:rPr sz="1600" b="1" i="1" spc="-10" dirty="0">
                <a:solidFill>
                  <a:srgbClr val="0D0D0D"/>
                </a:solidFill>
                <a:latin typeface="Calibri"/>
                <a:cs typeface="Calibri"/>
              </a:rPr>
              <a:t>Edit </a:t>
            </a:r>
            <a:r>
              <a:rPr sz="1600" b="1" i="1" spc="-5" dirty="0">
                <a:solidFill>
                  <a:srgbClr val="0D0D0D"/>
                </a:solidFill>
                <a:latin typeface="Calibri"/>
                <a:cs typeface="Calibri"/>
              </a:rPr>
              <a:t>or Copy </a:t>
            </a:r>
            <a:r>
              <a:rPr sz="1600" b="1" i="1" spc="-10" dirty="0">
                <a:solidFill>
                  <a:srgbClr val="0D0D0D"/>
                </a:solidFill>
                <a:latin typeface="Calibri"/>
                <a:cs typeface="Calibri"/>
              </a:rPr>
              <a:t>From </a:t>
            </a:r>
            <a:r>
              <a:rPr sz="1600" b="1" i="1" spc="-5" dirty="0">
                <a:solidFill>
                  <a:srgbClr val="0D0D0D"/>
                </a:solidFill>
                <a:latin typeface="Calibri"/>
                <a:cs typeface="Calibri"/>
              </a:rPr>
              <a:t>Saved </a:t>
            </a:r>
            <a:r>
              <a:rPr sz="1600" b="1" i="1" dirty="0">
                <a:solidFill>
                  <a:srgbClr val="0D0D0D"/>
                </a:solidFill>
                <a:latin typeface="Calibri"/>
                <a:cs typeface="Calibri"/>
              </a:rPr>
              <a:t>Bids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[Afficher,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modifier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ou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copier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partir </a:t>
            </a:r>
            <a:r>
              <a:rPr sz="1600" spc="-25" dirty="0">
                <a:solidFill>
                  <a:srgbClr val="0D0D0D"/>
                </a:solidFill>
                <a:latin typeface="Calibri"/>
                <a:cs typeface="Calibri"/>
              </a:rPr>
              <a:t>d’offres 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enregistrées].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981455" y="1528521"/>
            <a:ext cx="10390759" cy="48714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75766" y="1722881"/>
            <a:ext cx="9840468" cy="432130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9372" y="5574791"/>
            <a:ext cx="442722" cy="3230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8270" y="6010973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20</a:t>
            </a:fld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8303" y="129539"/>
            <a:ext cx="9912985" cy="849630"/>
          </a:xfrm>
          <a:custGeom>
            <a:avLst/>
            <a:gdLst/>
            <a:ahLst/>
            <a:cxnLst/>
            <a:rect l="l" t="t" r="r" b="b"/>
            <a:pathLst>
              <a:path w="9912985" h="849630">
                <a:moveTo>
                  <a:pt x="0" y="849629"/>
                </a:moveTo>
                <a:lnTo>
                  <a:pt x="9912858" y="849629"/>
                </a:lnTo>
                <a:lnTo>
                  <a:pt x="9912858" y="0"/>
                </a:lnTo>
                <a:lnTo>
                  <a:pt x="0" y="0"/>
                </a:lnTo>
                <a:lnTo>
                  <a:pt x="0" y="849629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26390" marR="5080">
              <a:lnSpc>
                <a:spcPts val="3020"/>
              </a:lnSpc>
            </a:pPr>
            <a:r>
              <a:rPr sz="2800" dirty="0">
                <a:solidFill>
                  <a:srgbClr val="0D0D0D"/>
                </a:solidFill>
              </a:rPr>
              <a:t>3.2 </a:t>
            </a:r>
            <a:r>
              <a:rPr sz="2800" spc="-10" dirty="0">
                <a:solidFill>
                  <a:srgbClr val="0D0D0D"/>
                </a:solidFill>
              </a:rPr>
              <a:t>Gérer </a:t>
            </a:r>
            <a:r>
              <a:rPr sz="2800" dirty="0">
                <a:solidFill>
                  <a:srgbClr val="0D0D0D"/>
                </a:solidFill>
              </a:rPr>
              <a:t>les </a:t>
            </a:r>
            <a:r>
              <a:rPr sz="2800" spc="-5" dirty="0">
                <a:solidFill>
                  <a:srgbClr val="0D0D0D"/>
                </a:solidFill>
              </a:rPr>
              <a:t>offres </a:t>
            </a:r>
            <a:r>
              <a:rPr sz="2800" dirty="0">
                <a:solidFill>
                  <a:srgbClr val="0D0D0D"/>
                </a:solidFill>
              </a:rPr>
              <a:t>– </a:t>
            </a:r>
            <a:r>
              <a:rPr sz="2800" spc="-5" dirty="0">
                <a:solidFill>
                  <a:srgbClr val="0D0D0D"/>
                </a:solidFill>
              </a:rPr>
              <a:t>Modifier </a:t>
            </a:r>
            <a:r>
              <a:rPr sz="2800" dirty="0">
                <a:solidFill>
                  <a:srgbClr val="0D0D0D"/>
                </a:solidFill>
              </a:rPr>
              <a:t>une </a:t>
            </a:r>
            <a:r>
              <a:rPr sz="2800" spc="-10" dirty="0">
                <a:solidFill>
                  <a:srgbClr val="0D0D0D"/>
                </a:solidFill>
              </a:rPr>
              <a:t>offre </a:t>
            </a:r>
            <a:r>
              <a:rPr sz="2800" dirty="0">
                <a:solidFill>
                  <a:srgbClr val="0D0D0D"/>
                </a:solidFill>
              </a:rPr>
              <a:t>quand une </a:t>
            </a:r>
            <a:r>
              <a:rPr sz="2800" spc="-5" dirty="0">
                <a:solidFill>
                  <a:srgbClr val="0D0D0D"/>
                </a:solidFill>
              </a:rPr>
              <a:t>modification  </a:t>
            </a:r>
            <a:r>
              <a:rPr sz="2800" spc="-15" dirty="0">
                <a:solidFill>
                  <a:srgbClr val="0D0D0D"/>
                </a:solidFill>
              </a:rPr>
              <a:t>directe est</a:t>
            </a:r>
            <a:r>
              <a:rPr sz="2800" spc="-10" dirty="0">
                <a:solidFill>
                  <a:srgbClr val="0D0D0D"/>
                </a:solidFill>
              </a:rPr>
              <a:t> </a:t>
            </a:r>
            <a:r>
              <a:rPr sz="2800" spc="-5" dirty="0">
                <a:solidFill>
                  <a:srgbClr val="0D0D0D"/>
                </a:solidFill>
              </a:rPr>
              <a:t>autorisée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1176527" y="1864550"/>
            <a:ext cx="10000488" cy="40380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70838" y="2058923"/>
            <a:ext cx="9450323" cy="34876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537453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153400" y="2012442"/>
            <a:ext cx="3053715" cy="1083310"/>
          </a:xfrm>
          <a:custGeom>
            <a:avLst/>
            <a:gdLst/>
            <a:ahLst/>
            <a:cxnLst/>
            <a:rect l="l" t="t" r="r" b="b"/>
            <a:pathLst>
              <a:path w="3053715" h="1083310">
                <a:moveTo>
                  <a:pt x="2872867" y="0"/>
                </a:moveTo>
                <a:lnTo>
                  <a:pt x="180467" y="0"/>
                </a:lnTo>
                <a:lnTo>
                  <a:pt x="132482" y="6444"/>
                </a:lnTo>
                <a:lnTo>
                  <a:pt x="89370" y="24633"/>
                </a:lnTo>
                <a:lnTo>
                  <a:pt x="52847" y="52847"/>
                </a:lnTo>
                <a:lnTo>
                  <a:pt x="24633" y="89370"/>
                </a:lnTo>
                <a:lnTo>
                  <a:pt x="6444" y="132482"/>
                </a:lnTo>
                <a:lnTo>
                  <a:pt x="0" y="180467"/>
                </a:lnTo>
                <a:lnTo>
                  <a:pt x="0" y="902335"/>
                </a:lnTo>
                <a:lnTo>
                  <a:pt x="6444" y="950319"/>
                </a:lnTo>
                <a:lnTo>
                  <a:pt x="24633" y="993431"/>
                </a:lnTo>
                <a:lnTo>
                  <a:pt x="52847" y="1029954"/>
                </a:lnTo>
                <a:lnTo>
                  <a:pt x="89370" y="1058168"/>
                </a:lnTo>
                <a:lnTo>
                  <a:pt x="132482" y="1076357"/>
                </a:lnTo>
                <a:lnTo>
                  <a:pt x="180467" y="1082802"/>
                </a:lnTo>
                <a:lnTo>
                  <a:pt x="2872867" y="1082802"/>
                </a:lnTo>
                <a:lnTo>
                  <a:pt x="2920851" y="1076357"/>
                </a:lnTo>
                <a:lnTo>
                  <a:pt x="2963963" y="1058168"/>
                </a:lnTo>
                <a:lnTo>
                  <a:pt x="3000486" y="1029954"/>
                </a:lnTo>
                <a:lnTo>
                  <a:pt x="3028700" y="993431"/>
                </a:lnTo>
                <a:lnTo>
                  <a:pt x="3046889" y="950319"/>
                </a:lnTo>
                <a:lnTo>
                  <a:pt x="3053333" y="902335"/>
                </a:lnTo>
                <a:lnTo>
                  <a:pt x="3053333" y="180467"/>
                </a:lnTo>
                <a:lnTo>
                  <a:pt x="3046889" y="132482"/>
                </a:lnTo>
                <a:lnTo>
                  <a:pt x="3028700" y="89370"/>
                </a:lnTo>
                <a:lnTo>
                  <a:pt x="3000486" y="52847"/>
                </a:lnTo>
                <a:lnTo>
                  <a:pt x="2963963" y="24633"/>
                </a:lnTo>
                <a:lnTo>
                  <a:pt x="2920851" y="6444"/>
                </a:lnTo>
                <a:lnTo>
                  <a:pt x="2872867" y="0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153400" y="2012442"/>
            <a:ext cx="3053715" cy="1083310"/>
          </a:xfrm>
          <a:custGeom>
            <a:avLst/>
            <a:gdLst/>
            <a:ahLst/>
            <a:cxnLst/>
            <a:rect l="l" t="t" r="r" b="b"/>
            <a:pathLst>
              <a:path w="3053715" h="1083310">
                <a:moveTo>
                  <a:pt x="0" y="180467"/>
                </a:moveTo>
                <a:lnTo>
                  <a:pt x="6444" y="132482"/>
                </a:lnTo>
                <a:lnTo>
                  <a:pt x="24633" y="89370"/>
                </a:lnTo>
                <a:lnTo>
                  <a:pt x="52847" y="52847"/>
                </a:lnTo>
                <a:lnTo>
                  <a:pt x="89370" y="24633"/>
                </a:lnTo>
                <a:lnTo>
                  <a:pt x="132482" y="6444"/>
                </a:lnTo>
                <a:lnTo>
                  <a:pt x="180467" y="0"/>
                </a:lnTo>
                <a:lnTo>
                  <a:pt x="2872867" y="0"/>
                </a:lnTo>
                <a:lnTo>
                  <a:pt x="2920851" y="6444"/>
                </a:lnTo>
                <a:lnTo>
                  <a:pt x="2963963" y="24633"/>
                </a:lnTo>
                <a:lnTo>
                  <a:pt x="3000486" y="52847"/>
                </a:lnTo>
                <a:lnTo>
                  <a:pt x="3028700" y="89370"/>
                </a:lnTo>
                <a:lnTo>
                  <a:pt x="3046889" y="132482"/>
                </a:lnTo>
                <a:lnTo>
                  <a:pt x="3053333" y="180467"/>
                </a:lnTo>
                <a:lnTo>
                  <a:pt x="3053333" y="902335"/>
                </a:lnTo>
                <a:lnTo>
                  <a:pt x="3046889" y="950319"/>
                </a:lnTo>
                <a:lnTo>
                  <a:pt x="3028700" y="993431"/>
                </a:lnTo>
                <a:lnTo>
                  <a:pt x="3000486" y="1029954"/>
                </a:lnTo>
                <a:lnTo>
                  <a:pt x="2963963" y="1058168"/>
                </a:lnTo>
                <a:lnTo>
                  <a:pt x="2920851" y="1076357"/>
                </a:lnTo>
                <a:lnTo>
                  <a:pt x="2872867" y="1082802"/>
                </a:lnTo>
                <a:lnTo>
                  <a:pt x="180467" y="1082802"/>
                </a:lnTo>
                <a:lnTo>
                  <a:pt x="132482" y="1076357"/>
                </a:lnTo>
                <a:lnTo>
                  <a:pt x="89370" y="1058168"/>
                </a:lnTo>
                <a:lnTo>
                  <a:pt x="52847" y="1029954"/>
                </a:lnTo>
                <a:lnTo>
                  <a:pt x="24633" y="993431"/>
                </a:lnTo>
                <a:lnTo>
                  <a:pt x="6444" y="950319"/>
                </a:lnTo>
                <a:lnTo>
                  <a:pt x="0" y="902335"/>
                </a:lnTo>
                <a:lnTo>
                  <a:pt x="0" y="180467"/>
                </a:lnTo>
                <a:close/>
              </a:path>
            </a:pathLst>
          </a:custGeom>
          <a:ln w="38100">
            <a:solidFill>
              <a:srgbClr val="2570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697468" y="2076450"/>
            <a:ext cx="1713864" cy="400050"/>
          </a:xfrm>
          <a:custGeom>
            <a:avLst/>
            <a:gdLst/>
            <a:ahLst/>
            <a:cxnLst/>
            <a:rect l="l" t="t" r="r" b="b"/>
            <a:pathLst>
              <a:path w="1713865" h="400050">
                <a:moveTo>
                  <a:pt x="0" y="400050"/>
                </a:moveTo>
                <a:lnTo>
                  <a:pt x="1713737" y="400050"/>
                </a:lnTo>
                <a:lnTo>
                  <a:pt x="1713737" y="0"/>
                </a:lnTo>
                <a:lnTo>
                  <a:pt x="0" y="0"/>
                </a:lnTo>
                <a:lnTo>
                  <a:pt x="0" y="400050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869441" y="1114552"/>
            <a:ext cx="10132060" cy="1804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456565">
              <a:lnSpc>
                <a:spcPct val="100000"/>
              </a:lnSpc>
            </a:pP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Si les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modifications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directes d’une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offre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publiée sont autorisées,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le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bouton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« </a:t>
            </a:r>
            <a:r>
              <a:rPr sz="1600" b="1" i="1" spc="-10" dirty="0">
                <a:solidFill>
                  <a:srgbClr val="0D0D0D"/>
                </a:solidFill>
                <a:latin typeface="Calibri"/>
                <a:cs typeface="Calibri"/>
              </a:rPr>
              <a:t>Edit </a:t>
            </a:r>
            <a:r>
              <a:rPr sz="1600" b="1" i="1" dirty="0">
                <a:solidFill>
                  <a:srgbClr val="0D0D0D"/>
                </a:solidFill>
                <a:latin typeface="Calibri"/>
                <a:cs typeface="Calibri"/>
              </a:rPr>
              <a:t>Bid </a:t>
            </a:r>
            <a:r>
              <a:rPr sz="1600" b="1" i="1" spc="-10" dirty="0">
                <a:solidFill>
                  <a:srgbClr val="0D0D0D"/>
                </a:solidFill>
                <a:latin typeface="Calibri"/>
                <a:cs typeface="Calibri"/>
              </a:rPr>
              <a:t>Response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[Modifier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la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réponse 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à un appel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d’offres] s’affiche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une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fois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que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vous allez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dans « </a:t>
            </a:r>
            <a:r>
              <a:rPr sz="1600" b="1" i="1" spc="-20" dirty="0">
                <a:solidFill>
                  <a:srgbClr val="0D0D0D"/>
                </a:solidFill>
                <a:latin typeface="Calibri"/>
                <a:cs typeface="Calibri"/>
              </a:rPr>
              <a:t>View, </a:t>
            </a:r>
            <a:r>
              <a:rPr sz="1600" b="1" i="1" spc="-10" dirty="0">
                <a:solidFill>
                  <a:srgbClr val="0D0D0D"/>
                </a:solidFill>
                <a:latin typeface="Calibri"/>
                <a:cs typeface="Calibri"/>
              </a:rPr>
              <a:t>Edit </a:t>
            </a:r>
            <a:r>
              <a:rPr sz="1600" b="1" i="1" spc="-5" dirty="0">
                <a:solidFill>
                  <a:srgbClr val="0D0D0D"/>
                </a:solidFill>
                <a:latin typeface="Calibri"/>
                <a:cs typeface="Calibri"/>
              </a:rPr>
              <a:t>or Copy </a:t>
            </a:r>
            <a:r>
              <a:rPr sz="1600" b="1" i="1" spc="-10" dirty="0">
                <a:solidFill>
                  <a:srgbClr val="0D0D0D"/>
                </a:solidFill>
                <a:latin typeface="Calibri"/>
                <a:cs typeface="Calibri"/>
              </a:rPr>
              <a:t>From </a:t>
            </a:r>
            <a:r>
              <a:rPr sz="1600" b="1" i="1" spc="-5" dirty="0">
                <a:solidFill>
                  <a:srgbClr val="0D0D0D"/>
                </a:solidFill>
                <a:latin typeface="Calibri"/>
                <a:cs typeface="Calibri"/>
              </a:rPr>
              <a:t>Saved </a:t>
            </a:r>
            <a:r>
              <a:rPr sz="1600" b="1" i="1" dirty="0">
                <a:solidFill>
                  <a:srgbClr val="0D0D0D"/>
                </a:solidFill>
                <a:latin typeface="Calibri"/>
                <a:cs typeface="Calibri"/>
              </a:rPr>
              <a:t>Bids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[Afficher,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modifier 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ou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copier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partir </a:t>
            </a:r>
            <a:r>
              <a:rPr sz="1600" spc="-25" dirty="0">
                <a:solidFill>
                  <a:srgbClr val="0D0D0D"/>
                </a:solidFill>
                <a:latin typeface="Calibri"/>
                <a:cs typeface="Calibri"/>
              </a:rPr>
              <a:t>d’offres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enregistrées].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Cliquez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sur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ce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bouton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pour commencer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modifier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votre</a:t>
            </a:r>
            <a:r>
              <a:rPr sz="1600" spc="22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offre.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750">
              <a:latin typeface="Times New Roman"/>
              <a:cs typeface="Times New Roman"/>
            </a:endParaRPr>
          </a:p>
          <a:p>
            <a:pPr marR="915669" algn="r">
              <a:lnSpc>
                <a:spcPct val="100000"/>
              </a:lnSpc>
            </a:pPr>
            <a:r>
              <a:rPr sz="2000" b="1" spc="-5" dirty="0">
                <a:solidFill>
                  <a:srgbClr val="0D0D0D"/>
                </a:solidFill>
                <a:latin typeface="Calibri"/>
                <a:cs typeface="Calibri"/>
              </a:rPr>
              <a:t>IMPO</a:t>
            </a:r>
            <a:r>
              <a:rPr sz="2000" b="1" spc="-35" dirty="0">
                <a:solidFill>
                  <a:srgbClr val="0D0D0D"/>
                </a:solidFill>
                <a:latin typeface="Calibri"/>
                <a:cs typeface="Calibri"/>
              </a:rPr>
              <a:t>R</a:t>
            </a:r>
            <a:r>
              <a:rPr sz="2000" b="1" spc="-165" dirty="0">
                <a:solidFill>
                  <a:srgbClr val="0D0D0D"/>
                </a:solidFill>
                <a:latin typeface="Calibri"/>
                <a:cs typeface="Calibri"/>
              </a:rPr>
              <a:t>T</a:t>
            </a:r>
            <a:r>
              <a:rPr sz="2000" b="1" spc="-5" dirty="0">
                <a:solidFill>
                  <a:srgbClr val="0D0D0D"/>
                </a:solidFill>
                <a:latin typeface="Calibri"/>
                <a:cs typeface="Calibri"/>
              </a:rPr>
              <a:t>ANT</a:t>
            </a:r>
            <a:endParaRPr sz="2000">
              <a:latin typeface="Calibri"/>
              <a:cs typeface="Calibri"/>
            </a:endParaRPr>
          </a:p>
          <a:p>
            <a:pPr marL="7428230" marR="5080">
              <a:lnSpc>
                <a:spcPct val="100000"/>
              </a:lnSpc>
              <a:spcBef>
                <a:spcPts val="960"/>
              </a:spcBef>
            </a:pP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Assurez-vous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d’enregistrer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ou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soumettre 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votre offre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après </a:t>
            </a:r>
            <a:r>
              <a:rPr sz="1200" spc="-20" dirty="0">
                <a:solidFill>
                  <a:srgbClr val="0D0D0D"/>
                </a:solidFill>
                <a:latin typeface="Calibri"/>
                <a:cs typeface="Calibri"/>
              </a:rPr>
              <a:t>l’avoir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modifiée.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8234933" y="1974342"/>
            <a:ext cx="551687" cy="55168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128270" y="5973889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5" name="object 1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21</a:t>
            </a:fld>
            <a:endParaRPr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8303" y="230886"/>
            <a:ext cx="9242425" cy="748665"/>
          </a:xfrm>
          <a:prstGeom prst="rect">
            <a:avLst/>
          </a:prstGeom>
          <a:solidFill>
            <a:srgbClr val="8496AF"/>
          </a:solidFill>
        </p:spPr>
        <p:txBody>
          <a:bodyPr vert="horz" wrap="square" lIns="0" tIns="0" rIns="0" bIns="0" rtlCol="0">
            <a:spAutoFit/>
          </a:bodyPr>
          <a:lstStyle/>
          <a:p>
            <a:pPr marL="173990">
              <a:lnSpc>
                <a:spcPts val="2800"/>
              </a:lnSpc>
            </a:pPr>
            <a:r>
              <a:rPr sz="2500" b="1" dirty="0">
                <a:solidFill>
                  <a:srgbClr val="0D0D0D"/>
                </a:solidFill>
                <a:latin typeface="Calibri"/>
                <a:cs typeface="Calibri"/>
              </a:rPr>
              <a:t>3.2 </a:t>
            </a:r>
            <a:r>
              <a:rPr sz="2500" b="1" spc="-10" dirty="0">
                <a:solidFill>
                  <a:srgbClr val="0D0D0D"/>
                </a:solidFill>
                <a:latin typeface="Calibri"/>
                <a:cs typeface="Calibri"/>
              </a:rPr>
              <a:t>Gérer </a:t>
            </a:r>
            <a:r>
              <a:rPr sz="2500" b="1" spc="-5" dirty="0">
                <a:solidFill>
                  <a:srgbClr val="0D0D0D"/>
                </a:solidFill>
                <a:latin typeface="Calibri"/>
                <a:cs typeface="Calibri"/>
              </a:rPr>
              <a:t>les </a:t>
            </a:r>
            <a:r>
              <a:rPr sz="2500" b="1" spc="-10" dirty="0">
                <a:solidFill>
                  <a:srgbClr val="0D0D0D"/>
                </a:solidFill>
                <a:latin typeface="Calibri"/>
                <a:cs typeface="Calibri"/>
              </a:rPr>
              <a:t>offres </a:t>
            </a:r>
            <a:r>
              <a:rPr sz="2500" b="1" dirty="0">
                <a:solidFill>
                  <a:srgbClr val="0D0D0D"/>
                </a:solidFill>
                <a:latin typeface="Calibri"/>
                <a:cs typeface="Calibri"/>
              </a:rPr>
              <a:t>– </a:t>
            </a:r>
            <a:r>
              <a:rPr sz="2500" b="1" spc="-5" dirty="0">
                <a:solidFill>
                  <a:srgbClr val="0D0D0D"/>
                </a:solidFill>
                <a:latin typeface="Calibri"/>
                <a:cs typeface="Calibri"/>
              </a:rPr>
              <a:t>Modifier </a:t>
            </a:r>
            <a:r>
              <a:rPr sz="2500" b="1" dirty="0">
                <a:solidFill>
                  <a:srgbClr val="0D0D0D"/>
                </a:solidFill>
                <a:latin typeface="Calibri"/>
                <a:cs typeface="Calibri"/>
              </a:rPr>
              <a:t>une </a:t>
            </a:r>
            <a:r>
              <a:rPr sz="2500" b="1" spc="-10" dirty="0">
                <a:solidFill>
                  <a:srgbClr val="0D0D0D"/>
                </a:solidFill>
                <a:latin typeface="Calibri"/>
                <a:cs typeface="Calibri"/>
              </a:rPr>
              <a:t>offre </a:t>
            </a:r>
            <a:r>
              <a:rPr sz="2500" b="1" dirty="0">
                <a:solidFill>
                  <a:srgbClr val="0D0D0D"/>
                </a:solidFill>
                <a:latin typeface="Calibri"/>
                <a:cs typeface="Calibri"/>
              </a:rPr>
              <a:t>si une </a:t>
            </a:r>
            <a:r>
              <a:rPr sz="2500" b="1" spc="-5" dirty="0">
                <a:solidFill>
                  <a:srgbClr val="0D0D0D"/>
                </a:solidFill>
                <a:latin typeface="Calibri"/>
                <a:cs typeface="Calibri"/>
              </a:rPr>
              <a:t>modification</a:t>
            </a:r>
            <a:r>
              <a:rPr sz="2500" b="1" spc="-4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2500" b="1" spc="-10" dirty="0">
                <a:solidFill>
                  <a:srgbClr val="0D0D0D"/>
                </a:solidFill>
                <a:latin typeface="Calibri"/>
                <a:cs typeface="Calibri"/>
              </a:rPr>
              <a:t>directe</a:t>
            </a:r>
            <a:endParaRPr sz="2500">
              <a:latin typeface="Calibri"/>
              <a:cs typeface="Calibri"/>
            </a:endParaRPr>
          </a:p>
          <a:p>
            <a:pPr marL="173990">
              <a:lnSpc>
                <a:spcPts val="2850"/>
              </a:lnSpc>
            </a:pPr>
            <a:r>
              <a:rPr sz="2500" b="1" spc="-40" dirty="0">
                <a:solidFill>
                  <a:srgbClr val="0D0D0D"/>
                </a:solidFill>
                <a:latin typeface="Calibri"/>
                <a:cs typeface="Calibri"/>
              </a:rPr>
              <a:t>n’est </a:t>
            </a:r>
            <a:r>
              <a:rPr sz="2500" b="1" dirty="0">
                <a:solidFill>
                  <a:srgbClr val="0D0D0D"/>
                </a:solidFill>
                <a:latin typeface="Calibri"/>
                <a:cs typeface="Calibri"/>
              </a:rPr>
              <a:t>pas</a:t>
            </a:r>
            <a:r>
              <a:rPr sz="2500" b="1" spc="-4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2500" b="1" spc="-5" dirty="0">
                <a:solidFill>
                  <a:srgbClr val="0D0D0D"/>
                </a:solidFill>
                <a:latin typeface="Calibri"/>
                <a:cs typeface="Calibri"/>
              </a:rPr>
              <a:t>autorisée</a:t>
            </a:r>
            <a:endParaRPr sz="25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556003" y="2621320"/>
            <a:ext cx="9241536" cy="41722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750314" y="2815589"/>
            <a:ext cx="8691372" cy="362178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9372" y="5510021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7955280" y="2502407"/>
            <a:ext cx="3053715" cy="1432560"/>
          </a:xfrm>
          <a:custGeom>
            <a:avLst/>
            <a:gdLst/>
            <a:ahLst/>
            <a:cxnLst/>
            <a:rect l="l" t="t" r="r" b="b"/>
            <a:pathLst>
              <a:path w="3053715" h="1432560">
                <a:moveTo>
                  <a:pt x="2814574" y="0"/>
                </a:moveTo>
                <a:lnTo>
                  <a:pt x="238760" y="0"/>
                </a:lnTo>
                <a:lnTo>
                  <a:pt x="190652" y="4852"/>
                </a:lnTo>
                <a:lnTo>
                  <a:pt x="145839" y="18768"/>
                </a:lnTo>
                <a:lnTo>
                  <a:pt x="105283" y="40786"/>
                </a:lnTo>
                <a:lnTo>
                  <a:pt x="69945" y="69945"/>
                </a:lnTo>
                <a:lnTo>
                  <a:pt x="40786" y="105283"/>
                </a:lnTo>
                <a:lnTo>
                  <a:pt x="18768" y="145839"/>
                </a:lnTo>
                <a:lnTo>
                  <a:pt x="4852" y="190652"/>
                </a:lnTo>
                <a:lnTo>
                  <a:pt x="0" y="238759"/>
                </a:lnTo>
                <a:lnTo>
                  <a:pt x="0" y="1193799"/>
                </a:lnTo>
                <a:lnTo>
                  <a:pt x="4852" y="1241907"/>
                </a:lnTo>
                <a:lnTo>
                  <a:pt x="18768" y="1286720"/>
                </a:lnTo>
                <a:lnTo>
                  <a:pt x="40786" y="1327276"/>
                </a:lnTo>
                <a:lnTo>
                  <a:pt x="69945" y="1362614"/>
                </a:lnTo>
                <a:lnTo>
                  <a:pt x="105283" y="1391773"/>
                </a:lnTo>
                <a:lnTo>
                  <a:pt x="145839" y="1413791"/>
                </a:lnTo>
                <a:lnTo>
                  <a:pt x="190652" y="1427707"/>
                </a:lnTo>
                <a:lnTo>
                  <a:pt x="238760" y="1432559"/>
                </a:lnTo>
                <a:lnTo>
                  <a:pt x="2814574" y="1432559"/>
                </a:lnTo>
                <a:lnTo>
                  <a:pt x="2862681" y="1427707"/>
                </a:lnTo>
                <a:lnTo>
                  <a:pt x="2907494" y="1413791"/>
                </a:lnTo>
                <a:lnTo>
                  <a:pt x="2948050" y="1391773"/>
                </a:lnTo>
                <a:lnTo>
                  <a:pt x="2983388" y="1362614"/>
                </a:lnTo>
                <a:lnTo>
                  <a:pt x="3012547" y="1327276"/>
                </a:lnTo>
                <a:lnTo>
                  <a:pt x="3034565" y="1286720"/>
                </a:lnTo>
                <a:lnTo>
                  <a:pt x="3048481" y="1241907"/>
                </a:lnTo>
                <a:lnTo>
                  <a:pt x="3053334" y="1193799"/>
                </a:lnTo>
                <a:lnTo>
                  <a:pt x="3053334" y="238759"/>
                </a:lnTo>
                <a:lnTo>
                  <a:pt x="3048481" y="190652"/>
                </a:lnTo>
                <a:lnTo>
                  <a:pt x="3034565" y="145839"/>
                </a:lnTo>
                <a:lnTo>
                  <a:pt x="3012547" y="105283"/>
                </a:lnTo>
                <a:lnTo>
                  <a:pt x="2983388" y="69945"/>
                </a:lnTo>
                <a:lnTo>
                  <a:pt x="2948050" y="40786"/>
                </a:lnTo>
                <a:lnTo>
                  <a:pt x="2907494" y="18768"/>
                </a:lnTo>
                <a:lnTo>
                  <a:pt x="2862681" y="4852"/>
                </a:lnTo>
                <a:lnTo>
                  <a:pt x="2814574" y="0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7955280" y="2502407"/>
            <a:ext cx="3053715" cy="1432560"/>
          </a:xfrm>
          <a:custGeom>
            <a:avLst/>
            <a:gdLst/>
            <a:ahLst/>
            <a:cxnLst/>
            <a:rect l="l" t="t" r="r" b="b"/>
            <a:pathLst>
              <a:path w="3053715" h="1432560">
                <a:moveTo>
                  <a:pt x="0" y="238759"/>
                </a:moveTo>
                <a:lnTo>
                  <a:pt x="4852" y="190652"/>
                </a:lnTo>
                <a:lnTo>
                  <a:pt x="18768" y="145839"/>
                </a:lnTo>
                <a:lnTo>
                  <a:pt x="40786" y="105283"/>
                </a:lnTo>
                <a:lnTo>
                  <a:pt x="69945" y="69945"/>
                </a:lnTo>
                <a:lnTo>
                  <a:pt x="105283" y="40786"/>
                </a:lnTo>
                <a:lnTo>
                  <a:pt x="145839" y="18768"/>
                </a:lnTo>
                <a:lnTo>
                  <a:pt x="190652" y="4852"/>
                </a:lnTo>
                <a:lnTo>
                  <a:pt x="238760" y="0"/>
                </a:lnTo>
                <a:lnTo>
                  <a:pt x="2814574" y="0"/>
                </a:lnTo>
                <a:lnTo>
                  <a:pt x="2862681" y="4852"/>
                </a:lnTo>
                <a:lnTo>
                  <a:pt x="2907494" y="18768"/>
                </a:lnTo>
                <a:lnTo>
                  <a:pt x="2948050" y="40786"/>
                </a:lnTo>
                <a:lnTo>
                  <a:pt x="2983388" y="69945"/>
                </a:lnTo>
                <a:lnTo>
                  <a:pt x="3012547" y="105283"/>
                </a:lnTo>
                <a:lnTo>
                  <a:pt x="3034565" y="145839"/>
                </a:lnTo>
                <a:lnTo>
                  <a:pt x="3048481" y="190652"/>
                </a:lnTo>
                <a:lnTo>
                  <a:pt x="3053334" y="238759"/>
                </a:lnTo>
                <a:lnTo>
                  <a:pt x="3053334" y="1193799"/>
                </a:lnTo>
                <a:lnTo>
                  <a:pt x="3048481" y="1241907"/>
                </a:lnTo>
                <a:lnTo>
                  <a:pt x="3034565" y="1286720"/>
                </a:lnTo>
                <a:lnTo>
                  <a:pt x="3012547" y="1327276"/>
                </a:lnTo>
                <a:lnTo>
                  <a:pt x="2983388" y="1362614"/>
                </a:lnTo>
                <a:lnTo>
                  <a:pt x="2948050" y="1391773"/>
                </a:lnTo>
                <a:lnTo>
                  <a:pt x="2907494" y="1413791"/>
                </a:lnTo>
                <a:lnTo>
                  <a:pt x="2862681" y="1427707"/>
                </a:lnTo>
                <a:lnTo>
                  <a:pt x="2814574" y="1432559"/>
                </a:lnTo>
                <a:lnTo>
                  <a:pt x="238760" y="1432559"/>
                </a:lnTo>
                <a:lnTo>
                  <a:pt x="190652" y="1427707"/>
                </a:lnTo>
                <a:lnTo>
                  <a:pt x="145839" y="1413791"/>
                </a:lnTo>
                <a:lnTo>
                  <a:pt x="105283" y="1391773"/>
                </a:lnTo>
                <a:lnTo>
                  <a:pt x="69945" y="1362614"/>
                </a:lnTo>
                <a:lnTo>
                  <a:pt x="40786" y="1327276"/>
                </a:lnTo>
                <a:lnTo>
                  <a:pt x="18768" y="1286720"/>
                </a:lnTo>
                <a:lnTo>
                  <a:pt x="4852" y="1241907"/>
                </a:lnTo>
                <a:lnTo>
                  <a:pt x="0" y="1193799"/>
                </a:lnTo>
                <a:lnTo>
                  <a:pt x="0" y="238759"/>
                </a:lnTo>
                <a:close/>
              </a:path>
            </a:pathLst>
          </a:custGeom>
          <a:ln w="38100">
            <a:solidFill>
              <a:srgbClr val="2570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8499347" y="2596895"/>
            <a:ext cx="1713864" cy="528955"/>
          </a:xfrm>
          <a:custGeom>
            <a:avLst/>
            <a:gdLst/>
            <a:ahLst/>
            <a:cxnLst/>
            <a:rect l="l" t="t" r="r" b="b"/>
            <a:pathLst>
              <a:path w="1713865" h="528955">
                <a:moveTo>
                  <a:pt x="0" y="528827"/>
                </a:moveTo>
                <a:lnTo>
                  <a:pt x="1713738" y="528827"/>
                </a:lnTo>
                <a:lnTo>
                  <a:pt x="1713738" y="0"/>
                </a:lnTo>
                <a:lnTo>
                  <a:pt x="0" y="0"/>
                </a:lnTo>
                <a:lnTo>
                  <a:pt x="0" y="528827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986789" y="1126490"/>
            <a:ext cx="9906635" cy="24574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Si la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modification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d’une offre est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« </a:t>
            </a:r>
            <a:r>
              <a:rPr sz="1600" b="1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not </a:t>
            </a:r>
            <a:r>
              <a:rPr sz="1600" b="1" spc="-5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allowed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» [non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autorisée],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le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soumissionnaire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doit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d’abord </a:t>
            </a:r>
            <a:r>
              <a:rPr sz="1600" u="heavy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annuler </a:t>
            </a:r>
            <a:r>
              <a:rPr sz="1600" u="heavy" spc="-2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l’offre</a:t>
            </a:r>
            <a:r>
              <a:rPr sz="1600" u="heavy" spc="10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600" u="heavy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publiée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u="heavy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en </a:t>
            </a:r>
            <a:r>
              <a:rPr sz="1600" u="heavy" spc="-1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suivant </a:t>
            </a:r>
            <a:r>
              <a:rPr sz="1600" u="heavy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les instructions ici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,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puis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créer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une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nouvelle réponse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à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l’appel</a:t>
            </a:r>
            <a:r>
              <a:rPr sz="1600" spc="25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  <a:hlinkClick r:id="rId6" action="ppaction://hlinksldjump"/>
              </a:rPr>
              <a:t>d’offres.</a:t>
            </a:r>
            <a:endParaRPr sz="1600">
              <a:latin typeface="Calibri"/>
              <a:cs typeface="Calibri"/>
            </a:endParaRPr>
          </a:p>
          <a:p>
            <a:pPr marL="12700" marR="20955">
              <a:lnSpc>
                <a:spcPct val="100000"/>
              </a:lnSpc>
              <a:spcBef>
                <a:spcPts val="480"/>
              </a:spcBef>
            </a:pP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Une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fois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que </a:t>
            </a:r>
            <a:r>
              <a:rPr sz="1600" spc="-25" dirty="0">
                <a:solidFill>
                  <a:srgbClr val="0D0D0D"/>
                </a:solidFill>
                <a:latin typeface="Calibri"/>
                <a:cs typeface="Calibri"/>
              </a:rPr>
              <a:t>l’offre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a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été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annulée,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vous pouvez créer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une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nouvelle réponse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l’appel </a:t>
            </a:r>
            <a:r>
              <a:rPr sz="1600" spc="-25" dirty="0">
                <a:solidFill>
                  <a:srgbClr val="0D0D0D"/>
                </a:solidFill>
                <a:latin typeface="Calibri"/>
                <a:cs typeface="Calibri"/>
              </a:rPr>
              <a:t>d’offres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l’aide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la fonction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de 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copie,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qui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vous permet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copier </a:t>
            </a:r>
            <a:r>
              <a:rPr sz="1600" spc="-25" dirty="0">
                <a:solidFill>
                  <a:srgbClr val="0D0D0D"/>
                </a:solidFill>
                <a:latin typeface="Calibri"/>
                <a:cs typeface="Calibri"/>
              </a:rPr>
              <a:t>l’offre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annulée.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Procédez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ensuite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aux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modifications nécessaires.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Alternativement,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vous 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pouvez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créer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une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toute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nouvelle réponse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l’appel </a:t>
            </a:r>
            <a:r>
              <a:rPr sz="1600" spc="-25" dirty="0">
                <a:solidFill>
                  <a:srgbClr val="0D0D0D"/>
                </a:solidFill>
                <a:latin typeface="Calibri"/>
                <a:cs typeface="Calibri"/>
              </a:rPr>
              <a:t>d’offres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en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cliquant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sur le lien « </a:t>
            </a:r>
            <a:r>
              <a:rPr sz="1600" u="heavy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Bid </a:t>
            </a:r>
            <a:r>
              <a:rPr sz="1600" u="heavy" spc="-5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On </a:t>
            </a:r>
            <a:r>
              <a:rPr sz="1600" u="heavy" spc="-20" dirty="0">
                <a:solidFill>
                  <a:srgbClr val="0462C1"/>
                </a:solidFill>
                <a:latin typeface="Calibri"/>
                <a:cs typeface="Calibri"/>
                <a:hlinkClick r:id="rId7" action="ppaction://hlinksldjump"/>
              </a:rPr>
              <a:t>Event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[Soumettre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une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offre 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concernant</a:t>
            </a:r>
            <a:r>
              <a:rPr sz="1600" spc="-5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l’événement].</a:t>
            </a:r>
            <a:endParaRPr sz="1600">
              <a:latin typeface="Calibri"/>
              <a:cs typeface="Calibri"/>
            </a:endParaRPr>
          </a:p>
          <a:p>
            <a:pPr marR="1005205" algn="r">
              <a:lnSpc>
                <a:spcPts val="2210"/>
              </a:lnSpc>
            </a:pPr>
            <a:r>
              <a:rPr sz="2000" b="1" spc="-5" dirty="0">
                <a:solidFill>
                  <a:srgbClr val="0D0D0D"/>
                </a:solidFill>
                <a:latin typeface="Calibri"/>
                <a:cs typeface="Calibri"/>
              </a:rPr>
              <a:t>IMPO</a:t>
            </a:r>
            <a:r>
              <a:rPr sz="2000" b="1" spc="-35" dirty="0">
                <a:solidFill>
                  <a:srgbClr val="0D0D0D"/>
                </a:solidFill>
                <a:latin typeface="Calibri"/>
                <a:cs typeface="Calibri"/>
              </a:rPr>
              <a:t>R</a:t>
            </a:r>
            <a:r>
              <a:rPr sz="2000" b="1" spc="-165" dirty="0">
                <a:solidFill>
                  <a:srgbClr val="0D0D0D"/>
                </a:solidFill>
                <a:latin typeface="Calibri"/>
                <a:cs typeface="Calibri"/>
              </a:rPr>
              <a:t>T</a:t>
            </a:r>
            <a:r>
              <a:rPr sz="2000" b="1" spc="-5" dirty="0">
                <a:solidFill>
                  <a:srgbClr val="0D0D0D"/>
                </a:solidFill>
                <a:latin typeface="Calibri"/>
                <a:cs typeface="Calibri"/>
              </a:rPr>
              <a:t>ANT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800">
              <a:latin typeface="Times New Roman"/>
              <a:cs typeface="Times New Roman"/>
            </a:endParaRPr>
          </a:p>
          <a:p>
            <a:pPr marL="7129780" marR="77470">
              <a:lnSpc>
                <a:spcPct val="100000"/>
              </a:lnSpc>
            </a:pP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Assurez-vous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d’enregistrer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ou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soumettre 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votre offre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après </a:t>
            </a:r>
            <a:r>
              <a:rPr sz="1200" spc="-20" dirty="0">
                <a:solidFill>
                  <a:srgbClr val="0D0D0D"/>
                </a:solidFill>
                <a:latin typeface="Calibri"/>
                <a:cs typeface="Calibri"/>
              </a:rPr>
              <a:t>l’avoir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modifiée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045195" y="2492501"/>
            <a:ext cx="551687" cy="550926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28270" y="6001575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indent="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22</a:t>
            </a:fld>
            <a:endParaRPr dirty="0"/>
          </a:p>
        </p:txBody>
      </p:sp>
      <p:sp>
        <p:nvSpPr>
          <p:cNvPr id="14" name="object 14"/>
          <p:cNvSpPr txBox="1"/>
          <p:nvPr/>
        </p:nvSpPr>
        <p:spPr>
          <a:xfrm>
            <a:off x="3173729" y="6611366"/>
            <a:ext cx="637222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Guide de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l’utilisateur du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système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eTendering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du PNUD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l’attention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des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soumissionnaires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-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janvier</a:t>
            </a:r>
            <a:r>
              <a:rPr sz="1200" spc="12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2018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8303" y="190500"/>
            <a:ext cx="9196705" cy="586105"/>
          </a:xfrm>
          <a:prstGeom prst="rect">
            <a:avLst/>
          </a:prstGeom>
          <a:solidFill>
            <a:srgbClr val="8496AF"/>
          </a:solidFill>
        </p:spPr>
        <p:txBody>
          <a:bodyPr vert="horz" wrap="square" lIns="0" tIns="46355" rIns="0" bIns="0" rtlCol="0">
            <a:spAutoFit/>
          </a:bodyPr>
          <a:lstStyle/>
          <a:p>
            <a:pPr marL="144145">
              <a:lnSpc>
                <a:spcPct val="100000"/>
              </a:lnSpc>
              <a:spcBef>
                <a:spcPts val="365"/>
              </a:spcBef>
            </a:pPr>
            <a:r>
              <a:rPr sz="2800" dirty="0">
                <a:solidFill>
                  <a:srgbClr val="0D0D0D"/>
                </a:solidFill>
              </a:rPr>
              <a:t>3.3 </a:t>
            </a:r>
            <a:r>
              <a:rPr sz="2800" spc="-10" dirty="0">
                <a:solidFill>
                  <a:srgbClr val="0D0D0D"/>
                </a:solidFill>
              </a:rPr>
              <a:t>Gérer </a:t>
            </a:r>
            <a:r>
              <a:rPr sz="2800" dirty="0">
                <a:solidFill>
                  <a:srgbClr val="0D0D0D"/>
                </a:solidFill>
              </a:rPr>
              <a:t>les </a:t>
            </a:r>
            <a:r>
              <a:rPr sz="2800" spc="-5" dirty="0">
                <a:solidFill>
                  <a:srgbClr val="0D0D0D"/>
                </a:solidFill>
              </a:rPr>
              <a:t>offres </a:t>
            </a:r>
            <a:r>
              <a:rPr sz="2800" dirty="0">
                <a:solidFill>
                  <a:srgbClr val="0D0D0D"/>
                </a:solidFill>
              </a:rPr>
              <a:t>– </a:t>
            </a:r>
            <a:r>
              <a:rPr sz="2800" spc="-10" dirty="0">
                <a:solidFill>
                  <a:srgbClr val="0D0D0D"/>
                </a:solidFill>
              </a:rPr>
              <a:t>Soumettre </a:t>
            </a:r>
            <a:r>
              <a:rPr sz="2800" dirty="0">
                <a:solidFill>
                  <a:srgbClr val="0D0D0D"/>
                </a:solidFill>
              </a:rPr>
              <a:t>une </a:t>
            </a:r>
            <a:r>
              <a:rPr sz="2800" spc="-10" dirty="0">
                <a:solidFill>
                  <a:srgbClr val="0D0D0D"/>
                </a:solidFill>
              </a:rPr>
              <a:t>offre</a:t>
            </a:r>
            <a:r>
              <a:rPr sz="2800" spc="10" dirty="0">
                <a:solidFill>
                  <a:srgbClr val="0D0D0D"/>
                </a:solidFill>
              </a:rPr>
              <a:t> </a:t>
            </a:r>
            <a:r>
              <a:rPr sz="2800" spc="-10" dirty="0">
                <a:solidFill>
                  <a:srgbClr val="0D0D0D"/>
                </a:solidFill>
              </a:rPr>
              <a:t>alternative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4102608" y="943355"/>
            <a:ext cx="7556881" cy="38133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296917" y="1137666"/>
            <a:ext cx="7006590" cy="32628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546597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737604" y="4562855"/>
            <a:ext cx="3239770" cy="1647189"/>
          </a:xfrm>
          <a:custGeom>
            <a:avLst/>
            <a:gdLst/>
            <a:ahLst/>
            <a:cxnLst/>
            <a:rect l="l" t="t" r="r" b="b"/>
            <a:pathLst>
              <a:path w="3239770" h="1647189">
                <a:moveTo>
                  <a:pt x="2964815" y="0"/>
                </a:moveTo>
                <a:lnTo>
                  <a:pt x="274447" y="0"/>
                </a:lnTo>
                <a:lnTo>
                  <a:pt x="225131" y="4423"/>
                </a:lnTo>
                <a:lnTo>
                  <a:pt x="178708" y="17177"/>
                </a:lnTo>
                <a:lnTo>
                  <a:pt x="135955" y="37483"/>
                </a:lnTo>
                <a:lnTo>
                  <a:pt x="97649" y="64566"/>
                </a:lnTo>
                <a:lnTo>
                  <a:pt x="64566" y="97649"/>
                </a:lnTo>
                <a:lnTo>
                  <a:pt x="37483" y="135955"/>
                </a:lnTo>
                <a:lnTo>
                  <a:pt x="17177" y="178708"/>
                </a:lnTo>
                <a:lnTo>
                  <a:pt x="4423" y="225131"/>
                </a:lnTo>
                <a:lnTo>
                  <a:pt x="0" y="274447"/>
                </a:lnTo>
                <a:lnTo>
                  <a:pt x="0" y="1372235"/>
                </a:lnTo>
                <a:lnTo>
                  <a:pt x="4423" y="1421567"/>
                </a:lnTo>
                <a:lnTo>
                  <a:pt x="17177" y="1467999"/>
                </a:lnTo>
                <a:lnTo>
                  <a:pt x="37483" y="1510754"/>
                </a:lnTo>
                <a:lnTo>
                  <a:pt x="64566" y="1549058"/>
                </a:lnTo>
                <a:lnTo>
                  <a:pt x="97649" y="1582136"/>
                </a:lnTo>
                <a:lnTo>
                  <a:pt x="135955" y="1609212"/>
                </a:lnTo>
                <a:lnTo>
                  <a:pt x="178708" y="1629512"/>
                </a:lnTo>
                <a:lnTo>
                  <a:pt x="225131" y="1642260"/>
                </a:lnTo>
                <a:lnTo>
                  <a:pt x="274447" y="1646682"/>
                </a:lnTo>
                <a:lnTo>
                  <a:pt x="2964815" y="1646682"/>
                </a:lnTo>
                <a:lnTo>
                  <a:pt x="3014130" y="1642260"/>
                </a:lnTo>
                <a:lnTo>
                  <a:pt x="3060553" y="1629512"/>
                </a:lnTo>
                <a:lnTo>
                  <a:pt x="3103306" y="1609212"/>
                </a:lnTo>
                <a:lnTo>
                  <a:pt x="3141612" y="1582136"/>
                </a:lnTo>
                <a:lnTo>
                  <a:pt x="3174695" y="1549058"/>
                </a:lnTo>
                <a:lnTo>
                  <a:pt x="3201778" y="1510754"/>
                </a:lnTo>
                <a:lnTo>
                  <a:pt x="3222084" y="1467999"/>
                </a:lnTo>
                <a:lnTo>
                  <a:pt x="3234838" y="1421567"/>
                </a:lnTo>
                <a:lnTo>
                  <a:pt x="3239262" y="1372235"/>
                </a:lnTo>
                <a:lnTo>
                  <a:pt x="3239262" y="274447"/>
                </a:lnTo>
                <a:lnTo>
                  <a:pt x="3234838" y="225131"/>
                </a:lnTo>
                <a:lnTo>
                  <a:pt x="3222084" y="178708"/>
                </a:lnTo>
                <a:lnTo>
                  <a:pt x="3201778" y="135955"/>
                </a:lnTo>
                <a:lnTo>
                  <a:pt x="3174695" y="97649"/>
                </a:lnTo>
                <a:lnTo>
                  <a:pt x="3141612" y="64566"/>
                </a:lnTo>
                <a:lnTo>
                  <a:pt x="3103306" y="37483"/>
                </a:lnTo>
                <a:lnTo>
                  <a:pt x="3060553" y="17177"/>
                </a:lnTo>
                <a:lnTo>
                  <a:pt x="3014130" y="4423"/>
                </a:lnTo>
                <a:lnTo>
                  <a:pt x="2964815" y="0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6737604" y="4562855"/>
            <a:ext cx="3239770" cy="1647189"/>
          </a:xfrm>
          <a:custGeom>
            <a:avLst/>
            <a:gdLst/>
            <a:ahLst/>
            <a:cxnLst/>
            <a:rect l="l" t="t" r="r" b="b"/>
            <a:pathLst>
              <a:path w="3239770" h="1647189">
                <a:moveTo>
                  <a:pt x="0" y="274447"/>
                </a:moveTo>
                <a:lnTo>
                  <a:pt x="4423" y="225131"/>
                </a:lnTo>
                <a:lnTo>
                  <a:pt x="17177" y="178708"/>
                </a:lnTo>
                <a:lnTo>
                  <a:pt x="37483" y="135955"/>
                </a:lnTo>
                <a:lnTo>
                  <a:pt x="64566" y="97649"/>
                </a:lnTo>
                <a:lnTo>
                  <a:pt x="97649" y="64566"/>
                </a:lnTo>
                <a:lnTo>
                  <a:pt x="135955" y="37483"/>
                </a:lnTo>
                <a:lnTo>
                  <a:pt x="178708" y="17177"/>
                </a:lnTo>
                <a:lnTo>
                  <a:pt x="225131" y="4423"/>
                </a:lnTo>
                <a:lnTo>
                  <a:pt x="274447" y="0"/>
                </a:lnTo>
                <a:lnTo>
                  <a:pt x="2964815" y="0"/>
                </a:lnTo>
                <a:lnTo>
                  <a:pt x="3014130" y="4423"/>
                </a:lnTo>
                <a:lnTo>
                  <a:pt x="3060553" y="17177"/>
                </a:lnTo>
                <a:lnTo>
                  <a:pt x="3103306" y="37483"/>
                </a:lnTo>
                <a:lnTo>
                  <a:pt x="3141612" y="64566"/>
                </a:lnTo>
                <a:lnTo>
                  <a:pt x="3174695" y="97649"/>
                </a:lnTo>
                <a:lnTo>
                  <a:pt x="3201778" y="135955"/>
                </a:lnTo>
                <a:lnTo>
                  <a:pt x="3222084" y="178708"/>
                </a:lnTo>
                <a:lnTo>
                  <a:pt x="3234838" y="225131"/>
                </a:lnTo>
                <a:lnTo>
                  <a:pt x="3239262" y="274447"/>
                </a:lnTo>
                <a:lnTo>
                  <a:pt x="3239262" y="1372235"/>
                </a:lnTo>
                <a:lnTo>
                  <a:pt x="3234838" y="1421567"/>
                </a:lnTo>
                <a:lnTo>
                  <a:pt x="3222084" y="1467999"/>
                </a:lnTo>
                <a:lnTo>
                  <a:pt x="3201778" y="1510754"/>
                </a:lnTo>
                <a:lnTo>
                  <a:pt x="3174695" y="1549058"/>
                </a:lnTo>
                <a:lnTo>
                  <a:pt x="3141612" y="1582136"/>
                </a:lnTo>
                <a:lnTo>
                  <a:pt x="3103306" y="1609212"/>
                </a:lnTo>
                <a:lnTo>
                  <a:pt x="3060553" y="1629512"/>
                </a:lnTo>
                <a:lnTo>
                  <a:pt x="3014130" y="1642260"/>
                </a:lnTo>
                <a:lnTo>
                  <a:pt x="2964815" y="1646682"/>
                </a:lnTo>
                <a:lnTo>
                  <a:pt x="274447" y="1646682"/>
                </a:lnTo>
                <a:lnTo>
                  <a:pt x="225131" y="1642260"/>
                </a:lnTo>
                <a:lnTo>
                  <a:pt x="178708" y="1629512"/>
                </a:lnTo>
                <a:lnTo>
                  <a:pt x="135955" y="1609212"/>
                </a:lnTo>
                <a:lnTo>
                  <a:pt x="97649" y="1582136"/>
                </a:lnTo>
                <a:lnTo>
                  <a:pt x="64566" y="1549058"/>
                </a:lnTo>
                <a:lnTo>
                  <a:pt x="37483" y="1510754"/>
                </a:lnTo>
                <a:lnTo>
                  <a:pt x="17177" y="1467999"/>
                </a:lnTo>
                <a:lnTo>
                  <a:pt x="4423" y="1421567"/>
                </a:lnTo>
                <a:lnTo>
                  <a:pt x="0" y="1372235"/>
                </a:lnTo>
                <a:lnTo>
                  <a:pt x="0" y="274447"/>
                </a:lnTo>
                <a:close/>
              </a:path>
            </a:pathLst>
          </a:custGeom>
          <a:ln w="28956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6897116" y="5102352"/>
            <a:ext cx="2629535" cy="93535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200" spc="-5" dirty="0">
                <a:latin typeface="Calibri"/>
                <a:cs typeface="Calibri"/>
              </a:rPr>
              <a:t>Chaque </a:t>
            </a:r>
            <a:r>
              <a:rPr sz="1200" spc="-10" dirty="0">
                <a:latin typeface="Calibri"/>
                <a:cs typeface="Calibri"/>
              </a:rPr>
              <a:t>fois </a:t>
            </a:r>
            <a:r>
              <a:rPr sz="1200" spc="-5" dirty="0">
                <a:latin typeface="Calibri"/>
                <a:cs typeface="Calibri"/>
              </a:rPr>
              <a:t>que </a:t>
            </a:r>
            <a:r>
              <a:rPr sz="1200" spc="-10" dirty="0">
                <a:latin typeface="Calibri"/>
                <a:cs typeface="Calibri"/>
              </a:rPr>
              <a:t>vous soumettez </a:t>
            </a:r>
            <a:r>
              <a:rPr sz="1200" spc="-5" dirty="0">
                <a:latin typeface="Calibri"/>
                <a:cs typeface="Calibri"/>
              </a:rPr>
              <a:t>une </a:t>
            </a:r>
            <a:r>
              <a:rPr sz="1200" spc="-10" dirty="0">
                <a:latin typeface="Calibri"/>
                <a:cs typeface="Calibri"/>
              </a:rPr>
              <a:t>offre  </a:t>
            </a:r>
            <a:r>
              <a:rPr sz="1200" spc="-5" dirty="0">
                <a:latin typeface="Calibri"/>
                <a:cs typeface="Calibri"/>
              </a:rPr>
              <a:t>alternative, assurez-vous de préciser dans  </a:t>
            </a:r>
            <a:r>
              <a:rPr sz="1200" spc="-10" dirty="0">
                <a:latin typeface="Calibri"/>
                <a:cs typeface="Calibri"/>
              </a:rPr>
              <a:t>votre </a:t>
            </a:r>
            <a:r>
              <a:rPr sz="1200" spc="-5" dirty="0">
                <a:latin typeface="Calibri"/>
                <a:cs typeface="Calibri"/>
              </a:rPr>
              <a:t>document </a:t>
            </a:r>
            <a:r>
              <a:rPr sz="1200" dirty="0">
                <a:latin typeface="Calibri"/>
                <a:cs typeface="Calibri"/>
              </a:rPr>
              <a:t>de </a:t>
            </a:r>
            <a:r>
              <a:rPr sz="1200" spc="-5" dirty="0">
                <a:latin typeface="Calibri"/>
                <a:cs typeface="Calibri"/>
              </a:rPr>
              <a:t>proposition </a:t>
            </a:r>
            <a:r>
              <a:rPr sz="1200" spc="-15" dirty="0">
                <a:latin typeface="Calibri"/>
                <a:cs typeface="Calibri"/>
              </a:rPr>
              <a:t>qu’elle </a:t>
            </a:r>
            <a:r>
              <a:rPr sz="1200" spc="-5" dirty="0">
                <a:latin typeface="Calibri"/>
                <a:cs typeface="Calibri"/>
              </a:rPr>
              <a:t>est  </a:t>
            </a:r>
            <a:r>
              <a:rPr sz="1200" spc="-20" dirty="0">
                <a:latin typeface="Calibri"/>
                <a:cs typeface="Calibri"/>
              </a:rPr>
              <a:t>l’offre </a:t>
            </a:r>
            <a:r>
              <a:rPr sz="1200" spc="-5" dirty="0">
                <a:latin typeface="Calibri"/>
                <a:cs typeface="Calibri"/>
              </a:rPr>
              <a:t>principale </a:t>
            </a:r>
            <a:r>
              <a:rPr sz="1200" dirty="0">
                <a:latin typeface="Calibri"/>
                <a:cs typeface="Calibri"/>
              </a:rPr>
              <a:t>et celle(s) </a:t>
            </a:r>
            <a:r>
              <a:rPr sz="1200" spc="-5" dirty="0">
                <a:latin typeface="Calibri"/>
                <a:cs typeface="Calibri"/>
              </a:rPr>
              <a:t>qui </a:t>
            </a:r>
            <a:r>
              <a:rPr sz="1200" spc="-10" dirty="0">
                <a:latin typeface="Calibri"/>
                <a:cs typeface="Calibri"/>
              </a:rPr>
              <a:t>est/sont  </a:t>
            </a:r>
            <a:r>
              <a:rPr sz="1200" spc="-5" dirty="0">
                <a:latin typeface="Calibri"/>
                <a:cs typeface="Calibri"/>
              </a:rPr>
              <a:t>une/des </a:t>
            </a:r>
            <a:r>
              <a:rPr sz="1200" spc="-10" dirty="0">
                <a:latin typeface="Calibri"/>
                <a:cs typeface="Calibri"/>
              </a:rPr>
              <a:t>offre(s)</a:t>
            </a:r>
            <a:r>
              <a:rPr sz="1200" spc="-5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alternative(s).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6828281" y="4595621"/>
            <a:ext cx="363474" cy="4861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7271766" y="4692396"/>
            <a:ext cx="1281430" cy="354330"/>
          </a:xfrm>
          <a:custGeom>
            <a:avLst/>
            <a:gdLst/>
            <a:ahLst/>
            <a:cxnLst/>
            <a:rect l="l" t="t" r="r" b="b"/>
            <a:pathLst>
              <a:path w="1281429" h="354329">
                <a:moveTo>
                  <a:pt x="0" y="354329"/>
                </a:moveTo>
                <a:lnTo>
                  <a:pt x="1280922" y="354329"/>
                </a:lnTo>
                <a:lnTo>
                  <a:pt x="1280922" y="0"/>
                </a:lnTo>
                <a:lnTo>
                  <a:pt x="0" y="0"/>
                </a:lnTo>
                <a:lnTo>
                  <a:pt x="0" y="354329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7259828" y="4673345"/>
            <a:ext cx="938530" cy="3937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400" b="1" spc="-5" dirty="0">
                <a:solidFill>
                  <a:srgbClr val="0D0D0D"/>
                </a:solidFill>
                <a:latin typeface="Calibri"/>
                <a:cs typeface="Calibri"/>
              </a:rPr>
              <a:t>Conseil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28270" y="5983287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180585" y="6463538"/>
            <a:ext cx="637222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Guide de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l’utilisateur du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système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eTendering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du PNUD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l’attention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des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soumissionnaires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-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janvier</a:t>
            </a:r>
            <a:r>
              <a:rPr sz="1200" spc="12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2018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1094973" y="6463538"/>
            <a:ext cx="17970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50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8303" y="181355"/>
            <a:ext cx="6785609" cy="586105"/>
          </a:xfrm>
          <a:prstGeom prst="rect">
            <a:avLst/>
          </a:prstGeom>
          <a:solidFill>
            <a:srgbClr val="8496AF"/>
          </a:solidFill>
        </p:spPr>
        <p:txBody>
          <a:bodyPr vert="horz" wrap="square" lIns="0" tIns="47625" rIns="0" bIns="0" rtlCol="0">
            <a:spAutoFit/>
          </a:bodyPr>
          <a:lstStyle/>
          <a:p>
            <a:pPr marL="147955">
              <a:lnSpc>
                <a:spcPct val="100000"/>
              </a:lnSpc>
              <a:spcBef>
                <a:spcPts val="375"/>
              </a:spcBef>
            </a:pPr>
            <a:r>
              <a:rPr sz="2800" dirty="0">
                <a:solidFill>
                  <a:srgbClr val="0D0D0D"/>
                </a:solidFill>
              </a:rPr>
              <a:t>3.4 </a:t>
            </a:r>
            <a:r>
              <a:rPr sz="2800" spc="-10" dirty="0">
                <a:solidFill>
                  <a:srgbClr val="0D0D0D"/>
                </a:solidFill>
              </a:rPr>
              <a:t>Gérer </a:t>
            </a:r>
            <a:r>
              <a:rPr sz="2800" dirty="0">
                <a:solidFill>
                  <a:srgbClr val="0D0D0D"/>
                </a:solidFill>
              </a:rPr>
              <a:t>les </a:t>
            </a:r>
            <a:r>
              <a:rPr sz="2800" spc="-5" dirty="0">
                <a:solidFill>
                  <a:srgbClr val="0D0D0D"/>
                </a:solidFill>
              </a:rPr>
              <a:t>offres </a:t>
            </a:r>
            <a:r>
              <a:rPr sz="2800" dirty="0">
                <a:solidFill>
                  <a:srgbClr val="0D0D0D"/>
                </a:solidFill>
              </a:rPr>
              <a:t>– Annuler une</a:t>
            </a:r>
            <a:r>
              <a:rPr sz="2800" spc="-25" dirty="0">
                <a:solidFill>
                  <a:srgbClr val="0D0D0D"/>
                </a:solidFill>
              </a:rPr>
              <a:t> </a:t>
            </a:r>
            <a:r>
              <a:rPr sz="2800" spc="-10" dirty="0">
                <a:solidFill>
                  <a:srgbClr val="0D0D0D"/>
                </a:solidFill>
              </a:rPr>
              <a:t>offre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1162050" y="1406664"/>
            <a:ext cx="10029570" cy="490143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356360" y="1600961"/>
            <a:ext cx="9479280" cy="43510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68172" y="951229"/>
            <a:ext cx="10193020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Si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vous devez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annuler une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offre, vous pouvez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aller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dans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« </a:t>
            </a:r>
            <a:r>
              <a:rPr sz="1600" b="1" i="1" spc="-20" dirty="0">
                <a:solidFill>
                  <a:srgbClr val="0D0D0D"/>
                </a:solidFill>
                <a:latin typeface="Calibri"/>
                <a:cs typeface="Calibri"/>
              </a:rPr>
              <a:t>View, </a:t>
            </a:r>
            <a:r>
              <a:rPr sz="1600" b="1" i="1" spc="-10" dirty="0">
                <a:solidFill>
                  <a:srgbClr val="0D0D0D"/>
                </a:solidFill>
                <a:latin typeface="Calibri"/>
                <a:cs typeface="Calibri"/>
              </a:rPr>
              <a:t>Edit </a:t>
            </a:r>
            <a:r>
              <a:rPr sz="1600" b="1" i="1" spc="-5" dirty="0">
                <a:solidFill>
                  <a:srgbClr val="0D0D0D"/>
                </a:solidFill>
                <a:latin typeface="Calibri"/>
                <a:cs typeface="Calibri"/>
              </a:rPr>
              <a:t>of Copy from Saved </a:t>
            </a:r>
            <a:r>
              <a:rPr sz="1600" b="1" i="1" dirty="0">
                <a:solidFill>
                  <a:srgbClr val="0D0D0D"/>
                </a:solidFill>
                <a:latin typeface="Calibri"/>
                <a:cs typeface="Calibri"/>
              </a:rPr>
              <a:t>Bids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[Afficher,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modifier ou</a:t>
            </a:r>
            <a:r>
              <a:rPr sz="1600" spc="29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copier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à partir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d’offres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enregistrées]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et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cliquer sur le lien « </a:t>
            </a:r>
            <a:r>
              <a:rPr sz="1600" b="1" i="1" spc="-5" dirty="0">
                <a:solidFill>
                  <a:srgbClr val="0D0D0D"/>
                </a:solidFill>
                <a:latin typeface="Calibri"/>
                <a:cs typeface="Calibri"/>
              </a:rPr>
              <a:t>Cancel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»</a:t>
            </a:r>
            <a:r>
              <a:rPr sz="1600" spc="7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[Annuler].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528309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8270" y="6038659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24</a:t>
            </a:fld>
            <a:endParaRPr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8303" y="176784"/>
            <a:ext cx="6960870" cy="586105"/>
          </a:xfrm>
          <a:prstGeom prst="rect">
            <a:avLst/>
          </a:prstGeom>
          <a:solidFill>
            <a:srgbClr val="8496AF"/>
          </a:solidFill>
        </p:spPr>
        <p:txBody>
          <a:bodyPr vert="horz" wrap="square" lIns="0" tIns="37465" rIns="0" bIns="0" rtlCol="0">
            <a:spAutoFit/>
          </a:bodyPr>
          <a:lstStyle/>
          <a:p>
            <a:pPr marL="187325">
              <a:lnSpc>
                <a:spcPct val="100000"/>
              </a:lnSpc>
              <a:spcBef>
                <a:spcPts val="295"/>
              </a:spcBef>
            </a:pPr>
            <a:r>
              <a:rPr sz="2800" dirty="0">
                <a:solidFill>
                  <a:srgbClr val="0D0D0D"/>
                </a:solidFill>
              </a:rPr>
              <a:t>3.4 </a:t>
            </a:r>
            <a:r>
              <a:rPr sz="2800" spc="-10" dirty="0">
                <a:solidFill>
                  <a:srgbClr val="0D0D0D"/>
                </a:solidFill>
              </a:rPr>
              <a:t>Gérer </a:t>
            </a:r>
            <a:r>
              <a:rPr sz="2800" dirty="0">
                <a:solidFill>
                  <a:srgbClr val="0D0D0D"/>
                </a:solidFill>
              </a:rPr>
              <a:t>les </a:t>
            </a:r>
            <a:r>
              <a:rPr sz="2800" spc="-5" dirty="0">
                <a:solidFill>
                  <a:srgbClr val="0D0D0D"/>
                </a:solidFill>
              </a:rPr>
              <a:t>offres </a:t>
            </a:r>
            <a:r>
              <a:rPr sz="2800" dirty="0">
                <a:solidFill>
                  <a:srgbClr val="0D0D0D"/>
                </a:solidFill>
              </a:rPr>
              <a:t>– Annuler une</a:t>
            </a:r>
            <a:r>
              <a:rPr sz="2800" spc="-25" dirty="0">
                <a:solidFill>
                  <a:srgbClr val="0D0D0D"/>
                </a:solidFill>
              </a:rPr>
              <a:t> </a:t>
            </a:r>
            <a:r>
              <a:rPr sz="2800" spc="-10" dirty="0">
                <a:solidFill>
                  <a:srgbClr val="0D0D0D"/>
                </a:solidFill>
              </a:rPr>
              <a:t>offre</a:t>
            </a:r>
            <a:endParaRPr sz="2800"/>
          </a:p>
        </p:txBody>
      </p:sp>
      <p:sp>
        <p:nvSpPr>
          <p:cNvPr id="3" name="object 3"/>
          <p:cNvSpPr/>
          <p:nvPr/>
        </p:nvSpPr>
        <p:spPr>
          <a:xfrm>
            <a:off x="643890" y="1491957"/>
            <a:ext cx="11065764" cy="44461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838200" y="1686305"/>
            <a:ext cx="10515600" cy="38961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858519" y="942594"/>
            <a:ext cx="9877425" cy="511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Le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système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vous demandera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reconfirmer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votre intention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d’annuler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votre offre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en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cliquant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sur le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bouton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« </a:t>
            </a:r>
            <a:r>
              <a:rPr sz="1600" b="1" i="1" spc="-5" dirty="0">
                <a:solidFill>
                  <a:srgbClr val="0D0D0D"/>
                </a:solidFill>
                <a:latin typeface="Calibri"/>
                <a:cs typeface="Calibri"/>
              </a:rPr>
              <a:t>Cancel </a:t>
            </a:r>
            <a:r>
              <a:rPr sz="1600" b="1" i="1" dirty="0">
                <a:solidFill>
                  <a:srgbClr val="0D0D0D"/>
                </a:solidFill>
                <a:latin typeface="Calibri"/>
                <a:cs typeface="Calibri"/>
              </a:rPr>
              <a:t>this  bid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[Annuler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cette</a:t>
            </a:r>
            <a:r>
              <a:rPr sz="1600" spc="-4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offre].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574791"/>
            <a:ext cx="442722" cy="3230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8270" y="6038659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25</a:t>
            </a:fld>
            <a:endParaRPr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8303" y="120395"/>
            <a:ext cx="6933565" cy="525780"/>
          </a:xfrm>
          <a:custGeom>
            <a:avLst/>
            <a:gdLst/>
            <a:ahLst/>
            <a:cxnLst/>
            <a:rect l="l" t="t" r="r" b="b"/>
            <a:pathLst>
              <a:path w="6933565" h="525780">
                <a:moveTo>
                  <a:pt x="0" y="525779"/>
                </a:moveTo>
                <a:lnTo>
                  <a:pt x="6933438" y="525779"/>
                </a:lnTo>
                <a:lnTo>
                  <a:pt x="6933438" y="0"/>
                </a:lnTo>
                <a:lnTo>
                  <a:pt x="0" y="0"/>
                </a:lnTo>
                <a:lnTo>
                  <a:pt x="0" y="525779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36574" y="108711"/>
            <a:ext cx="5791200" cy="457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dirty="0">
                <a:solidFill>
                  <a:srgbClr val="0D0D0D"/>
                </a:solidFill>
              </a:rPr>
              <a:t>3.4 </a:t>
            </a:r>
            <a:r>
              <a:rPr sz="2800" spc="-10" dirty="0">
                <a:solidFill>
                  <a:srgbClr val="0D0D0D"/>
                </a:solidFill>
              </a:rPr>
              <a:t>Gérer </a:t>
            </a:r>
            <a:r>
              <a:rPr sz="2800" dirty="0">
                <a:solidFill>
                  <a:srgbClr val="0D0D0D"/>
                </a:solidFill>
              </a:rPr>
              <a:t>les </a:t>
            </a:r>
            <a:r>
              <a:rPr sz="2800" spc="-5" dirty="0">
                <a:solidFill>
                  <a:srgbClr val="0D0D0D"/>
                </a:solidFill>
              </a:rPr>
              <a:t>offres </a:t>
            </a:r>
            <a:r>
              <a:rPr sz="2800" dirty="0">
                <a:solidFill>
                  <a:srgbClr val="0D0D0D"/>
                </a:solidFill>
              </a:rPr>
              <a:t>– Annuler une</a:t>
            </a:r>
            <a:r>
              <a:rPr sz="2800" spc="-25" dirty="0">
                <a:solidFill>
                  <a:srgbClr val="0D0D0D"/>
                </a:solidFill>
              </a:rPr>
              <a:t> </a:t>
            </a:r>
            <a:r>
              <a:rPr sz="2800" spc="-10" dirty="0">
                <a:solidFill>
                  <a:srgbClr val="0D0D0D"/>
                </a:solidFill>
              </a:rPr>
              <a:t>offre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1036574" y="1124458"/>
            <a:ext cx="6777990" cy="2673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Après avoir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annulé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votre offre,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le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statut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600" spc="-25" dirty="0">
                <a:solidFill>
                  <a:srgbClr val="0D0D0D"/>
                </a:solidFill>
                <a:latin typeface="Calibri"/>
                <a:cs typeface="Calibri"/>
              </a:rPr>
              <a:t>l’offre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devient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« </a:t>
            </a:r>
            <a:r>
              <a:rPr sz="1600" b="1" i="1" spc="-5" dirty="0">
                <a:solidFill>
                  <a:srgbClr val="0D0D0D"/>
                </a:solidFill>
                <a:latin typeface="Calibri"/>
                <a:cs typeface="Calibri"/>
              </a:rPr>
              <a:t>Cancelled </a:t>
            </a:r>
            <a:r>
              <a:rPr sz="1600" i="1" dirty="0">
                <a:solidFill>
                  <a:srgbClr val="0D0D0D"/>
                </a:solidFill>
                <a:latin typeface="Calibri"/>
                <a:cs typeface="Calibri"/>
              </a:rPr>
              <a:t>»</a:t>
            </a:r>
            <a:r>
              <a:rPr sz="1600" i="1" spc="17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[Annulée].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435863" y="1527022"/>
            <a:ext cx="11481943" cy="428244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30173" y="1721357"/>
            <a:ext cx="10931652" cy="373227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9372" y="5583935"/>
            <a:ext cx="442722" cy="3230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8270" y="6038659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26</a:t>
            </a:fld>
            <a:endParaRPr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8303" y="194310"/>
            <a:ext cx="6813550" cy="535940"/>
          </a:xfrm>
          <a:prstGeom prst="rect">
            <a:avLst/>
          </a:prstGeom>
          <a:solidFill>
            <a:srgbClr val="8496AF"/>
          </a:solidFill>
        </p:spPr>
        <p:txBody>
          <a:bodyPr vert="horz" wrap="square" lIns="0" tIns="0" rIns="0" bIns="0" rtlCol="0">
            <a:spAutoFit/>
          </a:bodyPr>
          <a:lstStyle/>
          <a:p>
            <a:pPr marL="57150">
              <a:lnSpc>
                <a:spcPts val="3254"/>
              </a:lnSpc>
            </a:pPr>
            <a:r>
              <a:rPr sz="2800" dirty="0">
                <a:solidFill>
                  <a:srgbClr val="0D0D0D"/>
                </a:solidFill>
              </a:rPr>
              <a:t>3.4 </a:t>
            </a:r>
            <a:r>
              <a:rPr sz="2800" spc="-10" dirty="0">
                <a:solidFill>
                  <a:srgbClr val="0D0D0D"/>
                </a:solidFill>
              </a:rPr>
              <a:t>Gérer </a:t>
            </a:r>
            <a:r>
              <a:rPr sz="2800" dirty="0">
                <a:solidFill>
                  <a:srgbClr val="0D0D0D"/>
                </a:solidFill>
              </a:rPr>
              <a:t>les </a:t>
            </a:r>
            <a:r>
              <a:rPr sz="2800" spc="-5" dirty="0">
                <a:solidFill>
                  <a:srgbClr val="0D0D0D"/>
                </a:solidFill>
              </a:rPr>
              <a:t>offres </a:t>
            </a:r>
            <a:r>
              <a:rPr sz="2800" dirty="0">
                <a:solidFill>
                  <a:srgbClr val="0D0D0D"/>
                </a:solidFill>
              </a:rPr>
              <a:t>– Annuler une</a:t>
            </a:r>
            <a:r>
              <a:rPr sz="2800" spc="-30" dirty="0">
                <a:solidFill>
                  <a:srgbClr val="0D0D0D"/>
                </a:solidFill>
              </a:rPr>
              <a:t> </a:t>
            </a:r>
            <a:r>
              <a:rPr sz="2800" spc="-10" dirty="0">
                <a:solidFill>
                  <a:srgbClr val="0D0D0D"/>
                </a:solidFill>
              </a:rPr>
              <a:t>offre</a:t>
            </a:r>
            <a:endParaRPr sz="2800"/>
          </a:p>
        </p:txBody>
      </p:sp>
      <p:sp>
        <p:nvSpPr>
          <p:cNvPr id="3" name="object 3"/>
          <p:cNvSpPr txBox="1"/>
          <p:nvPr/>
        </p:nvSpPr>
        <p:spPr>
          <a:xfrm>
            <a:off x="790448" y="743965"/>
            <a:ext cx="10512425" cy="48640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825"/>
              </a:lnSpc>
            </a:pP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Consultez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le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compte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de messagerie électronique que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vous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avez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utilisé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lors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votre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inscription pour vérifier si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vous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avez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reçu</a:t>
            </a:r>
            <a:r>
              <a:rPr sz="1600" spc="33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un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ts val="1825"/>
              </a:lnSpc>
            </a:pP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message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confirmant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l’annulation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votre</a:t>
            </a:r>
            <a:r>
              <a:rPr sz="1600" spc="3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offre.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771144" y="1053134"/>
            <a:ext cx="10811129" cy="56419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65453" y="1247394"/>
            <a:ext cx="10261092" cy="50916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602223"/>
            <a:ext cx="442722" cy="3238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128270" y="6038659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27</a:t>
            </a:fld>
            <a:endParaRPr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8303" y="156971"/>
            <a:ext cx="8362950" cy="752475"/>
          </a:xfrm>
          <a:custGeom>
            <a:avLst/>
            <a:gdLst/>
            <a:ahLst/>
            <a:cxnLst/>
            <a:rect l="l" t="t" r="r" b="b"/>
            <a:pathLst>
              <a:path w="8362950" h="752475">
                <a:moveTo>
                  <a:pt x="0" y="752093"/>
                </a:moveTo>
                <a:lnTo>
                  <a:pt x="8362950" y="752093"/>
                </a:lnTo>
                <a:lnTo>
                  <a:pt x="8362950" y="0"/>
                </a:lnTo>
                <a:lnTo>
                  <a:pt x="0" y="0"/>
                </a:lnTo>
                <a:lnTo>
                  <a:pt x="0" y="752093"/>
                </a:lnTo>
                <a:close/>
              </a:path>
            </a:pathLst>
          </a:custGeom>
          <a:solidFill>
            <a:srgbClr val="8496A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43686" y="116332"/>
            <a:ext cx="7254875" cy="841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190"/>
              </a:lnSpc>
            </a:pPr>
            <a:r>
              <a:rPr sz="2800" dirty="0">
                <a:solidFill>
                  <a:srgbClr val="0D0D0D"/>
                </a:solidFill>
              </a:rPr>
              <a:t>3.5 </a:t>
            </a:r>
            <a:r>
              <a:rPr sz="2800" spc="-10" dirty="0">
                <a:solidFill>
                  <a:srgbClr val="0D0D0D"/>
                </a:solidFill>
              </a:rPr>
              <a:t>Gérer </a:t>
            </a:r>
            <a:r>
              <a:rPr sz="2800" dirty="0">
                <a:solidFill>
                  <a:srgbClr val="0D0D0D"/>
                </a:solidFill>
              </a:rPr>
              <a:t>les </a:t>
            </a:r>
            <a:r>
              <a:rPr sz="2800" spc="-5" dirty="0">
                <a:solidFill>
                  <a:srgbClr val="0D0D0D"/>
                </a:solidFill>
              </a:rPr>
              <a:t>offres </a:t>
            </a:r>
            <a:r>
              <a:rPr sz="2800" dirty="0">
                <a:solidFill>
                  <a:srgbClr val="0D0D0D"/>
                </a:solidFill>
              </a:rPr>
              <a:t>– </a:t>
            </a:r>
            <a:r>
              <a:rPr sz="2800" spc="-5" dirty="0">
                <a:solidFill>
                  <a:srgbClr val="0D0D0D"/>
                </a:solidFill>
              </a:rPr>
              <a:t>Gestion </a:t>
            </a:r>
            <a:r>
              <a:rPr sz="2800" dirty="0">
                <a:solidFill>
                  <a:srgbClr val="0D0D0D"/>
                </a:solidFill>
              </a:rPr>
              <a:t>d'une </a:t>
            </a:r>
            <a:r>
              <a:rPr sz="2800" spc="-10" dirty="0">
                <a:solidFill>
                  <a:srgbClr val="0D0D0D"/>
                </a:solidFill>
              </a:rPr>
              <a:t>offre </a:t>
            </a:r>
            <a:r>
              <a:rPr sz="2800" spc="-5" dirty="0">
                <a:solidFill>
                  <a:srgbClr val="0D0D0D"/>
                </a:solidFill>
              </a:rPr>
              <a:t>après</a:t>
            </a:r>
            <a:r>
              <a:rPr sz="2800" spc="-40" dirty="0">
                <a:solidFill>
                  <a:srgbClr val="0D0D0D"/>
                </a:solidFill>
              </a:rPr>
              <a:t> </a:t>
            </a:r>
            <a:r>
              <a:rPr sz="2800" dirty="0">
                <a:solidFill>
                  <a:srgbClr val="0D0D0D"/>
                </a:solidFill>
              </a:rPr>
              <a:t>la</a:t>
            </a:r>
            <a:endParaRPr sz="2800"/>
          </a:p>
          <a:p>
            <a:pPr marL="12700">
              <a:lnSpc>
                <a:spcPts val="3190"/>
              </a:lnSpc>
            </a:pPr>
            <a:r>
              <a:rPr sz="2800" spc="-5" dirty="0">
                <a:solidFill>
                  <a:srgbClr val="0D0D0D"/>
                </a:solidFill>
              </a:rPr>
              <a:t>modification d'un </a:t>
            </a:r>
            <a:r>
              <a:rPr sz="2800" dirty="0">
                <a:solidFill>
                  <a:srgbClr val="0D0D0D"/>
                </a:solidFill>
              </a:rPr>
              <a:t>appel</a:t>
            </a:r>
            <a:r>
              <a:rPr sz="2800" spc="-50" dirty="0">
                <a:solidFill>
                  <a:srgbClr val="0D0D0D"/>
                </a:solidFill>
              </a:rPr>
              <a:t> </a:t>
            </a:r>
            <a:r>
              <a:rPr sz="2800" spc="-30" dirty="0">
                <a:solidFill>
                  <a:srgbClr val="0D0D0D"/>
                </a:solidFill>
              </a:rPr>
              <a:t>d’offres</a:t>
            </a:r>
            <a:endParaRPr sz="2800"/>
          </a:p>
        </p:txBody>
      </p:sp>
      <p:sp>
        <p:nvSpPr>
          <p:cNvPr id="4" name="object 4"/>
          <p:cNvSpPr/>
          <p:nvPr/>
        </p:nvSpPr>
        <p:spPr>
          <a:xfrm>
            <a:off x="893825" y="1940814"/>
            <a:ext cx="9333738" cy="38762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9372" y="5546597"/>
            <a:ext cx="442722" cy="3238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923781" y="1851660"/>
            <a:ext cx="2743200" cy="2305050"/>
          </a:xfrm>
          <a:custGeom>
            <a:avLst/>
            <a:gdLst/>
            <a:ahLst/>
            <a:cxnLst/>
            <a:rect l="l" t="t" r="r" b="b"/>
            <a:pathLst>
              <a:path w="2743200" h="2305050">
                <a:moveTo>
                  <a:pt x="2359025" y="0"/>
                </a:moveTo>
                <a:lnTo>
                  <a:pt x="384175" y="0"/>
                </a:lnTo>
                <a:lnTo>
                  <a:pt x="335976" y="2992"/>
                </a:lnTo>
                <a:lnTo>
                  <a:pt x="289566" y="11730"/>
                </a:lnTo>
                <a:lnTo>
                  <a:pt x="245305" y="25854"/>
                </a:lnTo>
                <a:lnTo>
                  <a:pt x="203553" y="45003"/>
                </a:lnTo>
                <a:lnTo>
                  <a:pt x="164668" y="68819"/>
                </a:lnTo>
                <a:lnTo>
                  <a:pt x="129011" y="96942"/>
                </a:lnTo>
                <a:lnTo>
                  <a:pt x="96942" y="129011"/>
                </a:lnTo>
                <a:lnTo>
                  <a:pt x="68819" y="164668"/>
                </a:lnTo>
                <a:lnTo>
                  <a:pt x="45003" y="203553"/>
                </a:lnTo>
                <a:lnTo>
                  <a:pt x="25854" y="245305"/>
                </a:lnTo>
                <a:lnTo>
                  <a:pt x="11730" y="289566"/>
                </a:lnTo>
                <a:lnTo>
                  <a:pt x="2992" y="335976"/>
                </a:lnTo>
                <a:lnTo>
                  <a:pt x="0" y="384175"/>
                </a:lnTo>
                <a:lnTo>
                  <a:pt x="0" y="1920875"/>
                </a:lnTo>
                <a:lnTo>
                  <a:pt x="2992" y="1969073"/>
                </a:lnTo>
                <a:lnTo>
                  <a:pt x="11730" y="2015483"/>
                </a:lnTo>
                <a:lnTo>
                  <a:pt x="25854" y="2059744"/>
                </a:lnTo>
                <a:lnTo>
                  <a:pt x="45003" y="2101496"/>
                </a:lnTo>
                <a:lnTo>
                  <a:pt x="68819" y="2140381"/>
                </a:lnTo>
                <a:lnTo>
                  <a:pt x="96942" y="2176038"/>
                </a:lnTo>
                <a:lnTo>
                  <a:pt x="129011" y="2208107"/>
                </a:lnTo>
                <a:lnTo>
                  <a:pt x="164668" y="2236230"/>
                </a:lnTo>
                <a:lnTo>
                  <a:pt x="203553" y="2260046"/>
                </a:lnTo>
                <a:lnTo>
                  <a:pt x="245305" y="2279195"/>
                </a:lnTo>
                <a:lnTo>
                  <a:pt x="289566" y="2293319"/>
                </a:lnTo>
                <a:lnTo>
                  <a:pt x="335976" y="2302057"/>
                </a:lnTo>
                <a:lnTo>
                  <a:pt x="384175" y="2305050"/>
                </a:lnTo>
                <a:lnTo>
                  <a:pt x="2359025" y="2305050"/>
                </a:lnTo>
                <a:lnTo>
                  <a:pt x="2407223" y="2302057"/>
                </a:lnTo>
                <a:lnTo>
                  <a:pt x="2453633" y="2293319"/>
                </a:lnTo>
                <a:lnTo>
                  <a:pt x="2497894" y="2279195"/>
                </a:lnTo>
                <a:lnTo>
                  <a:pt x="2539646" y="2260046"/>
                </a:lnTo>
                <a:lnTo>
                  <a:pt x="2578531" y="2236230"/>
                </a:lnTo>
                <a:lnTo>
                  <a:pt x="2614188" y="2208107"/>
                </a:lnTo>
                <a:lnTo>
                  <a:pt x="2646257" y="2176038"/>
                </a:lnTo>
                <a:lnTo>
                  <a:pt x="2674380" y="2140381"/>
                </a:lnTo>
                <a:lnTo>
                  <a:pt x="2698196" y="2101496"/>
                </a:lnTo>
                <a:lnTo>
                  <a:pt x="2717345" y="2059744"/>
                </a:lnTo>
                <a:lnTo>
                  <a:pt x="2731469" y="2015483"/>
                </a:lnTo>
                <a:lnTo>
                  <a:pt x="2740207" y="1969073"/>
                </a:lnTo>
                <a:lnTo>
                  <a:pt x="2743200" y="1920875"/>
                </a:lnTo>
                <a:lnTo>
                  <a:pt x="2743200" y="384175"/>
                </a:lnTo>
                <a:lnTo>
                  <a:pt x="2740207" y="335976"/>
                </a:lnTo>
                <a:lnTo>
                  <a:pt x="2731469" y="289566"/>
                </a:lnTo>
                <a:lnTo>
                  <a:pt x="2717345" y="245305"/>
                </a:lnTo>
                <a:lnTo>
                  <a:pt x="2698196" y="203553"/>
                </a:lnTo>
                <a:lnTo>
                  <a:pt x="2674380" y="164668"/>
                </a:lnTo>
                <a:lnTo>
                  <a:pt x="2646257" y="129011"/>
                </a:lnTo>
                <a:lnTo>
                  <a:pt x="2614188" y="96942"/>
                </a:lnTo>
                <a:lnTo>
                  <a:pt x="2578531" y="68819"/>
                </a:lnTo>
                <a:lnTo>
                  <a:pt x="2539646" y="45003"/>
                </a:lnTo>
                <a:lnTo>
                  <a:pt x="2497894" y="25854"/>
                </a:lnTo>
                <a:lnTo>
                  <a:pt x="2453633" y="11730"/>
                </a:lnTo>
                <a:lnTo>
                  <a:pt x="2407223" y="2992"/>
                </a:lnTo>
                <a:lnTo>
                  <a:pt x="2359025" y="0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923781" y="1851660"/>
            <a:ext cx="2743200" cy="2305050"/>
          </a:xfrm>
          <a:custGeom>
            <a:avLst/>
            <a:gdLst/>
            <a:ahLst/>
            <a:cxnLst/>
            <a:rect l="l" t="t" r="r" b="b"/>
            <a:pathLst>
              <a:path w="2743200" h="2305050">
                <a:moveTo>
                  <a:pt x="0" y="384175"/>
                </a:moveTo>
                <a:lnTo>
                  <a:pt x="2992" y="335976"/>
                </a:lnTo>
                <a:lnTo>
                  <a:pt x="11730" y="289566"/>
                </a:lnTo>
                <a:lnTo>
                  <a:pt x="25854" y="245305"/>
                </a:lnTo>
                <a:lnTo>
                  <a:pt x="45003" y="203553"/>
                </a:lnTo>
                <a:lnTo>
                  <a:pt x="68819" y="164668"/>
                </a:lnTo>
                <a:lnTo>
                  <a:pt x="96942" y="129011"/>
                </a:lnTo>
                <a:lnTo>
                  <a:pt x="129011" y="96942"/>
                </a:lnTo>
                <a:lnTo>
                  <a:pt x="164668" y="68819"/>
                </a:lnTo>
                <a:lnTo>
                  <a:pt x="203553" y="45003"/>
                </a:lnTo>
                <a:lnTo>
                  <a:pt x="245305" y="25854"/>
                </a:lnTo>
                <a:lnTo>
                  <a:pt x="289566" y="11730"/>
                </a:lnTo>
                <a:lnTo>
                  <a:pt x="335976" y="2992"/>
                </a:lnTo>
                <a:lnTo>
                  <a:pt x="384175" y="0"/>
                </a:lnTo>
                <a:lnTo>
                  <a:pt x="2359025" y="0"/>
                </a:lnTo>
                <a:lnTo>
                  <a:pt x="2407223" y="2992"/>
                </a:lnTo>
                <a:lnTo>
                  <a:pt x="2453633" y="11730"/>
                </a:lnTo>
                <a:lnTo>
                  <a:pt x="2497894" y="25854"/>
                </a:lnTo>
                <a:lnTo>
                  <a:pt x="2539646" y="45003"/>
                </a:lnTo>
                <a:lnTo>
                  <a:pt x="2578531" y="68819"/>
                </a:lnTo>
                <a:lnTo>
                  <a:pt x="2614188" y="96942"/>
                </a:lnTo>
                <a:lnTo>
                  <a:pt x="2646257" y="129011"/>
                </a:lnTo>
                <a:lnTo>
                  <a:pt x="2674380" y="164668"/>
                </a:lnTo>
                <a:lnTo>
                  <a:pt x="2698196" y="203553"/>
                </a:lnTo>
                <a:lnTo>
                  <a:pt x="2717345" y="245305"/>
                </a:lnTo>
                <a:lnTo>
                  <a:pt x="2731469" y="289566"/>
                </a:lnTo>
                <a:lnTo>
                  <a:pt x="2740207" y="335976"/>
                </a:lnTo>
                <a:lnTo>
                  <a:pt x="2743200" y="384175"/>
                </a:lnTo>
                <a:lnTo>
                  <a:pt x="2743200" y="1920875"/>
                </a:lnTo>
                <a:lnTo>
                  <a:pt x="2740207" y="1969073"/>
                </a:lnTo>
                <a:lnTo>
                  <a:pt x="2731469" y="2015483"/>
                </a:lnTo>
                <a:lnTo>
                  <a:pt x="2717345" y="2059744"/>
                </a:lnTo>
                <a:lnTo>
                  <a:pt x="2698196" y="2101496"/>
                </a:lnTo>
                <a:lnTo>
                  <a:pt x="2674380" y="2140381"/>
                </a:lnTo>
                <a:lnTo>
                  <a:pt x="2646257" y="2176038"/>
                </a:lnTo>
                <a:lnTo>
                  <a:pt x="2614188" y="2208107"/>
                </a:lnTo>
                <a:lnTo>
                  <a:pt x="2578531" y="2236230"/>
                </a:lnTo>
                <a:lnTo>
                  <a:pt x="2539646" y="2260046"/>
                </a:lnTo>
                <a:lnTo>
                  <a:pt x="2497894" y="2279195"/>
                </a:lnTo>
                <a:lnTo>
                  <a:pt x="2453633" y="2293319"/>
                </a:lnTo>
                <a:lnTo>
                  <a:pt x="2407223" y="2302057"/>
                </a:lnTo>
                <a:lnTo>
                  <a:pt x="2359025" y="2305050"/>
                </a:lnTo>
                <a:lnTo>
                  <a:pt x="384175" y="2305050"/>
                </a:lnTo>
                <a:lnTo>
                  <a:pt x="335976" y="2302057"/>
                </a:lnTo>
                <a:lnTo>
                  <a:pt x="289566" y="2293319"/>
                </a:lnTo>
                <a:lnTo>
                  <a:pt x="245305" y="2279195"/>
                </a:lnTo>
                <a:lnTo>
                  <a:pt x="203553" y="2260046"/>
                </a:lnTo>
                <a:lnTo>
                  <a:pt x="164668" y="2236230"/>
                </a:lnTo>
                <a:lnTo>
                  <a:pt x="129011" y="2208107"/>
                </a:lnTo>
                <a:lnTo>
                  <a:pt x="96942" y="2176038"/>
                </a:lnTo>
                <a:lnTo>
                  <a:pt x="68819" y="2140381"/>
                </a:lnTo>
                <a:lnTo>
                  <a:pt x="45003" y="2101496"/>
                </a:lnTo>
                <a:lnTo>
                  <a:pt x="25854" y="2059744"/>
                </a:lnTo>
                <a:lnTo>
                  <a:pt x="11730" y="2015483"/>
                </a:lnTo>
                <a:lnTo>
                  <a:pt x="2992" y="1969073"/>
                </a:lnTo>
                <a:lnTo>
                  <a:pt x="0" y="1920875"/>
                </a:lnTo>
                <a:lnTo>
                  <a:pt x="0" y="384175"/>
                </a:lnTo>
                <a:close/>
              </a:path>
            </a:pathLst>
          </a:custGeom>
          <a:ln w="38100">
            <a:solidFill>
              <a:srgbClr val="2570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523476" y="1984248"/>
            <a:ext cx="1889760" cy="471805"/>
          </a:xfrm>
          <a:custGeom>
            <a:avLst/>
            <a:gdLst/>
            <a:ahLst/>
            <a:cxnLst/>
            <a:rect l="l" t="t" r="r" b="b"/>
            <a:pathLst>
              <a:path w="1889759" h="471805">
                <a:moveTo>
                  <a:pt x="0" y="471677"/>
                </a:moveTo>
                <a:lnTo>
                  <a:pt x="1889760" y="471677"/>
                </a:lnTo>
                <a:lnTo>
                  <a:pt x="1889760" y="0"/>
                </a:lnTo>
                <a:lnTo>
                  <a:pt x="0" y="0"/>
                </a:lnTo>
                <a:lnTo>
                  <a:pt x="0" y="471677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65632" y="926338"/>
            <a:ext cx="10556875" cy="29000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948055">
              <a:lnSpc>
                <a:spcPct val="100000"/>
              </a:lnSpc>
            </a:pP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Si un appel </a:t>
            </a:r>
            <a:r>
              <a:rPr sz="1600" spc="-20" dirty="0">
                <a:solidFill>
                  <a:srgbClr val="0D0D0D"/>
                </a:solidFill>
                <a:latin typeface="Calibri"/>
                <a:cs typeface="Calibri"/>
              </a:rPr>
              <a:t>d’offres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est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modifié, une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nouvelle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version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de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l’événement sera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créée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dans le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système.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Dans la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plupart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des 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cas,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les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offres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publiées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correspondant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à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l'ancienne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version conserveront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ce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statut,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mais il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est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important que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le 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soumissionnaire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vérifie que son </a:t>
            </a:r>
            <a:r>
              <a:rPr sz="1600" spc="-15" dirty="0">
                <a:solidFill>
                  <a:srgbClr val="0D0D0D"/>
                </a:solidFill>
                <a:latin typeface="Calibri"/>
                <a:cs typeface="Calibri"/>
              </a:rPr>
              <a:t>offre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satisfait </a:t>
            </a:r>
            <a:r>
              <a:rPr sz="1600" dirty="0">
                <a:solidFill>
                  <a:srgbClr val="0D0D0D"/>
                </a:solidFill>
                <a:latin typeface="Calibri"/>
                <a:cs typeface="Calibri"/>
              </a:rPr>
              <a:t>aux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exigences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de la nouvelle </a:t>
            </a:r>
            <a:r>
              <a:rPr sz="1600" spc="-10" dirty="0">
                <a:solidFill>
                  <a:srgbClr val="0D0D0D"/>
                </a:solidFill>
                <a:latin typeface="Calibri"/>
                <a:cs typeface="Calibri"/>
              </a:rPr>
              <a:t>version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de</a:t>
            </a:r>
            <a:r>
              <a:rPr sz="1600" spc="15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600" spc="-5" dirty="0">
                <a:solidFill>
                  <a:srgbClr val="0D0D0D"/>
                </a:solidFill>
                <a:latin typeface="Calibri"/>
                <a:cs typeface="Calibri"/>
              </a:rPr>
              <a:t>l'événement.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R="510540" algn="r">
              <a:lnSpc>
                <a:spcPct val="100000"/>
              </a:lnSpc>
              <a:spcBef>
                <a:spcPts val="965"/>
              </a:spcBef>
            </a:pPr>
            <a:r>
              <a:rPr sz="2000" b="1" spc="-5" dirty="0">
                <a:solidFill>
                  <a:srgbClr val="0D0D0D"/>
                </a:solidFill>
                <a:latin typeface="Calibri"/>
                <a:cs typeface="Calibri"/>
              </a:rPr>
              <a:t>IMPO</a:t>
            </a:r>
            <a:r>
              <a:rPr sz="2000" b="1" spc="-35" dirty="0">
                <a:solidFill>
                  <a:srgbClr val="0D0D0D"/>
                </a:solidFill>
                <a:latin typeface="Calibri"/>
                <a:cs typeface="Calibri"/>
              </a:rPr>
              <a:t>R</a:t>
            </a:r>
            <a:r>
              <a:rPr sz="2000" b="1" spc="-165" dirty="0">
                <a:solidFill>
                  <a:srgbClr val="0D0D0D"/>
                </a:solidFill>
                <a:latin typeface="Calibri"/>
                <a:cs typeface="Calibri"/>
              </a:rPr>
              <a:t>T</a:t>
            </a:r>
            <a:r>
              <a:rPr sz="2000" b="1" spc="-5" dirty="0">
                <a:solidFill>
                  <a:srgbClr val="0D0D0D"/>
                </a:solidFill>
                <a:latin typeface="Calibri"/>
                <a:cs typeface="Calibri"/>
              </a:rPr>
              <a:t>ANT</a:t>
            </a:r>
            <a:endParaRPr sz="2000">
              <a:latin typeface="Calibri"/>
              <a:cs typeface="Calibri"/>
            </a:endParaRPr>
          </a:p>
          <a:p>
            <a:pPr marL="8262620" marR="8890">
              <a:lnSpc>
                <a:spcPct val="100000"/>
              </a:lnSpc>
              <a:spcBef>
                <a:spcPts val="1625"/>
              </a:spcBef>
            </a:pP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Si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les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modifications apportées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à 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l’événement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impliquent un  changement des critères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obligatoires 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ou des articles, le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statut d’une offre 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précédemment publiée</a:t>
            </a:r>
            <a:r>
              <a:rPr sz="1200" spc="-5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deviendra</a:t>
            </a:r>
            <a:endParaRPr sz="1200">
              <a:latin typeface="Calibri"/>
              <a:cs typeface="Calibri"/>
            </a:endParaRPr>
          </a:p>
          <a:p>
            <a:pPr marL="8262620" marR="5080">
              <a:lnSpc>
                <a:spcPct val="100000"/>
              </a:lnSpc>
            </a:pP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«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cancelled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»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[annulée] ,et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il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vous  faudra soumettre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une nouvelle</a:t>
            </a:r>
            <a:r>
              <a:rPr sz="1200" spc="-3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offre.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9066276" y="1859279"/>
            <a:ext cx="551687" cy="55092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28270" y="6038659"/>
            <a:ext cx="905510" cy="7626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35"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065" marR="5080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Manage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" action="ppaction://noaction"/>
              </a:rPr>
              <a:t>Bid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[Gérer une</a:t>
            </a:r>
            <a:r>
              <a:rPr sz="1000" u="sng" spc="-55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28</a:t>
            </a:fld>
            <a:endParaRPr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Ã©sultat de recherche d'images pour &quot;slide merci pour votre attention&quot;">
            <a:extLst>
              <a:ext uri="{FF2B5EF4-FFF2-40B4-BE49-F238E27FC236}">
                <a16:creationId xmlns:a16="http://schemas.microsoft.com/office/drawing/2014/main" id="{5F9D431E-EF17-424C-A910-E09521AE7F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" t="-1838" r="-197" b="8794"/>
          <a:stretch/>
        </p:blipFill>
        <p:spPr bwMode="auto">
          <a:xfrm>
            <a:off x="2189018" y="782782"/>
            <a:ext cx="7038109" cy="491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375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3400" y="914400"/>
            <a:ext cx="11120627" cy="5739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908303" y="249174"/>
            <a:ext cx="10983468" cy="373692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0" rIns="0" bIns="0" rtlCol="0">
            <a:spAutoFit/>
          </a:bodyPr>
          <a:lstStyle/>
          <a:p>
            <a:pPr marL="168910">
              <a:lnSpc>
                <a:spcPts val="2880"/>
              </a:lnSpc>
            </a:pPr>
            <a:r>
              <a:rPr sz="2800" b="1" dirty="0">
                <a:latin typeface="Calibri"/>
                <a:cs typeface="Calibri"/>
              </a:rPr>
              <a:t>2.1 </a:t>
            </a:r>
            <a:r>
              <a:rPr sz="2700" b="1" spc="-10" dirty="0">
                <a:latin typeface="Calibri"/>
                <a:cs typeface="Calibri"/>
              </a:rPr>
              <a:t>Rechercher </a:t>
            </a:r>
            <a:r>
              <a:rPr sz="2700" b="1" dirty="0">
                <a:latin typeface="Calibri"/>
                <a:cs typeface="Calibri"/>
              </a:rPr>
              <a:t>des appels </a:t>
            </a:r>
            <a:r>
              <a:rPr sz="2700" b="1" spc="-30" dirty="0">
                <a:latin typeface="Calibri"/>
                <a:cs typeface="Calibri"/>
              </a:rPr>
              <a:t>d’offres </a:t>
            </a:r>
            <a:r>
              <a:rPr sz="2700" b="1" dirty="0">
                <a:latin typeface="Calibri"/>
                <a:cs typeface="Calibri"/>
              </a:rPr>
              <a:t>– Aller à</a:t>
            </a:r>
            <a:r>
              <a:rPr lang="fr-FR" sz="2700" b="1" dirty="0">
                <a:latin typeface="Calibri"/>
                <a:cs typeface="Calibri"/>
              </a:rPr>
              <a:t> </a:t>
            </a:r>
            <a:r>
              <a:rPr sz="2700" b="1" dirty="0">
                <a:latin typeface="Calibri"/>
                <a:cs typeface="Calibri"/>
              </a:rPr>
              <a:t>la </a:t>
            </a:r>
            <a:r>
              <a:rPr sz="2700" b="1" spc="-10" dirty="0">
                <a:latin typeface="Calibri"/>
                <a:cs typeface="Calibri"/>
              </a:rPr>
              <a:t>page </a:t>
            </a:r>
            <a:r>
              <a:rPr sz="2700" b="1" dirty="0">
                <a:latin typeface="Calibri"/>
                <a:cs typeface="Calibri"/>
              </a:rPr>
              <a:t>de</a:t>
            </a:r>
            <a:r>
              <a:rPr sz="2700" b="1" spc="-50" dirty="0">
                <a:latin typeface="Calibri"/>
                <a:cs typeface="Calibri"/>
              </a:rPr>
              <a:t> </a:t>
            </a:r>
            <a:r>
              <a:rPr sz="2700" b="1" spc="-15" dirty="0">
                <a:latin typeface="Calibri"/>
                <a:cs typeface="Calibri"/>
              </a:rPr>
              <a:t>recherche</a:t>
            </a:r>
            <a:endParaRPr sz="2700" dirty="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09372" y="5472684"/>
            <a:ext cx="442722" cy="3238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60273" y="5909373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094973" y="6463538"/>
            <a:ext cx="17970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10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60104" y="4026133"/>
            <a:ext cx="1241425" cy="315595"/>
          </a:xfrm>
          <a:custGeom>
            <a:avLst/>
            <a:gdLst/>
            <a:ahLst/>
            <a:cxnLst/>
            <a:rect l="l" t="t" r="r" b="b"/>
            <a:pathLst>
              <a:path w="1241425" h="315595">
                <a:moveTo>
                  <a:pt x="157733" y="0"/>
                </a:moveTo>
                <a:lnTo>
                  <a:pt x="0" y="157733"/>
                </a:lnTo>
                <a:lnTo>
                  <a:pt x="157733" y="315467"/>
                </a:lnTo>
                <a:lnTo>
                  <a:pt x="157733" y="236600"/>
                </a:lnTo>
                <a:lnTo>
                  <a:pt x="1241298" y="236600"/>
                </a:lnTo>
                <a:lnTo>
                  <a:pt x="1241298" y="78866"/>
                </a:lnTo>
                <a:lnTo>
                  <a:pt x="157733" y="78866"/>
                </a:lnTo>
                <a:lnTo>
                  <a:pt x="157733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08303" y="140207"/>
            <a:ext cx="9779762" cy="464313"/>
          </a:xfrm>
          <a:custGeom>
            <a:avLst/>
            <a:gdLst/>
            <a:ahLst/>
            <a:cxnLst/>
            <a:rect l="l" t="t" r="r" b="b"/>
            <a:pathLst>
              <a:path w="7082155" h="802005">
                <a:moveTo>
                  <a:pt x="0" y="801623"/>
                </a:moveTo>
                <a:lnTo>
                  <a:pt x="7082028" y="801623"/>
                </a:lnTo>
                <a:lnTo>
                  <a:pt x="7082028" y="0"/>
                </a:lnTo>
                <a:lnTo>
                  <a:pt x="0" y="0"/>
                </a:lnTo>
                <a:lnTo>
                  <a:pt x="0" y="801623"/>
                </a:lnTo>
                <a:close/>
              </a:path>
            </a:pathLst>
          </a:custGeom>
          <a:solidFill>
            <a:srgbClr val="B1D3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44701" y="151191"/>
            <a:ext cx="10690985" cy="4212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699"/>
              </a:lnSpc>
            </a:pPr>
            <a:r>
              <a:rPr sz="2800" dirty="0"/>
              <a:t>2.1 </a:t>
            </a:r>
            <a:r>
              <a:rPr sz="2400" spc="-10" dirty="0"/>
              <a:t>Rechercher </a:t>
            </a:r>
            <a:r>
              <a:rPr sz="2400" dirty="0"/>
              <a:t>un </a:t>
            </a:r>
            <a:r>
              <a:rPr sz="2400" spc="-5" dirty="0"/>
              <a:t>appel </a:t>
            </a:r>
            <a:r>
              <a:rPr sz="2400" spc="-25" dirty="0"/>
              <a:t>d’offres </a:t>
            </a:r>
            <a:r>
              <a:rPr sz="2400" dirty="0"/>
              <a:t>– </a:t>
            </a:r>
            <a:r>
              <a:rPr sz="2400" spc="-5" dirty="0"/>
              <a:t>Utiliser </a:t>
            </a:r>
            <a:r>
              <a:rPr sz="2400" dirty="0"/>
              <a:t>les </a:t>
            </a:r>
            <a:r>
              <a:rPr sz="2400" spc="-10" dirty="0"/>
              <a:t>filtres  </a:t>
            </a:r>
            <a:r>
              <a:rPr sz="2400" dirty="0"/>
              <a:t>de </a:t>
            </a:r>
            <a:r>
              <a:rPr sz="2400" spc="-15" dirty="0"/>
              <a:t>recherche</a:t>
            </a:r>
            <a:r>
              <a:rPr sz="2400" spc="-70" dirty="0"/>
              <a:t> </a:t>
            </a:r>
            <a:r>
              <a:rPr sz="2400" dirty="0"/>
              <a:t>basique</a:t>
            </a:r>
          </a:p>
        </p:txBody>
      </p:sp>
      <p:sp>
        <p:nvSpPr>
          <p:cNvPr id="8" name="object 8"/>
          <p:cNvSpPr/>
          <p:nvPr/>
        </p:nvSpPr>
        <p:spPr>
          <a:xfrm>
            <a:off x="5101209" y="2274189"/>
            <a:ext cx="1540510" cy="315595"/>
          </a:xfrm>
          <a:custGeom>
            <a:avLst/>
            <a:gdLst/>
            <a:ahLst/>
            <a:cxnLst/>
            <a:rect l="l" t="t" r="r" b="b"/>
            <a:pathLst>
              <a:path w="1540509" h="315594">
                <a:moveTo>
                  <a:pt x="1382267" y="0"/>
                </a:moveTo>
                <a:lnTo>
                  <a:pt x="1382267" y="78866"/>
                </a:lnTo>
                <a:lnTo>
                  <a:pt x="0" y="78866"/>
                </a:lnTo>
                <a:lnTo>
                  <a:pt x="0" y="236600"/>
                </a:lnTo>
                <a:lnTo>
                  <a:pt x="1382267" y="236600"/>
                </a:lnTo>
                <a:lnTo>
                  <a:pt x="1382267" y="315468"/>
                </a:lnTo>
                <a:lnTo>
                  <a:pt x="1540001" y="157734"/>
                </a:lnTo>
                <a:lnTo>
                  <a:pt x="1382267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752094" y="1119379"/>
            <a:ext cx="9935971" cy="528142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5" name="object 15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09372" y="5490971"/>
            <a:ext cx="442722" cy="3238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 txBox="1"/>
          <p:nvPr/>
        </p:nvSpPr>
        <p:spPr>
          <a:xfrm>
            <a:off x="160273" y="5927471"/>
            <a:ext cx="842644" cy="9156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5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ici</a:t>
            </a:r>
            <a:r>
              <a:rPr sz="1000" u="sng" spc="-80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1094973" y="6463538"/>
            <a:ext cx="17970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11</a:t>
            </a:r>
            <a:endParaRPr sz="1200">
              <a:latin typeface="Calibri"/>
              <a:cs typeface="Calibri"/>
            </a:endParaRP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BA16DD38-B596-45D0-B79C-AD5553ABCA66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5101209" y="2537133"/>
            <a:ext cx="2664982" cy="4913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A31808B6-8CA0-48FE-B2BE-7A051BE08F0B}"/>
              </a:ext>
            </a:extLst>
          </p:cNvPr>
          <p:cNvSpPr/>
          <p:nvPr/>
        </p:nvSpPr>
        <p:spPr>
          <a:xfrm>
            <a:off x="7766191" y="2379335"/>
            <a:ext cx="863854" cy="315595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TCD10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9347046-E4A6-4A1E-9BDE-08D87055A659}"/>
              </a:ext>
            </a:extLst>
          </p:cNvPr>
          <p:cNvSpPr/>
          <p:nvPr/>
        </p:nvSpPr>
        <p:spPr>
          <a:xfrm rot="10800000" flipV="1">
            <a:off x="8509588" y="4622589"/>
            <a:ext cx="1733155" cy="315596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endParaRPr lang="fr-FR" dirty="0"/>
          </a:p>
        </p:txBody>
      </p: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1B46A711-51D9-4867-AD17-37EC9992E85A}"/>
              </a:ext>
            </a:extLst>
          </p:cNvPr>
          <p:cNvSpPr/>
          <p:nvPr/>
        </p:nvSpPr>
        <p:spPr>
          <a:xfrm>
            <a:off x="797179" y="3949096"/>
            <a:ext cx="1413511" cy="469667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Choisir un dossier</a:t>
            </a:r>
          </a:p>
        </p:txBody>
      </p:sp>
      <p:cxnSp>
        <p:nvCxnSpPr>
          <p:cNvPr id="48" name="Connecteur droit avec flèche 47">
            <a:extLst>
              <a:ext uri="{FF2B5EF4-FFF2-40B4-BE49-F238E27FC236}">
                <a16:creationId xmlns:a16="http://schemas.microsoft.com/office/drawing/2014/main" id="{43EDAD07-A23F-4A44-86D7-CE65B5703449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503935" y="4418763"/>
            <a:ext cx="1620265" cy="11636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881632" y="166115"/>
            <a:ext cx="10598659" cy="743793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0" rIns="0" bIns="0" rtlCol="0">
            <a:spAutoFit/>
          </a:bodyPr>
          <a:lstStyle/>
          <a:p>
            <a:pPr marL="134620">
              <a:lnSpc>
                <a:spcPts val="2940"/>
              </a:lnSpc>
            </a:pPr>
            <a:r>
              <a:rPr sz="2700" b="1" dirty="0">
                <a:latin typeface="Calibri"/>
                <a:cs typeface="Calibri"/>
              </a:rPr>
              <a:t>2.2 </a:t>
            </a:r>
            <a:r>
              <a:rPr sz="2700" b="1" spc="-10" dirty="0">
                <a:latin typeface="Calibri"/>
                <a:cs typeface="Calibri"/>
              </a:rPr>
              <a:t>Participer </a:t>
            </a:r>
            <a:r>
              <a:rPr sz="2700" b="1" dirty="0">
                <a:latin typeface="Calibri"/>
                <a:cs typeface="Calibri"/>
              </a:rPr>
              <a:t>à un </a:t>
            </a:r>
            <a:r>
              <a:rPr sz="2700" b="1" spc="-5" dirty="0">
                <a:latin typeface="Calibri"/>
                <a:cs typeface="Calibri"/>
              </a:rPr>
              <a:t>appel </a:t>
            </a:r>
            <a:r>
              <a:rPr sz="2700" b="1" spc="-30" dirty="0">
                <a:latin typeface="Calibri"/>
                <a:cs typeface="Calibri"/>
              </a:rPr>
              <a:t>d’offres </a:t>
            </a:r>
            <a:r>
              <a:rPr sz="2700" b="1" dirty="0">
                <a:latin typeface="Calibri"/>
                <a:cs typeface="Calibri"/>
              </a:rPr>
              <a:t>– </a:t>
            </a:r>
            <a:r>
              <a:rPr sz="2700" b="1" spc="-10" dirty="0">
                <a:latin typeface="Calibri"/>
                <a:cs typeface="Calibri"/>
              </a:rPr>
              <a:t>Accepter </a:t>
            </a:r>
            <a:r>
              <a:rPr sz="2700" b="1" dirty="0" err="1">
                <a:latin typeface="Calibri"/>
                <a:cs typeface="Calibri"/>
              </a:rPr>
              <a:t>une</a:t>
            </a:r>
            <a:r>
              <a:rPr sz="2700" b="1" spc="80" dirty="0">
                <a:latin typeface="Calibri"/>
                <a:cs typeface="Calibri"/>
              </a:rPr>
              <a:t> </a:t>
            </a:r>
            <a:r>
              <a:rPr sz="2700" b="1" spc="-10" dirty="0">
                <a:latin typeface="Calibri"/>
                <a:cs typeface="Calibri"/>
              </a:rPr>
              <a:t>invitation</a:t>
            </a:r>
            <a:r>
              <a:rPr lang="fr-FR" sz="2700" b="1" spc="-10" dirty="0">
                <a:latin typeface="Calibri"/>
                <a:cs typeface="Calibri"/>
              </a:rPr>
              <a:t> </a:t>
            </a:r>
            <a:r>
              <a:rPr sz="2700" b="1" dirty="0">
                <a:latin typeface="Calibri"/>
                <a:cs typeface="Calibri"/>
              </a:rPr>
              <a:t>à une</a:t>
            </a:r>
            <a:r>
              <a:rPr sz="2700" b="1" spc="-45" dirty="0">
                <a:latin typeface="Calibri"/>
                <a:cs typeface="Calibri"/>
              </a:rPr>
              <a:t> </a:t>
            </a:r>
            <a:r>
              <a:rPr sz="2700" b="1" spc="-5" dirty="0">
                <a:latin typeface="Calibri"/>
                <a:cs typeface="Calibri"/>
              </a:rPr>
              <a:t>souscription</a:t>
            </a:r>
            <a:endParaRPr sz="2700" dirty="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7323" y="1390662"/>
            <a:ext cx="8087868" cy="512013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079395" y="1113420"/>
            <a:ext cx="8979005" cy="50644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173989" y="5927344"/>
            <a:ext cx="815340" cy="629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ici</a:t>
            </a:r>
            <a:r>
              <a:rPr sz="1000" u="sng" spc="-80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pour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page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Submit</a:t>
            </a:r>
            <a:r>
              <a:rPr sz="1000" b="1" u="sng" spc="-80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Bid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09372" y="5510021"/>
            <a:ext cx="442722" cy="32385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21" name="object 21"/>
          <p:cNvSpPr txBox="1"/>
          <p:nvPr/>
        </p:nvSpPr>
        <p:spPr>
          <a:xfrm>
            <a:off x="11050269" y="6509766"/>
            <a:ext cx="17970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16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160273" y="6555613"/>
            <a:ext cx="842010" cy="3060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5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[Soumettre</a:t>
            </a:r>
            <a:r>
              <a:rPr sz="1000" u="sng" spc="-40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une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5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C0475263-710F-4BA7-929A-008F4A782FE6}"/>
              </a:ext>
            </a:extLst>
          </p:cNvPr>
          <p:cNvSpPr txBox="1"/>
          <p:nvPr/>
        </p:nvSpPr>
        <p:spPr>
          <a:xfrm>
            <a:off x="7944818" y="2121746"/>
            <a:ext cx="1328491" cy="17367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5756B89-034C-43BF-BD1C-6F5FAECA7742}"/>
              </a:ext>
            </a:extLst>
          </p:cNvPr>
          <p:cNvSpPr txBox="1"/>
          <p:nvPr/>
        </p:nvSpPr>
        <p:spPr>
          <a:xfrm>
            <a:off x="2918691" y="2205123"/>
            <a:ext cx="1139417" cy="1736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9CA07E8D-CCA6-44E2-9ACA-4E27D401F2CD}"/>
              </a:ext>
            </a:extLst>
          </p:cNvPr>
          <p:cNvCxnSpPr>
            <a:cxnSpLocks/>
            <a:endCxn id="23" idx="1"/>
          </p:cNvCxnSpPr>
          <p:nvPr/>
        </p:nvCxnSpPr>
        <p:spPr>
          <a:xfrm>
            <a:off x="4031114" y="2050522"/>
            <a:ext cx="3913704" cy="15805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FD6F850E-A2BB-4D76-9917-91BED72B11B1}"/>
              </a:ext>
            </a:extLst>
          </p:cNvPr>
          <p:cNvCxnSpPr>
            <a:cxnSpLocks/>
          </p:cNvCxnSpPr>
          <p:nvPr/>
        </p:nvCxnSpPr>
        <p:spPr>
          <a:xfrm flipH="1">
            <a:off x="4058108" y="2205996"/>
            <a:ext cx="3886710" cy="12942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Ellipse 36">
            <a:extLst>
              <a:ext uri="{FF2B5EF4-FFF2-40B4-BE49-F238E27FC236}">
                <a16:creationId xmlns:a16="http://schemas.microsoft.com/office/drawing/2014/main" id="{185E4881-A34A-4C00-B637-F0F208B52983}"/>
              </a:ext>
            </a:extLst>
          </p:cNvPr>
          <p:cNvSpPr/>
          <p:nvPr/>
        </p:nvSpPr>
        <p:spPr>
          <a:xfrm>
            <a:off x="3943808" y="1806974"/>
            <a:ext cx="228600" cy="23139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1</a:t>
            </a:r>
          </a:p>
        </p:txBody>
      </p:sp>
      <p:sp>
        <p:nvSpPr>
          <p:cNvPr id="39" name="Ellipse 38">
            <a:extLst>
              <a:ext uri="{FF2B5EF4-FFF2-40B4-BE49-F238E27FC236}">
                <a16:creationId xmlns:a16="http://schemas.microsoft.com/office/drawing/2014/main" id="{351643B1-90B0-4B58-84A1-DA67AE02DCF0}"/>
              </a:ext>
            </a:extLst>
          </p:cNvPr>
          <p:cNvSpPr/>
          <p:nvPr/>
        </p:nvSpPr>
        <p:spPr>
          <a:xfrm>
            <a:off x="3829508" y="2429849"/>
            <a:ext cx="228600" cy="23139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3</a:t>
            </a:r>
          </a:p>
        </p:txBody>
      </p:sp>
      <p:sp>
        <p:nvSpPr>
          <p:cNvPr id="40" name="Ellipse 39">
            <a:extLst>
              <a:ext uri="{FF2B5EF4-FFF2-40B4-BE49-F238E27FC236}">
                <a16:creationId xmlns:a16="http://schemas.microsoft.com/office/drawing/2014/main" id="{D6F0A495-35AC-4C0D-8EC9-4E4A951DC1ED}"/>
              </a:ext>
            </a:extLst>
          </p:cNvPr>
          <p:cNvSpPr/>
          <p:nvPr/>
        </p:nvSpPr>
        <p:spPr>
          <a:xfrm>
            <a:off x="9377170" y="2104023"/>
            <a:ext cx="228600" cy="23139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81934" y="1088097"/>
            <a:ext cx="5830696" cy="576989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41908" y="951865"/>
            <a:ext cx="9321292" cy="608960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08303" y="110489"/>
            <a:ext cx="10313670" cy="757555"/>
          </a:xfrm>
          <a:custGeom>
            <a:avLst/>
            <a:gdLst/>
            <a:ahLst/>
            <a:cxnLst/>
            <a:rect l="l" t="t" r="r" b="b"/>
            <a:pathLst>
              <a:path w="10313670" h="757555">
                <a:moveTo>
                  <a:pt x="0" y="757428"/>
                </a:moveTo>
                <a:lnTo>
                  <a:pt x="10313670" y="757428"/>
                </a:lnTo>
                <a:lnTo>
                  <a:pt x="10313670" y="0"/>
                </a:lnTo>
                <a:lnTo>
                  <a:pt x="0" y="0"/>
                </a:lnTo>
                <a:lnTo>
                  <a:pt x="0" y="757428"/>
                </a:lnTo>
                <a:close/>
              </a:path>
            </a:pathLst>
          </a:custGeom>
          <a:solidFill>
            <a:srgbClr val="B1D3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041908" y="63246"/>
            <a:ext cx="9950450" cy="8413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190"/>
              </a:lnSpc>
            </a:pPr>
            <a:r>
              <a:rPr sz="2800" dirty="0"/>
              <a:t>2.2 </a:t>
            </a:r>
            <a:r>
              <a:rPr sz="2800" spc="-5" dirty="0"/>
              <a:t>Participer </a:t>
            </a:r>
            <a:r>
              <a:rPr sz="2800" dirty="0"/>
              <a:t>à un appel </a:t>
            </a:r>
            <a:r>
              <a:rPr sz="2800" spc="-30" dirty="0"/>
              <a:t>d’offres </a:t>
            </a:r>
            <a:r>
              <a:rPr sz="2800" dirty="0"/>
              <a:t>– </a:t>
            </a:r>
            <a:r>
              <a:rPr sz="2800" spc="-5" dirty="0"/>
              <a:t>Commencer </a:t>
            </a:r>
            <a:r>
              <a:rPr sz="2800" dirty="0"/>
              <a:t>à </a:t>
            </a:r>
            <a:r>
              <a:rPr sz="2800" spc="-10" dirty="0"/>
              <a:t>créer </a:t>
            </a:r>
            <a:r>
              <a:rPr sz="2800" dirty="0"/>
              <a:t>une</a:t>
            </a:r>
            <a:r>
              <a:rPr sz="2800" spc="85" dirty="0"/>
              <a:t> </a:t>
            </a:r>
            <a:r>
              <a:rPr sz="2800" spc="-10" dirty="0"/>
              <a:t>réponse</a:t>
            </a:r>
            <a:endParaRPr sz="2800"/>
          </a:p>
          <a:p>
            <a:pPr marL="12700">
              <a:lnSpc>
                <a:spcPts val="3190"/>
              </a:lnSpc>
            </a:pPr>
            <a:r>
              <a:rPr sz="2800" dirty="0"/>
              <a:t>à un appel</a:t>
            </a:r>
            <a:r>
              <a:rPr sz="2800" spc="-85" dirty="0"/>
              <a:t> </a:t>
            </a:r>
            <a:r>
              <a:rPr sz="2800" spc="-30" dirty="0"/>
              <a:t>d’offres</a:t>
            </a:r>
            <a:endParaRPr sz="2800"/>
          </a:p>
        </p:txBody>
      </p:sp>
      <p:sp>
        <p:nvSpPr>
          <p:cNvPr id="6" name="object 6"/>
          <p:cNvSpPr txBox="1"/>
          <p:nvPr/>
        </p:nvSpPr>
        <p:spPr>
          <a:xfrm>
            <a:off x="11094973" y="6438138"/>
            <a:ext cx="179705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17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4358385" y="6346697"/>
            <a:ext cx="3474720" cy="203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Guide de </a:t>
            </a: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l’utilisateur du </a:t>
            </a:r>
            <a:r>
              <a:rPr sz="1200" spc="-10" dirty="0">
                <a:solidFill>
                  <a:srgbClr val="888888"/>
                </a:solidFill>
                <a:latin typeface="Calibri"/>
                <a:cs typeface="Calibri"/>
              </a:rPr>
              <a:t>système </a:t>
            </a:r>
            <a:r>
              <a:rPr sz="1200" spc="-15" dirty="0">
                <a:solidFill>
                  <a:srgbClr val="888888"/>
                </a:solidFill>
                <a:latin typeface="Calibri"/>
                <a:cs typeface="Calibri"/>
              </a:rPr>
              <a:t>eTendering </a:t>
            </a: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du PNUD</a:t>
            </a: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 à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73989" y="5871971"/>
            <a:ext cx="815340" cy="629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ici</a:t>
            </a:r>
            <a:r>
              <a:rPr sz="1000" u="sng" spc="-8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pour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page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Submit</a:t>
            </a:r>
            <a:r>
              <a:rPr sz="1000" b="1" u="sng" spc="-8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Bid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309372" y="5454396"/>
            <a:ext cx="442722" cy="3238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160273" y="6500431"/>
            <a:ext cx="842644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[Soumettre</a:t>
            </a:r>
            <a:r>
              <a:rPr sz="1000" u="sng" spc="-7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une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4652517" y="6554978"/>
            <a:ext cx="288861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spc="-15" dirty="0">
                <a:solidFill>
                  <a:srgbClr val="888888"/>
                </a:solidFill>
                <a:latin typeface="Calibri"/>
                <a:cs typeface="Calibri"/>
              </a:rPr>
              <a:t>l’attention </a:t>
            </a: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des </a:t>
            </a: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soumissionnaires </a:t>
            </a:r>
            <a:r>
              <a:rPr sz="1200" dirty="0">
                <a:solidFill>
                  <a:srgbClr val="888888"/>
                </a:solidFill>
                <a:latin typeface="Calibri"/>
                <a:cs typeface="Calibri"/>
              </a:rPr>
              <a:t>- </a:t>
            </a: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janvier</a:t>
            </a:r>
            <a:r>
              <a:rPr sz="1200" spc="10" dirty="0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2017</a:t>
            </a:r>
            <a:endParaRPr sz="1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8303" y="304800"/>
            <a:ext cx="10572115" cy="880110"/>
          </a:xfrm>
          <a:prstGeom prst="rect">
            <a:avLst/>
          </a:prstGeom>
          <a:solidFill>
            <a:srgbClr val="B1D39B"/>
          </a:solidFill>
        </p:spPr>
        <p:txBody>
          <a:bodyPr vert="horz" wrap="square" lIns="0" tIns="635" rIns="0" bIns="0" rtlCol="0">
            <a:spAutoFit/>
          </a:bodyPr>
          <a:lstStyle/>
          <a:p>
            <a:pPr marL="159385">
              <a:lnSpc>
                <a:spcPts val="3195"/>
              </a:lnSpc>
              <a:spcBef>
                <a:spcPts val="5"/>
              </a:spcBef>
            </a:pPr>
            <a:r>
              <a:rPr sz="2800" b="1" dirty="0">
                <a:latin typeface="Calibri"/>
                <a:cs typeface="Calibri"/>
              </a:rPr>
              <a:t>2.2 </a:t>
            </a:r>
            <a:r>
              <a:rPr sz="2800" b="1" spc="-10" dirty="0">
                <a:latin typeface="Calibri"/>
                <a:cs typeface="Calibri"/>
              </a:rPr>
              <a:t>Préparer </a:t>
            </a:r>
            <a:r>
              <a:rPr sz="2800" b="1" dirty="0">
                <a:latin typeface="Calibri"/>
                <a:cs typeface="Calibri"/>
              </a:rPr>
              <a:t>une </a:t>
            </a:r>
            <a:r>
              <a:rPr sz="2800" b="1" spc="-5" dirty="0">
                <a:latin typeface="Calibri"/>
                <a:cs typeface="Calibri"/>
              </a:rPr>
              <a:t>réponse </a:t>
            </a:r>
            <a:r>
              <a:rPr sz="2800" b="1" dirty="0">
                <a:latin typeface="Calibri"/>
                <a:cs typeface="Calibri"/>
              </a:rPr>
              <a:t>à un appel </a:t>
            </a:r>
            <a:r>
              <a:rPr sz="2800" b="1" spc="-30" dirty="0">
                <a:latin typeface="Calibri"/>
                <a:cs typeface="Calibri"/>
              </a:rPr>
              <a:t>d’offres </a:t>
            </a:r>
            <a:r>
              <a:rPr sz="2800" b="1" dirty="0">
                <a:latin typeface="Calibri"/>
                <a:cs typeface="Calibri"/>
              </a:rPr>
              <a:t>– </a:t>
            </a:r>
            <a:r>
              <a:rPr sz="2800" b="1" spc="-15" dirty="0">
                <a:latin typeface="Calibri"/>
                <a:cs typeface="Calibri"/>
              </a:rPr>
              <a:t>Satisfaire </a:t>
            </a:r>
            <a:r>
              <a:rPr sz="2800" b="1" dirty="0">
                <a:latin typeface="Calibri"/>
                <a:cs typeface="Calibri"/>
              </a:rPr>
              <a:t>aux</a:t>
            </a:r>
            <a:r>
              <a:rPr sz="2800" b="1" spc="105" dirty="0">
                <a:latin typeface="Calibri"/>
                <a:cs typeface="Calibri"/>
              </a:rPr>
              <a:t> </a:t>
            </a:r>
            <a:r>
              <a:rPr sz="2800" b="1" spc="-15" dirty="0">
                <a:latin typeface="Calibri"/>
                <a:cs typeface="Calibri"/>
              </a:rPr>
              <a:t>critères</a:t>
            </a:r>
            <a:endParaRPr sz="2800">
              <a:latin typeface="Calibri"/>
              <a:cs typeface="Calibri"/>
            </a:endParaRPr>
          </a:p>
          <a:p>
            <a:pPr marL="159385">
              <a:lnSpc>
                <a:spcPts val="3195"/>
              </a:lnSpc>
            </a:pPr>
            <a:r>
              <a:rPr sz="2800" b="1" dirty="0">
                <a:latin typeface="Calibri"/>
                <a:cs typeface="Calibri"/>
              </a:rPr>
              <a:t>de </a:t>
            </a:r>
            <a:r>
              <a:rPr sz="2800" b="1" spc="-25" dirty="0">
                <a:latin typeface="Calibri"/>
                <a:cs typeface="Calibri"/>
              </a:rPr>
              <a:t>l’appel</a:t>
            </a:r>
            <a:r>
              <a:rPr sz="2800" b="1" spc="-75" dirty="0">
                <a:latin typeface="Calibri"/>
                <a:cs typeface="Calibri"/>
              </a:rPr>
              <a:t> </a:t>
            </a:r>
            <a:r>
              <a:rPr sz="2800" b="1" spc="-30" dirty="0">
                <a:latin typeface="Calibri"/>
                <a:cs typeface="Calibri"/>
              </a:rPr>
              <a:t>d’offres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57605" y="2193061"/>
            <a:ext cx="7678801" cy="44640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84922" y="1500815"/>
            <a:ext cx="7269351" cy="481701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8163686" y="2518791"/>
            <a:ext cx="3317240" cy="1169035"/>
          </a:xfrm>
          <a:custGeom>
            <a:avLst/>
            <a:gdLst/>
            <a:ahLst/>
            <a:cxnLst/>
            <a:rect l="l" t="t" r="r" b="b"/>
            <a:pathLst>
              <a:path w="3317240" h="1169035">
                <a:moveTo>
                  <a:pt x="0" y="1168908"/>
                </a:moveTo>
                <a:lnTo>
                  <a:pt x="3316986" y="1168908"/>
                </a:lnTo>
                <a:lnTo>
                  <a:pt x="3316986" y="0"/>
                </a:lnTo>
                <a:lnTo>
                  <a:pt x="0" y="0"/>
                </a:lnTo>
                <a:lnTo>
                  <a:pt x="0" y="1168908"/>
                </a:lnTo>
                <a:close/>
              </a:path>
            </a:pathLst>
          </a:custGeom>
          <a:solidFill>
            <a:srgbClr val="FFE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8163686" y="2518791"/>
            <a:ext cx="3317240" cy="1169035"/>
          </a:xfrm>
          <a:custGeom>
            <a:avLst/>
            <a:gdLst/>
            <a:ahLst/>
            <a:cxnLst/>
            <a:rect l="l" t="t" r="r" b="b"/>
            <a:pathLst>
              <a:path w="3317240" h="1169035">
                <a:moveTo>
                  <a:pt x="0" y="1168908"/>
                </a:moveTo>
                <a:lnTo>
                  <a:pt x="3316986" y="1168908"/>
                </a:lnTo>
                <a:lnTo>
                  <a:pt x="3316986" y="0"/>
                </a:lnTo>
                <a:lnTo>
                  <a:pt x="0" y="0"/>
                </a:lnTo>
                <a:lnTo>
                  <a:pt x="0" y="1168908"/>
                </a:lnTo>
                <a:close/>
              </a:path>
            </a:pathLst>
          </a:custGeom>
          <a:ln w="990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8163686" y="2518791"/>
            <a:ext cx="3317240" cy="1099725"/>
          </a:xfrm>
          <a:prstGeom prst="rect">
            <a:avLst/>
          </a:prstGeom>
          <a:ln w="9906">
            <a:solidFill>
              <a:srgbClr val="FFFFFF"/>
            </a:solidFill>
          </a:ln>
        </p:spPr>
        <p:txBody>
          <a:bodyPr vert="horz" wrap="square" lIns="0" tIns="48895" rIns="0" bIns="0" rtlCol="0">
            <a:spAutoFit/>
          </a:bodyPr>
          <a:lstStyle/>
          <a:p>
            <a:pPr marL="543560" marR="121285">
              <a:lnSpc>
                <a:spcPct val="100899"/>
              </a:lnSpc>
              <a:spcBef>
                <a:spcPts val="385"/>
              </a:spcBef>
            </a:pPr>
            <a:r>
              <a:rPr sz="1600" b="1" spc="-10" dirty="0">
                <a:latin typeface="Calibri"/>
                <a:cs typeface="Calibri"/>
              </a:rPr>
              <a:t>Offre </a:t>
            </a:r>
            <a:r>
              <a:rPr sz="1600" b="1" spc="-5" dirty="0">
                <a:latin typeface="Calibri"/>
                <a:cs typeface="Calibri"/>
              </a:rPr>
              <a:t>requise </a:t>
            </a:r>
            <a:r>
              <a:rPr sz="1600" b="1" dirty="0">
                <a:latin typeface="Calibri"/>
                <a:cs typeface="Calibri"/>
              </a:rPr>
              <a:t>: </a:t>
            </a:r>
            <a:r>
              <a:rPr sz="1300" spc="-10" dirty="0">
                <a:latin typeface="Calibri"/>
                <a:cs typeface="Calibri"/>
              </a:rPr>
              <a:t>Lorsqu’une </a:t>
            </a:r>
            <a:r>
              <a:rPr sz="1300" spc="-5" dirty="0">
                <a:latin typeface="Calibri"/>
                <a:cs typeface="Calibri"/>
              </a:rPr>
              <a:t>question  est marquée par une </a:t>
            </a:r>
            <a:r>
              <a:rPr sz="1300" spc="-10" dirty="0">
                <a:latin typeface="Calibri"/>
                <a:cs typeface="Calibri"/>
              </a:rPr>
              <a:t>étoile rouge, </a:t>
            </a:r>
            <a:r>
              <a:rPr sz="1300" dirty="0">
                <a:latin typeface="Calibri"/>
                <a:cs typeface="Calibri"/>
              </a:rPr>
              <a:t>cela  signifie qu’il </a:t>
            </a:r>
            <a:r>
              <a:rPr sz="1300" spc="-5" dirty="0">
                <a:latin typeface="Calibri"/>
                <a:cs typeface="Calibri"/>
              </a:rPr>
              <a:t>est </a:t>
            </a:r>
            <a:r>
              <a:rPr sz="1300" spc="-10" dirty="0">
                <a:latin typeface="Calibri"/>
                <a:cs typeface="Calibri"/>
              </a:rPr>
              <a:t>obligatoire </a:t>
            </a:r>
            <a:r>
              <a:rPr sz="1300" dirty="0">
                <a:latin typeface="Calibri"/>
                <a:cs typeface="Calibri"/>
              </a:rPr>
              <a:t>de  </a:t>
            </a:r>
            <a:r>
              <a:rPr sz="1300" spc="-5" dirty="0">
                <a:latin typeface="Calibri"/>
                <a:cs typeface="Calibri"/>
              </a:rPr>
              <a:t>répondre </a:t>
            </a:r>
            <a:r>
              <a:rPr sz="1300" dirty="0">
                <a:latin typeface="Calibri"/>
                <a:cs typeface="Calibri"/>
              </a:rPr>
              <a:t>à </a:t>
            </a:r>
            <a:r>
              <a:rPr sz="1300" spc="-10" dirty="0">
                <a:latin typeface="Calibri"/>
                <a:cs typeface="Calibri"/>
              </a:rPr>
              <a:t>cette </a:t>
            </a:r>
            <a:r>
              <a:rPr sz="1300" spc="-5" dirty="0">
                <a:latin typeface="Calibri"/>
                <a:cs typeface="Calibri"/>
              </a:rPr>
              <a:t>question pour  </a:t>
            </a:r>
            <a:r>
              <a:rPr sz="1300" spc="-10" dirty="0">
                <a:latin typeface="Calibri"/>
                <a:cs typeface="Calibri"/>
              </a:rPr>
              <a:t>soumettre </a:t>
            </a:r>
            <a:r>
              <a:rPr sz="1300" spc="-5" dirty="0">
                <a:latin typeface="Calibri"/>
                <a:cs typeface="Calibri"/>
              </a:rPr>
              <a:t>une </a:t>
            </a:r>
            <a:r>
              <a:rPr sz="1300" spc="-10" dirty="0">
                <a:latin typeface="Calibri"/>
                <a:cs typeface="Calibri"/>
              </a:rPr>
              <a:t>offre</a:t>
            </a:r>
            <a:r>
              <a:rPr sz="1300" spc="5" dirty="0">
                <a:latin typeface="Calibri"/>
                <a:cs typeface="Calibri"/>
              </a:rPr>
              <a:t> </a:t>
            </a:r>
            <a:r>
              <a:rPr sz="1300" dirty="0">
                <a:latin typeface="Calibri"/>
                <a:cs typeface="Calibri"/>
              </a:rPr>
              <a:t>admissible.</a:t>
            </a:r>
          </a:p>
        </p:txBody>
      </p:sp>
      <p:sp>
        <p:nvSpPr>
          <p:cNvPr id="9" name="object 9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109220" y="5899658"/>
            <a:ext cx="815340" cy="629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ici</a:t>
            </a:r>
            <a:r>
              <a:rPr sz="1000" u="sng" spc="-8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pour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page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Submit</a:t>
            </a:r>
            <a:r>
              <a:rPr sz="1000" b="1" u="sng" spc="-8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Bid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44602" y="5481828"/>
            <a:ext cx="442722" cy="32385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8163686" y="3845433"/>
            <a:ext cx="3317240" cy="1739264"/>
          </a:xfrm>
          <a:custGeom>
            <a:avLst/>
            <a:gdLst/>
            <a:ahLst/>
            <a:cxnLst/>
            <a:rect l="l" t="t" r="r" b="b"/>
            <a:pathLst>
              <a:path w="3317240" h="1739264">
                <a:moveTo>
                  <a:pt x="0" y="1738883"/>
                </a:moveTo>
                <a:lnTo>
                  <a:pt x="3316986" y="1738883"/>
                </a:lnTo>
                <a:lnTo>
                  <a:pt x="3316986" y="0"/>
                </a:lnTo>
                <a:lnTo>
                  <a:pt x="0" y="0"/>
                </a:lnTo>
                <a:lnTo>
                  <a:pt x="0" y="1738883"/>
                </a:lnTo>
                <a:close/>
              </a:path>
            </a:pathLst>
          </a:custGeom>
          <a:solidFill>
            <a:srgbClr val="FFE69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8163686" y="3845433"/>
            <a:ext cx="3317240" cy="1739264"/>
          </a:xfrm>
          <a:custGeom>
            <a:avLst/>
            <a:gdLst/>
            <a:ahLst/>
            <a:cxnLst/>
            <a:rect l="l" t="t" r="r" b="b"/>
            <a:pathLst>
              <a:path w="3317240" h="1739264">
                <a:moveTo>
                  <a:pt x="0" y="1738883"/>
                </a:moveTo>
                <a:lnTo>
                  <a:pt x="3316986" y="1738883"/>
                </a:lnTo>
                <a:lnTo>
                  <a:pt x="3316986" y="0"/>
                </a:lnTo>
                <a:lnTo>
                  <a:pt x="0" y="0"/>
                </a:lnTo>
                <a:lnTo>
                  <a:pt x="0" y="1738883"/>
                </a:lnTo>
                <a:close/>
              </a:path>
            </a:pathLst>
          </a:custGeom>
          <a:ln w="9906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163686" y="3845433"/>
            <a:ext cx="3317240" cy="1739264"/>
          </a:xfrm>
          <a:prstGeom prst="rect">
            <a:avLst/>
          </a:prstGeom>
          <a:ln w="9906">
            <a:solidFill>
              <a:srgbClr val="FFFFFF"/>
            </a:solidFill>
          </a:ln>
        </p:spPr>
        <p:txBody>
          <a:bodyPr vert="horz" wrap="square" lIns="0" tIns="27305" rIns="0" bIns="0" rtlCol="0">
            <a:spAutoFit/>
          </a:bodyPr>
          <a:lstStyle/>
          <a:p>
            <a:pPr marL="543560" marR="117475">
              <a:lnSpc>
                <a:spcPct val="100200"/>
              </a:lnSpc>
              <a:spcBef>
                <a:spcPts val="215"/>
              </a:spcBef>
            </a:pPr>
            <a:r>
              <a:rPr sz="1600" b="1" spc="-10" dirty="0">
                <a:latin typeface="Calibri"/>
                <a:cs typeface="Calibri"/>
              </a:rPr>
              <a:t>Réponse </a:t>
            </a:r>
            <a:r>
              <a:rPr sz="1600" b="1" spc="-5" dirty="0">
                <a:latin typeface="Calibri"/>
                <a:cs typeface="Calibri"/>
              </a:rPr>
              <a:t>idéale requise </a:t>
            </a:r>
            <a:r>
              <a:rPr sz="1600" b="1" dirty="0">
                <a:latin typeface="Calibri"/>
                <a:cs typeface="Calibri"/>
              </a:rPr>
              <a:t>:  </a:t>
            </a:r>
            <a:r>
              <a:rPr sz="1300" spc="-10" dirty="0">
                <a:latin typeface="Calibri"/>
                <a:cs typeface="Calibri"/>
              </a:rPr>
              <a:t>Lorsqu’une </a:t>
            </a:r>
            <a:r>
              <a:rPr sz="1300" spc="-5" dirty="0">
                <a:latin typeface="Calibri"/>
                <a:cs typeface="Calibri"/>
              </a:rPr>
              <a:t>question est marquée </a:t>
            </a:r>
            <a:r>
              <a:rPr sz="1300" dirty="0">
                <a:latin typeface="Calibri"/>
                <a:cs typeface="Calibri"/>
              </a:rPr>
              <a:t>par  </a:t>
            </a:r>
            <a:r>
              <a:rPr sz="1300" spc="-5" dirty="0">
                <a:latin typeface="Calibri"/>
                <a:cs typeface="Calibri"/>
              </a:rPr>
              <a:t>un dossier et une </a:t>
            </a:r>
            <a:r>
              <a:rPr sz="1300" spc="-10" dirty="0">
                <a:latin typeface="Calibri"/>
                <a:cs typeface="Calibri"/>
              </a:rPr>
              <a:t>étoile rouge, vous  devez </a:t>
            </a:r>
            <a:r>
              <a:rPr sz="1300" dirty="0">
                <a:latin typeface="Calibri"/>
                <a:cs typeface="Calibri"/>
              </a:rPr>
              <a:t>y </a:t>
            </a:r>
            <a:r>
              <a:rPr sz="1300" spc="-5" dirty="0">
                <a:latin typeface="Calibri"/>
                <a:cs typeface="Calibri"/>
              </a:rPr>
              <a:t>répondre par une </a:t>
            </a:r>
            <a:r>
              <a:rPr sz="1300" dirty="0">
                <a:latin typeface="Calibri"/>
                <a:cs typeface="Calibri"/>
              </a:rPr>
              <a:t>« </a:t>
            </a:r>
            <a:r>
              <a:rPr sz="1300" spc="-5" dirty="0">
                <a:latin typeface="Calibri"/>
                <a:cs typeface="Calibri"/>
              </a:rPr>
              <a:t>réponse  </a:t>
            </a:r>
            <a:r>
              <a:rPr sz="1300" dirty="0">
                <a:latin typeface="Calibri"/>
                <a:cs typeface="Calibri"/>
              </a:rPr>
              <a:t>idéale </a:t>
            </a:r>
            <a:r>
              <a:rPr sz="1300" spc="-5" dirty="0">
                <a:latin typeface="Calibri"/>
                <a:cs typeface="Calibri"/>
              </a:rPr>
              <a:t>». </a:t>
            </a:r>
            <a:r>
              <a:rPr sz="1300" spc="-10" dirty="0">
                <a:latin typeface="Calibri"/>
                <a:cs typeface="Calibri"/>
              </a:rPr>
              <a:t>Par exemple, </a:t>
            </a:r>
            <a:r>
              <a:rPr sz="1300" spc="-5" dirty="0">
                <a:latin typeface="Calibri"/>
                <a:cs typeface="Calibri"/>
              </a:rPr>
              <a:t>dans </a:t>
            </a:r>
            <a:r>
              <a:rPr sz="1300" dirty="0">
                <a:latin typeface="Calibri"/>
                <a:cs typeface="Calibri"/>
              </a:rPr>
              <a:t>la </a:t>
            </a:r>
            <a:r>
              <a:rPr sz="1300" spc="-5" dirty="0">
                <a:latin typeface="Calibri"/>
                <a:cs typeface="Calibri"/>
              </a:rPr>
              <a:t>Question  </a:t>
            </a:r>
            <a:r>
              <a:rPr sz="1300" dirty="0">
                <a:latin typeface="Calibri"/>
                <a:cs typeface="Calibri"/>
              </a:rPr>
              <a:t>1 à </a:t>
            </a:r>
            <a:r>
              <a:rPr sz="1300" spc="-5" dirty="0">
                <a:latin typeface="Calibri"/>
                <a:cs typeface="Calibri"/>
              </a:rPr>
              <a:t>gauche, </a:t>
            </a:r>
            <a:r>
              <a:rPr sz="1300" dirty="0">
                <a:latin typeface="Calibri"/>
                <a:cs typeface="Calibri"/>
              </a:rPr>
              <a:t>la </a:t>
            </a:r>
            <a:r>
              <a:rPr sz="1300" spc="-5" dirty="0">
                <a:latin typeface="Calibri"/>
                <a:cs typeface="Calibri"/>
              </a:rPr>
              <a:t>réponse </a:t>
            </a:r>
            <a:r>
              <a:rPr sz="1300" dirty="0">
                <a:latin typeface="Calibri"/>
                <a:cs typeface="Calibri"/>
              </a:rPr>
              <a:t>idéale</a:t>
            </a:r>
            <a:r>
              <a:rPr sz="1300" spc="-1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est</a:t>
            </a:r>
            <a:endParaRPr sz="1300" dirty="0">
              <a:latin typeface="Calibri"/>
              <a:cs typeface="Calibri"/>
            </a:endParaRPr>
          </a:p>
          <a:p>
            <a:pPr marL="543560" marR="465455">
              <a:lnSpc>
                <a:spcPct val="100000"/>
              </a:lnSpc>
            </a:pPr>
            <a:r>
              <a:rPr sz="1300" dirty="0">
                <a:latin typeface="Calibri"/>
                <a:cs typeface="Calibri"/>
              </a:rPr>
              <a:t>« </a:t>
            </a:r>
            <a:r>
              <a:rPr sz="1300" spc="-10" dirty="0">
                <a:latin typeface="Calibri"/>
                <a:cs typeface="Calibri"/>
              </a:rPr>
              <a:t>yes </a:t>
            </a:r>
            <a:r>
              <a:rPr sz="1300" dirty="0">
                <a:latin typeface="Calibri"/>
                <a:cs typeface="Calibri"/>
              </a:rPr>
              <a:t>» [oui]. </a:t>
            </a:r>
            <a:r>
              <a:rPr sz="1300" spc="-20" dirty="0">
                <a:latin typeface="Calibri"/>
                <a:cs typeface="Calibri"/>
              </a:rPr>
              <a:t>Vous </a:t>
            </a:r>
            <a:r>
              <a:rPr sz="1300" spc="-5" dirty="0">
                <a:latin typeface="Calibri"/>
                <a:cs typeface="Calibri"/>
              </a:rPr>
              <a:t>ne </a:t>
            </a:r>
            <a:r>
              <a:rPr sz="1300" spc="-10" dirty="0">
                <a:latin typeface="Calibri"/>
                <a:cs typeface="Calibri"/>
              </a:rPr>
              <a:t>pouvez </a:t>
            </a:r>
            <a:r>
              <a:rPr sz="1300" spc="-5" dirty="0">
                <a:latin typeface="Calibri"/>
                <a:cs typeface="Calibri"/>
              </a:rPr>
              <a:t>que  répondre </a:t>
            </a:r>
            <a:r>
              <a:rPr sz="1300" dirty="0">
                <a:latin typeface="Calibri"/>
                <a:cs typeface="Calibri"/>
              </a:rPr>
              <a:t>« </a:t>
            </a:r>
            <a:r>
              <a:rPr sz="1300" spc="-10" dirty="0">
                <a:latin typeface="Calibri"/>
                <a:cs typeface="Calibri"/>
              </a:rPr>
              <a:t>yes </a:t>
            </a:r>
            <a:r>
              <a:rPr sz="1300" dirty="0">
                <a:latin typeface="Calibri"/>
                <a:cs typeface="Calibri"/>
              </a:rPr>
              <a:t>» à </a:t>
            </a:r>
            <a:r>
              <a:rPr sz="1300" spc="-10" dirty="0">
                <a:latin typeface="Calibri"/>
                <a:cs typeface="Calibri"/>
              </a:rPr>
              <a:t>cette</a:t>
            </a:r>
            <a:r>
              <a:rPr sz="1300" dirty="0">
                <a:latin typeface="Calibri"/>
                <a:cs typeface="Calibri"/>
              </a:rPr>
              <a:t> </a:t>
            </a:r>
            <a:r>
              <a:rPr sz="1300" spc="-5" dirty="0">
                <a:latin typeface="Calibri"/>
                <a:cs typeface="Calibri"/>
              </a:rPr>
              <a:t>question.</a:t>
            </a:r>
            <a:endParaRPr sz="1300" dirty="0">
              <a:latin typeface="Calibri"/>
              <a:cs typeface="Calibri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245602" y="3977640"/>
            <a:ext cx="372745" cy="406400"/>
          </a:xfrm>
          <a:custGeom>
            <a:avLst/>
            <a:gdLst/>
            <a:ahLst/>
            <a:cxnLst/>
            <a:rect l="l" t="t" r="r" b="b"/>
            <a:pathLst>
              <a:path w="372745" h="406400">
                <a:moveTo>
                  <a:pt x="186308" y="0"/>
                </a:moveTo>
                <a:lnTo>
                  <a:pt x="143598" y="5363"/>
                </a:lnTo>
                <a:lnTo>
                  <a:pt x="104386" y="20642"/>
                </a:lnTo>
                <a:lnTo>
                  <a:pt x="69792" y="44616"/>
                </a:lnTo>
                <a:lnTo>
                  <a:pt x="40938" y="76066"/>
                </a:lnTo>
                <a:lnTo>
                  <a:pt x="18941" y="113772"/>
                </a:lnTo>
                <a:lnTo>
                  <a:pt x="4921" y="156514"/>
                </a:lnTo>
                <a:lnTo>
                  <a:pt x="0" y="203073"/>
                </a:lnTo>
                <a:lnTo>
                  <a:pt x="4921" y="249631"/>
                </a:lnTo>
                <a:lnTo>
                  <a:pt x="18941" y="292373"/>
                </a:lnTo>
                <a:lnTo>
                  <a:pt x="40938" y="330079"/>
                </a:lnTo>
                <a:lnTo>
                  <a:pt x="69792" y="361529"/>
                </a:lnTo>
                <a:lnTo>
                  <a:pt x="104386" y="385503"/>
                </a:lnTo>
                <a:lnTo>
                  <a:pt x="143598" y="400782"/>
                </a:lnTo>
                <a:lnTo>
                  <a:pt x="186308" y="406146"/>
                </a:lnTo>
                <a:lnTo>
                  <a:pt x="229019" y="400782"/>
                </a:lnTo>
                <a:lnTo>
                  <a:pt x="268231" y="385503"/>
                </a:lnTo>
                <a:lnTo>
                  <a:pt x="302825" y="361529"/>
                </a:lnTo>
                <a:lnTo>
                  <a:pt x="331679" y="330079"/>
                </a:lnTo>
                <a:lnTo>
                  <a:pt x="353676" y="292373"/>
                </a:lnTo>
                <a:lnTo>
                  <a:pt x="367696" y="249631"/>
                </a:lnTo>
                <a:lnTo>
                  <a:pt x="372618" y="203073"/>
                </a:lnTo>
                <a:lnTo>
                  <a:pt x="367696" y="156514"/>
                </a:lnTo>
                <a:lnTo>
                  <a:pt x="353676" y="113772"/>
                </a:lnTo>
                <a:lnTo>
                  <a:pt x="331679" y="76066"/>
                </a:lnTo>
                <a:lnTo>
                  <a:pt x="302825" y="44616"/>
                </a:lnTo>
                <a:lnTo>
                  <a:pt x="268231" y="20642"/>
                </a:lnTo>
                <a:lnTo>
                  <a:pt x="229019" y="5363"/>
                </a:lnTo>
                <a:lnTo>
                  <a:pt x="1863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8347709" y="4066797"/>
            <a:ext cx="209134" cy="20850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8244078" y="2560320"/>
            <a:ext cx="372745" cy="405765"/>
          </a:xfrm>
          <a:custGeom>
            <a:avLst/>
            <a:gdLst/>
            <a:ahLst/>
            <a:cxnLst/>
            <a:rect l="l" t="t" r="r" b="b"/>
            <a:pathLst>
              <a:path w="372745" h="405764">
                <a:moveTo>
                  <a:pt x="186308" y="0"/>
                </a:moveTo>
                <a:lnTo>
                  <a:pt x="143598" y="5356"/>
                </a:lnTo>
                <a:lnTo>
                  <a:pt x="104386" y="20611"/>
                </a:lnTo>
                <a:lnTo>
                  <a:pt x="69792" y="44547"/>
                </a:lnTo>
                <a:lnTo>
                  <a:pt x="40938" y="75942"/>
                </a:lnTo>
                <a:lnTo>
                  <a:pt x="18941" y="113577"/>
                </a:lnTo>
                <a:lnTo>
                  <a:pt x="4921" y="156234"/>
                </a:lnTo>
                <a:lnTo>
                  <a:pt x="0" y="202691"/>
                </a:lnTo>
                <a:lnTo>
                  <a:pt x="4921" y="249149"/>
                </a:lnTo>
                <a:lnTo>
                  <a:pt x="18941" y="291806"/>
                </a:lnTo>
                <a:lnTo>
                  <a:pt x="40938" y="329441"/>
                </a:lnTo>
                <a:lnTo>
                  <a:pt x="69792" y="360836"/>
                </a:lnTo>
                <a:lnTo>
                  <a:pt x="104386" y="384772"/>
                </a:lnTo>
                <a:lnTo>
                  <a:pt x="143598" y="400027"/>
                </a:lnTo>
                <a:lnTo>
                  <a:pt x="186308" y="405383"/>
                </a:lnTo>
                <a:lnTo>
                  <a:pt x="229019" y="400027"/>
                </a:lnTo>
                <a:lnTo>
                  <a:pt x="268231" y="384772"/>
                </a:lnTo>
                <a:lnTo>
                  <a:pt x="302825" y="360836"/>
                </a:lnTo>
                <a:lnTo>
                  <a:pt x="331679" y="329441"/>
                </a:lnTo>
                <a:lnTo>
                  <a:pt x="353676" y="291806"/>
                </a:lnTo>
                <a:lnTo>
                  <a:pt x="367696" y="249149"/>
                </a:lnTo>
                <a:lnTo>
                  <a:pt x="372618" y="202691"/>
                </a:lnTo>
                <a:lnTo>
                  <a:pt x="367696" y="156234"/>
                </a:lnTo>
                <a:lnTo>
                  <a:pt x="353676" y="113577"/>
                </a:lnTo>
                <a:lnTo>
                  <a:pt x="331679" y="75942"/>
                </a:lnTo>
                <a:lnTo>
                  <a:pt x="302825" y="44547"/>
                </a:lnTo>
                <a:lnTo>
                  <a:pt x="268231" y="20611"/>
                </a:lnTo>
                <a:lnTo>
                  <a:pt x="229019" y="5356"/>
                </a:lnTo>
                <a:lnTo>
                  <a:pt x="18630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8346947" y="2654047"/>
            <a:ext cx="161381" cy="22616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20" name="object 2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7</a:t>
            </a:fld>
            <a:endParaRPr dirty="0"/>
          </a:p>
        </p:txBody>
      </p:sp>
      <p:sp>
        <p:nvSpPr>
          <p:cNvPr id="21" name="object 21"/>
          <p:cNvSpPr txBox="1"/>
          <p:nvPr/>
        </p:nvSpPr>
        <p:spPr>
          <a:xfrm>
            <a:off x="160273" y="6534467"/>
            <a:ext cx="842644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[Soumettre</a:t>
            </a:r>
            <a:r>
              <a:rPr sz="1000" u="sng" spc="-7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une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F9810F1-D7D4-4003-AC09-8444191C0BD3}"/>
              </a:ext>
            </a:extLst>
          </p:cNvPr>
          <p:cNvSpPr txBox="1"/>
          <p:nvPr/>
        </p:nvSpPr>
        <p:spPr>
          <a:xfrm>
            <a:off x="5714999" y="4724400"/>
            <a:ext cx="1676401" cy="304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79526" y="240029"/>
            <a:ext cx="10574655" cy="871219"/>
          </a:xfrm>
          <a:custGeom>
            <a:avLst/>
            <a:gdLst/>
            <a:ahLst/>
            <a:cxnLst/>
            <a:rect l="l" t="t" r="r" b="b"/>
            <a:pathLst>
              <a:path w="10574655" h="871219">
                <a:moveTo>
                  <a:pt x="0" y="870966"/>
                </a:moveTo>
                <a:lnTo>
                  <a:pt x="10574274" y="870966"/>
                </a:lnTo>
                <a:lnTo>
                  <a:pt x="10574274" y="0"/>
                </a:lnTo>
                <a:lnTo>
                  <a:pt x="0" y="0"/>
                </a:lnTo>
                <a:lnTo>
                  <a:pt x="0" y="870966"/>
                </a:lnTo>
                <a:close/>
              </a:path>
            </a:pathLst>
          </a:custGeom>
          <a:solidFill>
            <a:srgbClr val="B1D39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8589" rIns="0" bIns="0" rtlCol="0">
            <a:spAutoFit/>
          </a:bodyPr>
          <a:lstStyle/>
          <a:p>
            <a:pPr marL="315595">
              <a:lnSpc>
                <a:spcPct val="100000"/>
              </a:lnSpc>
            </a:pPr>
            <a:r>
              <a:rPr sz="2800" dirty="0"/>
              <a:t>2.2 </a:t>
            </a:r>
            <a:r>
              <a:rPr sz="2800" spc="-10" dirty="0"/>
              <a:t>Préparer </a:t>
            </a:r>
            <a:r>
              <a:rPr sz="2800" dirty="0"/>
              <a:t>une </a:t>
            </a:r>
            <a:r>
              <a:rPr sz="2800" spc="-5" dirty="0"/>
              <a:t>réponse </a:t>
            </a:r>
            <a:r>
              <a:rPr sz="2800" dirty="0"/>
              <a:t>à un appel </a:t>
            </a:r>
            <a:r>
              <a:rPr sz="2800" spc="-30" dirty="0"/>
              <a:t>d’offres </a:t>
            </a:r>
            <a:r>
              <a:rPr sz="2800" dirty="0"/>
              <a:t>– </a:t>
            </a:r>
            <a:r>
              <a:rPr sz="2800" spc="-5" dirty="0"/>
              <a:t>Insérer </a:t>
            </a:r>
            <a:r>
              <a:rPr sz="2800" dirty="0"/>
              <a:t>les </a:t>
            </a:r>
            <a:r>
              <a:rPr sz="2800" spc="-10" dirty="0"/>
              <a:t>quantités</a:t>
            </a:r>
            <a:r>
              <a:rPr sz="2800" spc="75" dirty="0"/>
              <a:t> </a:t>
            </a:r>
            <a:r>
              <a:rPr sz="2800" spc="-15" dirty="0"/>
              <a:t>et</a:t>
            </a:r>
            <a:endParaRPr sz="2800"/>
          </a:p>
        </p:txBody>
      </p:sp>
      <p:sp>
        <p:nvSpPr>
          <p:cNvPr id="4" name="object 4"/>
          <p:cNvSpPr txBox="1"/>
          <p:nvPr/>
        </p:nvSpPr>
        <p:spPr>
          <a:xfrm>
            <a:off x="1055369" y="689864"/>
            <a:ext cx="2460625" cy="4578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2800" b="1" dirty="0">
                <a:latin typeface="Calibri"/>
                <a:cs typeface="Calibri"/>
              </a:rPr>
              <a:t>les prix</a:t>
            </a:r>
            <a:r>
              <a:rPr sz="2800" b="1" spc="-7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unitaires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8519" y="1150365"/>
            <a:ext cx="4799965" cy="28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600" spc="-5" dirty="0">
                <a:latin typeface="Arial"/>
                <a:cs typeface="Arial"/>
              </a:rPr>
              <a:t>Insérez </a:t>
            </a:r>
            <a:r>
              <a:rPr sz="1600" dirty="0">
                <a:latin typeface="Arial"/>
                <a:cs typeface="Arial"/>
              </a:rPr>
              <a:t>le </a:t>
            </a:r>
            <a:r>
              <a:rPr sz="1600" spc="-5" dirty="0">
                <a:latin typeface="Arial"/>
                <a:cs typeface="Arial"/>
              </a:rPr>
              <a:t>prix de </a:t>
            </a:r>
            <a:r>
              <a:rPr sz="1600" dirty="0">
                <a:latin typeface="Arial"/>
                <a:cs typeface="Arial"/>
              </a:rPr>
              <a:t>votre </a:t>
            </a:r>
            <a:r>
              <a:rPr sz="1600" spc="-10" dirty="0">
                <a:latin typeface="Arial"/>
                <a:cs typeface="Arial"/>
              </a:rPr>
              <a:t>offre </a:t>
            </a:r>
            <a:r>
              <a:rPr sz="1600" spc="-5" dirty="0">
                <a:latin typeface="Arial"/>
                <a:cs typeface="Arial"/>
              </a:rPr>
              <a:t>dans les champs</a:t>
            </a:r>
            <a:r>
              <a:rPr sz="1600" spc="75" dirty="0">
                <a:latin typeface="Arial"/>
                <a:cs typeface="Arial"/>
              </a:rPr>
              <a:t> </a:t>
            </a:r>
            <a:r>
              <a:rPr sz="1600" dirty="0">
                <a:latin typeface="Arial"/>
                <a:cs typeface="Arial"/>
              </a:rPr>
              <a:t>requis</a:t>
            </a:r>
            <a:r>
              <a:rPr sz="1800" dirty="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73989" y="5853429"/>
            <a:ext cx="815340" cy="6292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ici</a:t>
            </a:r>
            <a:r>
              <a:rPr sz="1000" u="sng" spc="-80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pour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page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principale 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Submit</a:t>
            </a:r>
            <a:r>
              <a:rPr sz="1000" b="1" u="sng" spc="-95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Bid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09372" y="5436108"/>
            <a:ext cx="442722" cy="3238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908303" y="1626107"/>
            <a:ext cx="8537448" cy="36957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623304" y="4943855"/>
            <a:ext cx="4201160" cy="1324610"/>
          </a:xfrm>
          <a:custGeom>
            <a:avLst/>
            <a:gdLst/>
            <a:ahLst/>
            <a:cxnLst/>
            <a:rect l="l" t="t" r="r" b="b"/>
            <a:pathLst>
              <a:path w="4201159" h="1324610">
                <a:moveTo>
                  <a:pt x="3980179" y="0"/>
                </a:moveTo>
                <a:lnTo>
                  <a:pt x="220725" y="0"/>
                </a:lnTo>
                <a:lnTo>
                  <a:pt x="176237" y="4483"/>
                </a:lnTo>
                <a:lnTo>
                  <a:pt x="134802" y="17343"/>
                </a:lnTo>
                <a:lnTo>
                  <a:pt x="97308" y="37692"/>
                </a:lnTo>
                <a:lnTo>
                  <a:pt x="64643" y="64643"/>
                </a:lnTo>
                <a:lnTo>
                  <a:pt x="37692" y="97308"/>
                </a:lnTo>
                <a:lnTo>
                  <a:pt x="17343" y="134802"/>
                </a:lnTo>
                <a:lnTo>
                  <a:pt x="4483" y="176237"/>
                </a:lnTo>
                <a:lnTo>
                  <a:pt x="0" y="220726"/>
                </a:lnTo>
                <a:lnTo>
                  <a:pt x="0" y="1103630"/>
                </a:lnTo>
                <a:lnTo>
                  <a:pt x="4483" y="1148111"/>
                </a:lnTo>
                <a:lnTo>
                  <a:pt x="17343" y="1189542"/>
                </a:lnTo>
                <a:lnTo>
                  <a:pt x="37692" y="1227036"/>
                </a:lnTo>
                <a:lnTo>
                  <a:pt x="64643" y="1259703"/>
                </a:lnTo>
                <a:lnTo>
                  <a:pt x="97308" y="1286657"/>
                </a:lnTo>
                <a:lnTo>
                  <a:pt x="134802" y="1307008"/>
                </a:lnTo>
                <a:lnTo>
                  <a:pt x="176237" y="1319871"/>
                </a:lnTo>
                <a:lnTo>
                  <a:pt x="220725" y="1324356"/>
                </a:lnTo>
                <a:lnTo>
                  <a:pt x="3980179" y="1324356"/>
                </a:lnTo>
                <a:lnTo>
                  <a:pt x="4024668" y="1319871"/>
                </a:lnTo>
                <a:lnTo>
                  <a:pt x="4066103" y="1307008"/>
                </a:lnTo>
                <a:lnTo>
                  <a:pt x="4103597" y="1286657"/>
                </a:lnTo>
                <a:lnTo>
                  <a:pt x="4136262" y="1259703"/>
                </a:lnTo>
                <a:lnTo>
                  <a:pt x="4163213" y="1227036"/>
                </a:lnTo>
                <a:lnTo>
                  <a:pt x="4183562" y="1189542"/>
                </a:lnTo>
                <a:lnTo>
                  <a:pt x="4196422" y="1148111"/>
                </a:lnTo>
                <a:lnTo>
                  <a:pt x="4200906" y="1103630"/>
                </a:lnTo>
                <a:lnTo>
                  <a:pt x="4200906" y="220726"/>
                </a:lnTo>
                <a:lnTo>
                  <a:pt x="4196422" y="176237"/>
                </a:lnTo>
                <a:lnTo>
                  <a:pt x="4183562" y="134802"/>
                </a:lnTo>
                <a:lnTo>
                  <a:pt x="4163213" y="97308"/>
                </a:lnTo>
                <a:lnTo>
                  <a:pt x="4136262" y="64643"/>
                </a:lnTo>
                <a:lnTo>
                  <a:pt x="4103597" y="37692"/>
                </a:lnTo>
                <a:lnTo>
                  <a:pt x="4066103" y="17343"/>
                </a:lnTo>
                <a:lnTo>
                  <a:pt x="4024668" y="4483"/>
                </a:lnTo>
                <a:lnTo>
                  <a:pt x="3980179" y="0"/>
                </a:lnTo>
                <a:close/>
              </a:path>
            </a:pathLst>
          </a:custGeom>
          <a:solidFill>
            <a:srgbClr val="DEEB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623304" y="4943855"/>
            <a:ext cx="4201160" cy="1324610"/>
          </a:xfrm>
          <a:custGeom>
            <a:avLst/>
            <a:gdLst/>
            <a:ahLst/>
            <a:cxnLst/>
            <a:rect l="l" t="t" r="r" b="b"/>
            <a:pathLst>
              <a:path w="4201159" h="1324610">
                <a:moveTo>
                  <a:pt x="0" y="220726"/>
                </a:moveTo>
                <a:lnTo>
                  <a:pt x="4483" y="176237"/>
                </a:lnTo>
                <a:lnTo>
                  <a:pt x="17343" y="134802"/>
                </a:lnTo>
                <a:lnTo>
                  <a:pt x="37692" y="97308"/>
                </a:lnTo>
                <a:lnTo>
                  <a:pt x="64643" y="64643"/>
                </a:lnTo>
                <a:lnTo>
                  <a:pt x="97308" y="37692"/>
                </a:lnTo>
                <a:lnTo>
                  <a:pt x="134802" y="17343"/>
                </a:lnTo>
                <a:lnTo>
                  <a:pt x="176237" y="4483"/>
                </a:lnTo>
                <a:lnTo>
                  <a:pt x="220725" y="0"/>
                </a:lnTo>
                <a:lnTo>
                  <a:pt x="3980179" y="0"/>
                </a:lnTo>
                <a:lnTo>
                  <a:pt x="4024668" y="4483"/>
                </a:lnTo>
                <a:lnTo>
                  <a:pt x="4066103" y="17343"/>
                </a:lnTo>
                <a:lnTo>
                  <a:pt x="4103597" y="37692"/>
                </a:lnTo>
                <a:lnTo>
                  <a:pt x="4136262" y="64643"/>
                </a:lnTo>
                <a:lnTo>
                  <a:pt x="4163213" y="97308"/>
                </a:lnTo>
                <a:lnTo>
                  <a:pt x="4183562" y="134802"/>
                </a:lnTo>
                <a:lnTo>
                  <a:pt x="4196422" y="176237"/>
                </a:lnTo>
                <a:lnTo>
                  <a:pt x="4200906" y="220726"/>
                </a:lnTo>
                <a:lnTo>
                  <a:pt x="4200906" y="1103630"/>
                </a:lnTo>
                <a:lnTo>
                  <a:pt x="4196422" y="1148111"/>
                </a:lnTo>
                <a:lnTo>
                  <a:pt x="4183562" y="1189542"/>
                </a:lnTo>
                <a:lnTo>
                  <a:pt x="4163213" y="1227036"/>
                </a:lnTo>
                <a:lnTo>
                  <a:pt x="4136262" y="1259703"/>
                </a:lnTo>
                <a:lnTo>
                  <a:pt x="4103597" y="1286657"/>
                </a:lnTo>
                <a:lnTo>
                  <a:pt x="4066103" y="1307008"/>
                </a:lnTo>
                <a:lnTo>
                  <a:pt x="4024668" y="1319871"/>
                </a:lnTo>
                <a:lnTo>
                  <a:pt x="3980179" y="1324356"/>
                </a:lnTo>
                <a:lnTo>
                  <a:pt x="220725" y="1324356"/>
                </a:lnTo>
                <a:lnTo>
                  <a:pt x="176237" y="1319871"/>
                </a:lnTo>
                <a:lnTo>
                  <a:pt x="134802" y="1307008"/>
                </a:lnTo>
                <a:lnTo>
                  <a:pt x="97308" y="1286657"/>
                </a:lnTo>
                <a:lnTo>
                  <a:pt x="64643" y="1259703"/>
                </a:lnTo>
                <a:lnTo>
                  <a:pt x="37692" y="1227036"/>
                </a:lnTo>
                <a:lnTo>
                  <a:pt x="17343" y="1189542"/>
                </a:lnTo>
                <a:lnTo>
                  <a:pt x="4483" y="1148111"/>
                </a:lnTo>
                <a:lnTo>
                  <a:pt x="0" y="1103630"/>
                </a:lnTo>
                <a:lnTo>
                  <a:pt x="0" y="220726"/>
                </a:lnTo>
                <a:close/>
              </a:path>
            </a:pathLst>
          </a:custGeom>
          <a:ln w="38100">
            <a:solidFill>
              <a:srgbClr val="2570C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6767068" y="5086603"/>
            <a:ext cx="3842385" cy="11588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1561465" algn="ctr">
              <a:lnSpc>
                <a:spcPct val="100000"/>
              </a:lnSpc>
            </a:pPr>
            <a:r>
              <a:rPr sz="2000" b="1" spc="-25" dirty="0">
                <a:solidFill>
                  <a:srgbClr val="0D0D0D"/>
                </a:solidFill>
                <a:latin typeface="Calibri"/>
                <a:cs typeface="Calibri"/>
              </a:rPr>
              <a:t>IMPORTANT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5"/>
              </a:spcBef>
            </a:pP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Pour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les appels </a:t>
            </a:r>
            <a:r>
              <a:rPr sz="1200" spc="-15" dirty="0">
                <a:solidFill>
                  <a:srgbClr val="0D0D0D"/>
                </a:solidFill>
                <a:latin typeface="Calibri"/>
                <a:cs typeface="Calibri"/>
              </a:rPr>
              <a:t>d’offres,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vous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devez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:</a:t>
            </a:r>
            <a:endParaRPr sz="1200">
              <a:latin typeface="Calibri"/>
              <a:cs typeface="Calibri"/>
            </a:endParaRPr>
          </a:p>
          <a:p>
            <a:pPr marL="184150" indent="-171450">
              <a:lnSpc>
                <a:spcPct val="100000"/>
              </a:lnSpc>
              <a:buFont typeface="Arial"/>
              <a:buChar char="•"/>
              <a:tabLst>
                <a:tab pos="184150" algn="l"/>
              </a:tabLst>
            </a:pP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Saisir 1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pour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le prix de</a:t>
            </a:r>
            <a:r>
              <a:rPr sz="1200" spc="-60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20" dirty="0">
                <a:solidFill>
                  <a:srgbClr val="0D0D0D"/>
                </a:solidFill>
                <a:latin typeface="Calibri"/>
                <a:cs typeface="Calibri"/>
              </a:rPr>
              <a:t>l’offre</a:t>
            </a:r>
            <a:endParaRPr sz="1200">
              <a:latin typeface="Calibri"/>
              <a:cs typeface="Calibri"/>
            </a:endParaRPr>
          </a:p>
          <a:p>
            <a:pPr marL="184150" marR="5080" indent="-171450">
              <a:lnSpc>
                <a:spcPct val="100000"/>
              </a:lnSpc>
              <a:buFont typeface="Arial"/>
              <a:buChar char="•"/>
              <a:tabLst>
                <a:tab pos="184150" algn="l"/>
              </a:tabLst>
            </a:pPr>
            <a:r>
              <a:rPr sz="1200" spc="-20" dirty="0">
                <a:solidFill>
                  <a:srgbClr val="0D0D0D"/>
                </a:solidFill>
                <a:latin typeface="Calibri"/>
                <a:cs typeface="Calibri"/>
              </a:rPr>
              <a:t>Téléverser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votre offre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financière sous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forme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de pièce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jointe 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au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format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PDF </a:t>
            </a:r>
            <a:r>
              <a:rPr sz="1200" spc="-10" dirty="0">
                <a:solidFill>
                  <a:srgbClr val="0D0D0D"/>
                </a:solidFill>
                <a:latin typeface="Calibri"/>
                <a:cs typeface="Calibri"/>
              </a:rPr>
              <a:t>protégée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par un </a:t>
            </a:r>
            <a:r>
              <a:rPr sz="1200" dirty="0">
                <a:solidFill>
                  <a:srgbClr val="0D0D0D"/>
                </a:solidFill>
                <a:latin typeface="Calibri"/>
                <a:cs typeface="Calibri"/>
              </a:rPr>
              <a:t>mot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de</a:t>
            </a:r>
            <a:r>
              <a:rPr sz="1200" spc="-2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200" spc="-5" dirty="0">
                <a:solidFill>
                  <a:srgbClr val="0D0D0D"/>
                </a:solidFill>
                <a:latin typeface="Calibri"/>
                <a:cs typeface="Calibri"/>
              </a:rPr>
              <a:t>passe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9011411" y="1246632"/>
            <a:ext cx="3084195" cy="2438400"/>
          </a:xfrm>
          <a:custGeom>
            <a:avLst/>
            <a:gdLst/>
            <a:ahLst/>
            <a:cxnLst/>
            <a:rect l="l" t="t" r="r" b="b"/>
            <a:pathLst>
              <a:path w="3084195" h="2438400">
                <a:moveTo>
                  <a:pt x="2677414" y="0"/>
                </a:moveTo>
                <a:lnTo>
                  <a:pt x="406400" y="0"/>
                </a:lnTo>
                <a:lnTo>
                  <a:pt x="359012" y="2734"/>
                </a:lnTo>
                <a:lnTo>
                  <a:pt x="313228" y="10735"/>
                </a:lnTo>
                <a:lnTo>
                  <a:pt x="269353" y="23696"/>
                </a:lnTo>
                <a:lnTo>
                  <a:pt x="227692" y="41313"/>
                </a:lnTo>
                <a:lnTo>
                  <a:pt x="188551" y="63281"/>
                </a:lnTo>
                <a:lnTo>
                  <a:pt x="152234" y="89293"/>
                </a:lnTo>
                <a:lnTo>
                  <a:pt x="119046" y="119046"/>
                </a:lnTo>
                <a:lnTo>
                  <a:pt x="89293" y="152234"/>
                </a:lnTo>
                <a:lnTo>
                  <a:pt x="63281" y="188551"/>
                </a:lnTo>
                <a:lnTo>
                  <a:pt x="41313" y="227692"/>
                </a:lnTo>
                <a:lnTo>
                  <a:pt x="23696" y="269353"/>
                </a:lnTo>
                <a:lnTo>
                  <a:pt x="10735" y="313228"/>
                </a:lnTo>
                <a:lnTo>
                  <a:pt x="2734" y="359012"/>
                </a:lnTo>
                <a:lnTo>
                  <a:pt x="0" y="406400"/>
                </a:lnTo>
                <a:lnTo>
                  <a:pt x="0" y="2032000"/>
                </a:lnTo>
                <a:lnTo>
                  <a:pt x="2734" y="2079387"/>
                </a:lnTo>
                <a:lnTo>
                  <a:pt x="10735" y="2125171"/>
                </a:lnTo>
                <a:lnTo>
                  <a:pt x="23696" y="2169046"/>
                </a:lnTo>
                <a:lnTo>
                  <a:pt x="41313" y="2210707"/>
                </a:lnTo>
                <a:lnTo>
                  <a:pt x="63281" y="2249848"/>
                </a:lnTo>
                <a:lnTo>
                  <a:pt x="89293" y="2286165"/>
                </a:lnTo>
                <a:lnTo>
                  <a:pt x="119046" y="2319353"/>
                </a:lnTo>
                <a:lnTo>
                  <a:pt x="152234" y="2349106"/>
                </a:lnTo>
                <a:lnTo>
                  <a:pt x="188551" y="2375118"/>
                </a:lnTo>
                <a:lnTo>
                  <a:pt x="227692" y="2397086"/>
                </a:lnTo>
                <a:lnTo>
                  <a:pt x="269353" y="2414703"/>
                </a:lnTo>
                <a:lnTo>
                  <a:pt x="313228" y="2427664"/>
                </a:lnTo>
                <a:lnTo>
                  <a:pt x="359012" y="2435665"/>
                </a:lnTo>
                <a:lnTo>
                  <a:pt x="406400" y="2438399"/>
                </a:lnTo>
                <a:lnTo>
                  <a:pt x="2677414" y="2438399"/>
                </a:lnTo>
                <a:lnTo>
                  <a:pt x="2724801" y="2435665"/>
                </a:lnTo>
                <a:lnTo>
                  <a:pt x="2770585" y="2427664"/>
                </a:lnTo>
                <a:lnTo>
                  <a:pt x="2814460" y="2414703"/>
                </a:lnTo>
                <a:lnTo>
                  <a:pt x="2856121" y="2397086"/>
                </a:lnTo>
                <a:lnTo>
                  <a:pt x="2895262" y="2375118"/>
                </a:lnTo>
                <a:lnTo>
                  <a:pt x="2931579" y="2349106"/>
                </a:lnTo>
                <a:lnTo>
                  <a:pt x="2964767" y="2319353"/>
                </a:lnTo>
                <a:lnTo>
                  <a:pt x="2994520" y="2286165"/>
                </a:lnTo>
                <a:lnTo>
                  <a:pt x="3020532" y="2249848"/>
                </a:lnTo>
                <a:lnTo>
                  <a:pt x="3042500" y="2210707"/>
                </a:lnTo>
                <a:lnTo>
                  <a:pt x="3060117" y="2169046"/>
                </a:lnTo>
                <a:lnTo>
                  <a:pt x="3073078" y="2125171"/>
                </a:lnTo>
                <a:lnTo>
                  <a:pt x="3081079" y="2079387"/>
                </a:lnTo>
                <a:lnTo>
                  <a:pt x="3083814" y="2032000"/>
                </a:lnTo>
                <a:lnTo>
                  <a:pt x="3083814" y="406400"/>
                </a:lnTo>
                <a:lnTo>
                  <a:pt x="3081079" y="359012"/>
                </a:lnTo>
                <a:lnTo>
                  <a:pt x="3073078" y="313228"/>
                </a:lnTo>
                <a:lnTo>
                  <a:pt x="3060117" y="269353"/>
                </a:lnTo>
                <a:lnTo>
                  <a:pt x="3042500" y="227692"/>
                </a:lnTo>
                <a:lnTo>
                  <a:pt x="3020532" y="188551"/>
                </a:lnTo>
                <a:lnTo>
                  <a:pt x="2994520" y="152234"/>
                </a:lnTo>
                <a:lnTo>
                  <a:pt x="2964767" y="119046"/>
                </a:lnTo>
                <a:lnTo>
                  <a:pt x="2931579" y="89293"/>
                </a:lnTo>
                <a:lnTo>
                  <a:pt x="2895262" y="63281"/>
                </a:lnTo>
                <a:lnTo>
                  <a:pt x="2856121" y="41313"/>
                </a:lnTo>
                <a:lnTo>
                  <a:pt x="2814460" y="23696"/>
                </a:lnTo>
                <a:lnTo>
                  <a:pt x="2770585" y="10735"/>
                </a:lnTo>
                <a:lnTo>
                  <a:pt x="2724801" y="2734"/>
                </a:lnTo>
                <a:lnTo>
                  <a:pt x="2677414" y="0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9011411" y="1246632"/>
            <a:ext cx="3084195" cy="2438400"/>
          </a:xfrm>
          <a:custGeom>
            <a:avLst/>
            <a:gdLst/>
            <a:ahLst/>
            <a:cxnLst/>
            <a:rect l="l" t="t" r="r" b="b"/>
            <a:pathLst>
              <a:path w="3084195" h="2438400">
                <a:moveTo>
                  <a:pt x="0" y="406400"/>
                </a:moveTo>
                <a:lnTo>
                  <a:pt x="2734" y="359012"/>
                </a:lnTo>
                <a:lnTo>
                  <a:pt x="10735" y="313228"/>
                </a:lnTo>
                <a:lnTo>
                  <a:pt x="23696" y="269353"/>
                </a:lnTo>
                <a:lnTo>
                  <a:pt x="41313" y="227692"/>
                </a:lnTo>
                <a:lnTo>
                  <a:pt x="63281" y="188551"/>
                </a:lnTo>
                <a:lnTo>
                  <a:pt x="89293" y="152234"/>
                </a:lnTo>
                <a:lnTo>
                  <a:pt x="119046" y="119046"/>
                </a:lnTo>
                <a:lnTo>
                  <a:pt x="152234" y="89293"/>
                </a:lnTo>
                <a:lnTo>
                  <a:pt x="188551" y="63281"/>
                </a:lnTo>
                <a:lnTo>
                  <a:pt x="227692" y="41313"/>
                </a:lnTo>
                <a:lnTo>
                  <a:pt x="269353" y="23696"/>
                </a:lnTo>
                <a:lnTo>
                  <a:pt x="313228" y="10735"/>
                </a:lnTo>
                <a:lnTo>
                  <a:pt x="359012" y="2734"/>
                </a:lnTo>
                <a:lnTo>
                  <a:pt x="406400" y="0"/>
                </a:lnTo>
                <a:lnTo>
                  <a:pt x="2677414" y="0"/>
                </a:lnTo>
                <a:lnTo>
                  <a:pt x="2724801" y="2734"/>
                </a:lnTo>
                <a:lnTo>
                  <a:pt x="2770585" y="10735"/>
                </a:lnTo>
                <a:lnTo>
                  <a:pt x="2814460" y="23696"/>
                </a:lnTo>
                <a:lnTo>
                  <a:pt x="2856121" y="41313"/>
                </a:lnTo>
                <a:lnTo>
                  <a:pt x="2895262" y="63281"/>
                </a:lnTo>
                <a:lnTo>
                  <a:pt x="2931579" y="89293"/>
                </a:lnTo>
                <a:lnTo>
                  <a:pt x="2964767" y="119046"/>
                </a:lnTo>
                <a:lnTo>
                  <a:pt x="2994520" y="152234"/>
                </a:lnTo>
                <a:lnTo>
                  <a:pt x="3020532" y="188551"/>
                </a:lnTo>
                <a:lnTo>
                  <a:pt x="3042500" y="227692"/>
                </a:lnTo>
                <a:lnTo>
                  <a:pt x="3060117" y="269353"/>
                </a:lnTo>
                <a:lnTo>
                  <a:pt x="3073078" y="313228"/>
                </a:lnTo>
                <a:lnTo>
                  <a:pt x="3081079" y="359012"/>
                </a:lnTo>
                <a:lnTo>
                  <a:pt x="3083814" y="406400"/>
                </a:lnTo>
                <a:lnTo>
                  <a:pt x="3083814" y="2032000"/>
                </a:lnTo>
                <a:lnTo>
                  <a:pt x="3081079" y="2079387"/>
                </a:lnTo>
                <a:lnTo>
                  <a:pt x="3073078" y="2125171"/>
                </a:lnTo>
                <a:lnTo>
                  <a:pt x="3060117" y="2169046"/>
                </a:lnTo>
                <a:lnTo>
                  <a:pt x="3042500" y="2210707"/>
                </a:lnTo>
                <a:lnTo>
                  <a:pt x="3020532" y="2249848"/>
                </a:lnTo>
                <a:lnTo>
                  <a:pt x="2994520" y="2286165"/>
                </a:lnTo>
                <a:lnTo>
                  <a:pt x="2964767" y="2319353"/>
                </a:lnTo>
                <a:lnTo>
                  <a:pt x="2931579" y="2349106"/>
                </a:lnTo>
                <a:lnTo>
                  <a:pt x="2895262" y="2375118"/>
                </a:lnTo>
                <a:lnTo>
                  <a:pt x="2856121" y="2397086"/>
                </a:lnTo>
                <a:lnTo>
                  <a:pt x="2814460" y="2414703"/>
                </a:lnTo>
                <a:lnTo>
                  <a:pt x="2770585" y="2427664"/>
                </a:lnTo>
                <a:lnTo>
                  <a:pt x="2724801" y="2435665"/>
                </a:lnTo>
                <a:lnTo>
                  <a:pt x="2677414" y="2438399"/>
                </a:lnTo>
                <a:lnTo>
                  <a:pt x="406400" y="2438399"/>
                </a:lnTo>
                <a:lnTo>
                  <a:pt x="359012" y="2435665"/>
                </a:lnTo>
                <a:lnTo>
                  <a:pt x="313228" y="2427664"/>
                </a:lnTo>
                <a:lnTo>
                  <a:pt x="269353" y="2414703"/>
                </a:lnTo>
                <a:lnTo>
                  <a:pt x="227692" y="2397086"/>
                </a:lnTo>
                <a:lnTo>
                  <a:pt x="188551" y="2375118"/>
                </a:lnTo>
                <a:lnTo>
                  <a:pt x="152234" y="2349106"/>
                </a:lnTo>
                <a:lnTo>
                  <a:pt x="119046" y="2319353"/>
                </a:lnTo>
                <a:lnTo>
                  <a:pt x="89293" y="2286165"/>
                </a:lnTo>
                <a:lnTo>
                  <a:pt x="63281" y="2249848"/>
                </a:lnTo>
                <a:lnTo>
                  <a:pt x="41313" y="2210707"/>
                </a:lnTo>
                <a:lnTo>
                  <a:pt x="23696" y="2169046"/>
                </a:lnTo>
                <a:lnTo>
                  <a:pt x="10735" y="2125171"/>
                </a:lnTo>
                <a:lnTo>
                  <a:pt x="2734" y="2079387"/>
                </a:lnTo>
                <a:lnTo>
                  <a:pt x="0" y="2032000"/>
                </a:lnTo>
                <a:lnTo>
                  <a:pt x="0" y="406400"/>
                </a:lnTo>
                <a:close/>
              </a:path>
            </a:pathLst>
          </a:custGeom>
          <a:ln w="28956">
            <a:solidFill>
              <a:srgbClr val="FFC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9102090" y="1337310"/>
            <a:ext cx="363474" cy="363474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425940" y="1337310"/>
            <a:ext cx="2475230" cy="646430"/>
          </a:xfrm>
          <a:custGeom>
            <a:avLst/>
            <a:gdLst/>
            <a:ahLst/>
            <a:cxnLst/>
            <a:rect l="l" t="t" r="r" b="b"/>
            <a:pathLst>
              <a:path w="2475229" h="646430">
                <a:moveTo>
                  <a:pt x="0" y="646176"/>
                </a:moveTo>
                <a:lnTo>
                  <a:pt x="2474976" y="646176"/>
                </a:lnTo>
                <a:lnTo>
                  <a:pt x="2474976" y="0"/>
                </a:lnTo>
                <a:lnTo>
                  <a:pt x="0" y="0"/>
                </a:lnTo>
                <a:lnTo>
                  <a:pt x="0" y="646176"/>
                </a:lnTo>
                <a:close/>
              </a:path>
            </a:pathLst>
          </a:custGeom>
          <a:solidFill>
            <a:srgbClr val="FFD9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9209785" y="1368805"/>
            <a:ext cx="2686050" cy="20224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07975" marR="223520">
              <a:lnSpc>
                <a:spcPct val="100000"/>
              </a:lnSpc>
            </a:pPr>
            <a:r>
              <a:rPr sz="1800" spc="-15" dirty="0">
                <a:solidFill>
                  <a:srgbClr val="0D0D0D"/>
                </a:solidFill>
                <a:latin typeface="Calibri"/>
                <a:cs typeface="Calibri"/>
              </a:rPr>
              <a:t>Faites</a:t>
            </a:r>
            <a:r>
              <a:rPr sz="1800" spc="-7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D0D0D"/>
                </a:solidFill>
                <a:latin typeface="Calibri"/>
                <a:cs typeface="Calibri"/>
              </a:rPr>
              <a:t>particulièrement  </a:t>
            </a:r>
            <a:r>
              <a:rPr sz="1800" spc="-15" dirty="0">
                <a:solidFill>
                  <a:srgbClr val="0D0D0D"/>
                </a:solidFill>
                <a:latin typeface="Calibri"/>
                <a:cs typeface="Calibri"/>
              </a:rPr>
              <a:t>attention </a:t>
            </a:r>
            <a:r>
              <a:rPr sz="1800" dirty="0">
                <a:solidFill>
                  <a:srgbClr val="0D0D0D"/>
                </a:solidFill>
                <a:latin typeface="Calibri"/>
                <a:cs typeface="Calibri"/>
              </a:rPr>
              <a:t>aux aspects  </a:t>
            </a:r>
            <a:r>
              <a:rPr sz="1800" spc="-10" dirty="0">
                <a:solidFill>
                  <a:srgbClr val="0D0D0D"/>
                </a:solidFill>
                <a:latin typeface="Calibri"/>
                <a:cs typeface="Calibri"/>
              </a:rPr>
              <a:t>suivants</a:t>
            </a:r>
            <a:r>
              <a:rPr sz="1800" spc="-75" dirty="0">
                <a:solidFill>
                  <a:srgbClr val="0D0D0D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D0D0D"/>
                </a:solidFill>
                <a:latin typeface="Calibri"/>
                <a:cs typeface="Calibri"/>
              </a:rPr>
              <a:t>:</a:t>
            </a:r>
            <a:endParaRPr sz="1800">
              <a:latin typeface="Calibri"/>
              <a:cs typeface="Calibri"/>
            </a:endParaRPr>
          </a:p>
          <a:p>
            <a:pPr marL="184150" indent="-171450">
              <a:lnSpc>
                <a:spcPct val="100000"/>
              </a:lnSpc>
              <a:spcBef>
                <a:spcPts val="640"/>
              </a:spcBef>
              <a:buFont typeface="Arial"/>
              <a:buChar char="•"/>
              <a:tabLst>
                <a:tab pos="184150" algn="l"/>
              </a:tabLst>
            </a:pPr>
            <a:r>
              <a:rPr sz="1200" spc="-5" dirty="0">
                <a:latin typeface="Calibri"/>
                <a:cs typeface="Calibri"/>
              </a:rPr>
              <a:t>La devise </a:t>
            </a:r>
            <a:r>
              <a:rPr sz="1200" dirty="0">
                <a:latin typeface="Calibri"/>
                <a:cs typeface="Calibri"/>
              </a:rPr>
              <a:t>de </a:t>
            </a:r>
            <a:r>
              <a:rPr sz="1200" spc="-20" dirty="0">
                <a:latin typeface="Calibri"/>
                <a:cs typeface="Calibri"/>
              </a:rPr>
              <a:t>l’offre </a:t>
            </a:r>
            <a:r>
              <a:rPr sz="1200" dirty="0">
                <a:latin typeface="Calibri"/>
                <a:cs typeface="Calibri"/>
              </a:rPr>
              <a:t>de</a:t>
            </a:r>
            <a:r>
              <a:rPr sz="1200" spc="35" dirty="0">
                <a:latin typeface="Calibri"/>
                <a:cs typeface="Calibri"/>
              </a:rPr>
              <a:t> </a:t>
            </a:r>
            <a:r>
              <a:rPr sz="1200" spc="-15" dirty="0">
                <a:latin typeface="Calibri"/>
                <a:cs typeface="Calibri"/>
              </a:rPr>
              <a:t>l’événement</a:t>
            </a:r>
            <a:endParaRPr sz="1200">
              <a:latin typeface="Calibri"/>
              <a:cs typeface="Calibri"/>
            </a:endParaRPr>
          </a:p>
          <a:p>
            <a:pPr marL="184150" marR="5080" indent="-171450">
              <a:lnSpc>
                <a:spcPct val="100000"/>
              </a:lnSpc>
              <a:buFont typeface="Arial"/>
              <a:buChar char="•"/>
              <a:tabLst>
                <a:tab pos="184150" algn="l"/>
              </a:tabLst>
            </a:pPr>
            <a:r>
              <a:rPr sz="1200" dirty="0">
                <a:latin typeface="Calibri"/>
                <a:cs typeface="Calibri"/>
              </a:rPr>
              <a:t>Les </a:t>
            </a:r>
            <a:r>
              <a:rPr sz="1200" spc="-5" dirty="0">
                <a:latin typeface="Calibri"/>
                <a:cs typeface="Calibri"/>
              </a:rPr>
              <a:t>instructions dans </a:t>
            </a:r>
            <a:r>
              <a:rPr sz="1200" dirty="0">
                <a:latin typeface="Calibri"/>
                <a:cs typeface="Calibri"/>
              </a:rPr>
              <a:t>le </a:t>
            </a:r>
            <a:r>
              <a:rPr sz="1200" spc="-5" dirty="0">
                <a:latin typeface="Calibri"/>
                <a:cs typeface="Calibri"/>
              </a:rPr>
              <a:t>dossier </a:t>
            </a:r>
            <a:r>
              <a:rPr sz="1200" spc="-15" dirty="0">
                <a:latin typeface="Calibri"/>
                <a:cs typeface="Calibri"/>
              </a:rPr>
              <a:t>d’appel  </a:t>
            </a:r>
            <a:r>
              <a:rPr sz="1200" spc="-10" dirty="0">
                <a:latin typeface="Calibri"/>
                <a:cs typeface="Calibri"/>
              </a:rPr>
              <a:t>d'offres </a:t>
            </a:r>
            <a:r>
              <a:rPr sz="1200" spc="-5" dirty="0">
                <a:latin typeface="Calibri"/>
                <a:cs typeface="Calibri"/>
              </a:rPr>
              <a:t>(par </a:t>
            </a:r>
            <a:r>
              <a:rPr sz="1200" spc="-10" dirty="0">
                <a:latin typeface="Calibri"/>
                <a:cs typeface="Calibri"/>
              </a:rPr>
              <a:t>exemple, </a:t>
            </a:r>
            <a:r>
              <a:rPr sz="1200" spc="-5" dirty="0">
                <a:latin typeface="Calibri"/>
                <a:cs typeface="Calibri"/>
              </a:rPr>
              <a:t>une </a:t>
            </a:r>
            <a:r>
              <a:rPr sz="1200" dirty="0">
                <a:latin typeface="Calibri"/>
                <a:cs typeface="Calibri"/>
              </a:rPr>
              <a:t>grille </a:t>
            </a:r>
            <a:r>
              <a:rPr sz="1200" spc="-10" dirty="0">
                <a:latin typeface="Calibri"/>
                <a:cs typeface="Calibri"/>
              </a:rPr>
              <a:t>tarifaire  </a:t>
            </a:r>
            <a:r>
              <a:rPr sz="1200" spc="-5" dirty="0">
                <a:latin typeface="Calibri"/>
                <a:cs typeface="Calibri"/>
              </a:rPr>
              <a:t>détaillée est-elle demandée </a:t>
            </a:r>
            <a:r>
              <a:rPr sz="1200" dirty="0">
                <a:latin typeface="Calibri"/>
                <a:cs typeface="Calibri"/>
              </a:rPr>
              <a:t>? Une </a:t>
            </a:r>
            <a:r>
              <a:rPr sz="1200" spc="-10" dirty="0">
                <a:latin typeface="Calibri"/>
                <a:cs typeface="Calibri"/>
              </a:rPr>
              <a:t>offre  </a:t>
            </a:r>
            <a:r>
              <a:rPr sz="1200" spc="-5" dirty="0">
                <a:latin typeface="Calibri"/>
                <a:cs typeface="Calibri"/>
              </a:rPr>
              <a:t>financière </a:t>
            </a:r>
            <a:r>
              <a:rPr sz="1200" spc="-10" dirty="0">
                <a:latin typeface="Calibri"/>
                <a:cs typeface="Calibri"/>
              </a:rPr>
              <a:t>protégée </a:t>
            </a:r>
            <a:r>
              <a:rPr sz="1200" spc="-5" dirty="0">
                <a:latin typeface="Calibri"/>
                <a:cs typeface="Calibri"/>
              </a:rPr>
              <a:t>par un </a:t>
            </a:r>
            <a:r>
              <a:rPr sz="1200" dirty="0">
                <a:latin typeface="Calibri"/>
                <a:cs typeface="Calibri"/>
              </a:rPr>
              <a:t>mot</a:t>
            </a:r>
            <a:r>
              <a:rPr sz="1200" spc="-5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de</a:t>
            </a:r>
            <a:r>
              <a:rPr sz="1200" spc="-1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passe </a:t>
            </a:r>
            <a:r>
              <a:rPr sz="1200" spc="10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est-elle requise </a:t>
            </a:r>
            <a:r>
              <a:rPr sz="1200" dirty="0">
                <a:latin typeface="Calibri"/>
                <a:cs typeface="Calibri"/>
              </a:rPr>
              <a:t>?</a:t>
            </a:r>
            <a:r>
              <a:rPr sz="1200" spc="-65" dirty="0">
                <a:latin typeface="Calibri"/>
                <a:cs typeface="Calibri"/>
              </a:rPr>
              <a:t> </a:t>
            </a:r>
            <a:r>
              <a:rPr sz="1200" spc="-5" dirty="0">
                <a:latin typeface="Calibri"/>
                <a:cs typeface="Calibri"/>
              </a:rPr>
              <a:t>etc.)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6725411" y="4943855"/>
            <a:ext cx="550926" cy="550926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20" name="object 20"/>
          <p:cNvSpPr txBox="1"/>
          <p:nvPr/>
        </p:nvSpPr>
        <p:spPr>
          <a:xfrm>
            <a:off x="11094973" y="6463538"/>
            <a:ext cx="17970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sz="1200" spc="-5" dirty="0">
                <a:solidFill>
                  <a:srgbClr val="888888"/>
                </a:solidFill>
                <a:latin typeface="Calibri"/>
                <a:cs typeface="Calibri"/>
              </a:rPr>
              <a:t>20</a:t>
            </a:r>
            <a:endParaRPr sz="1200">
              <a:latin typeface="Calibri"/>
              <a:cs typeface="Calibri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160273" y="6482143"/>
            <a:ext cx="842644" cy="3054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[Soumettre</a:t>
            </a:r>
            <a:r>
              <a:rPr sz="1000" u="sng" spc="-75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une</a:t>
            </a:r>
            <a:endParaRPr sz="1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3" action="ppaction://hlinksldjump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08303" y="110489"/>
            <a:ext cx="10379074" cy="925194"/>
          </a:xfrm>
          <a:custGeom>
            <a:avLst/>
            <a:gdLst/>
            <a:ahLst/>
            <a:cxnLst/>
            <a:rect l="l" t="t" r="r" b="b"/>
            <a:pathLst>
              <a:path w="8097520" h="925194">
                <a:moveTo>
                  <a:pt x="0" y="925067"/>
                </a:moveTo>
                <a:lnTo>
                  <a:pt x="8097011" y="925067"/>
                </a:lnTo>
                <a:lnTo>
                  <a:pt x="8097011" y="0"/>
                </a:lnTo>
                <a:lnTo>
                  <a:pt x="0" y="0"/>
                </a:lnTo>
                <a:lnTo>
                  <a:pt x="0" y="925067"/>
                </a:lnTo>
                <a:close/>
              </a:path>
            </a:pathLst>
          </a:custGeom>
          <a:solidFill>
            <a:srgbClr val="B1D39B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745236" y="1805165"/>
            <a:ext cx="8404733" cy="436841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39546" y="1999488"/>
            <a:ext cx="7854695" cy="381838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752094" y="156971"/>
            <a:ext cx="10687811" cy="8207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98450">
              <a:lnSpc>
                <a:spcPts val="3190"/>
              </a:lnSpc>
            </a:pPr>
            <a:r>
              <a:rPr sz="2800" dirty="0"/>
              <a:t>2.2 </a:t>
            </a:r>
            <a:r>
              <a:rPr sz="2800" spc="-10" dirty="0"/>
              <a:t>Préparer </a:t>
            </a:r>
            <a:r>
              <a:rPr sz="2800" dirty="0"/>
              <a:t>une </a:t>
            </a:r>
            <a:r>
              <a:rPr sz="2800" spc="-5" dirty="0"/>
              <a:t>réponse </a:t>
            </a:r>
            <a:r>
              <a:rPr sz="2800" dirty="0"/>
              <a:t>à un appel </a:t>
            </a:r>
            <a:r>
              <a:rPr sz="2800" spc="-30" dirty="0" err="1"/>
              <a:t>d’offres</a:t>
            </a:r>
            <a:r>
              <a:rPr sz="2800" spc="-10" dirty="0"/>
              <a:t> </a:t>
            </a:r>
            <a:r>
              <a:rPr sz="2800" dirty="0"/>
              <a:t>–</a:t>
            </a:r>
            <a:r>
              <a:rPr sz="2800" spc="-35" dirty="0" err="1"/>
              <a:t>Téléverser</a:t>
            </a:r>
            <a:r>
              <a:rPr sz="2800" spc="-35" dirty="0"/>
              <a:t> </a:t>
            </a:r>
            <a:r>
              <a:rPr sz="2800" dirty="0"/>
              <a:t>les pièces</a:t>
            </a:r>
            <a:r>
              <a:rPr sz="2800" spc="-20" dirty="0"/>
              <a:t> </a:t>
            </a:r>
            <a:r>
              <a:rPr sz="2800" spc="-10" dirty="0"/>
              <a:t>justificatives</a:t>
            </a:r>
            <a:endParaRPr sz="2800" dirty="0"/>
          </a:p>
        </p:txBody>
      </p:sp>
      <p:sp>
        <p:nvSpPr>
          <p:cNvPr id="6" name="object 6"/>
          <p:cNvSpPr/>
          <p:nvPr/>
        </p:nvSpPr>
        <p:spPr>
          <a:xfrm>
            <a:off x="11480292" y="5582410"/>
            <a:ext cx="556259" cy="12550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09372" y="5426964"/>
            <a:ext cx="442722" cy="323088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986789" y="1059688"/>
            <a:ext cx="9167495" cy="7550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1600" spc="-10" dirty="0">
                <a:latin typeface="Calibri"/>
                <a:cs typeface="Calibri"/>
              </a:rPr>
              <a:t>Pour téléverser </a:t>
            </a:r>
            <a:r>
              <a:rPr sz="1600" dirty="0">
                <a:latin typeface="Calibri"/>
                <a:cs typeface="Calibri"/>
              </a:rPr>
              <a:t>les </a:t>
            </a:r>
            <a:r>
              <a:rPr sz="1600" spc="-5" dirty="0">
                <a:latin typeface="Calibri"/>
                <a:cs typeface="Calibri"/>
              </a:rPr>
              <a:t>pièces </a:t>
            </a:r>
            <a:r>
              <a:rPr sz="1600" spc="-10" dirty="0">
                <a:latin typeface="Calibri"/>
                <a:cs typeface="Calibri"/>
              </a:rPr>
              <a:t>justificatives accompagnant </a:t>
            </a:r>
            <a:r>
              <a:rPr sz="1600" spc="-15" dirty="0">
                <a:latin typeface="Calibri"/>
                <a:cs typeface="Calibri"/>
              </a:rPr>
              <a:t>votre </a:t>
            </a:r>
            <a:r>
              <a:rPr sz="1600" spc="-10" dirty="0">
                <a:latin typeface="Calibri"/>
                <a:cs typeface="Calibri"/>
              </a:rPr>
              <a:t>offre, </a:t>
            </a:r>
            <a:r>
              <a:rPr sz="1600" spc="-5" dirty="0">
                <a:latin typeface="Calibri"/>
                <a:cs typeface="Calibri"/>
              </a:rPr>
              <a:t>cliquez sur </a:t>
            </a:r>
            <a:r>
              <a:rPr sz="1600" dirty="0">
                <a:latin typeface="Calibri"/>
                <a:cs typeface="Calibri"/>
              </a:rPr>
              <a:t>le </a:t>
            </a:r>
            <a:r>
              <a:rPr sz="1600" spc="-5" dirty="0">
                <a:latin typeface="Calibri"/>
                <a:cs typeface="Calibri"/>
              </a:rPr>
              <a:t>lien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15" dirty="0">
                <a:latin typeface="Calibri"/>
                <a:cs typeface="Calibri"/>
              </a:rPr>
              <a:t>View/Add </a:t>
            </a:r>
            <a:r>
              <a:rPr sz="1600" b="1" i="1" spc="-5" dirty="0">
                <a:latin typeface="Calibri"/>
                <a:cs typeface="Calibri"/>
              </a:rPr>
              <a:t>General  Comment </a:t>
            </a:r>
            <a:r>
              <a:rPr sz="1600" b="1" i="1" dirty="0">
                <a:latin typeface="Calibri"/>
                <a:cs typeface="Calibri"/>
              </a:rPr>
              <a:t>and </a:t>
            </a:r>
            <a:r>
              <a:rPr sz="1600" b="1" i="1" spc="-10" dirty="0">
                <a:latin typeface="Calibri"/>
                <a:cs typeface="Calibri"/>
              </a:rPr>
              <a:t>Attachments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10" dirty="0">
                <a:latin typeface="Calibri"/>
                <a:cs typeface="Calibri"/>
              </a:rPr>
              <a:t>[Voir/ajouter </a:t>
            </a:r>
            <a:r>
              <a:rPr sz="1600" spc="-5" dirty="0">
                <a:latin typeface="Calibri"/>
                <a:cs typeface="Calibri"/>
              </a:rPr>
              <a:t>un </a:t>
            </a:r>
            <a:r>
              <a:rPr sz="1600" spc="-10" dirty="0">
                <a:latin typeface="Calibri"/>
                <a:cs typeface="Calibri"/>
              </a:rPr>
              <a:t>commentaire général </a:t>
            </a:r>
            <a:r>
              <a:rPr sz="1600" spc="-5" dirty="0">
                <a:latin typeface="Calibri"/>
                <a:cs typeface="Calibri"/>
              </a:rPr>
              <a:t>et des pièces </a:t>
            </a:r>
            <a:r>
              <a:rPr sz="1600" spc="-10" dirty="0">
                <a:latin typeface="Calibri"/>
                <a:cs typeface="Calibri"/>
              </a:rPr>
              <a:t>jointes] </a:t>
            </a:r>
            <a:r>
              <a:rPr sz="1600" spc="-5" dirty="0">
                <a:latin typeface="Calibri"/>
                <a:cs typeface="Calibri"/>
              </a:rPr>
              <a:t>dans </a:t>
            </a:r>
            <a:r>
              <a:rPr sz="1600" dirty="0">
                <a:latin typeface="Calibri"/>
                <a:cs typeface="Calibri"/>
              </a:rPr>
              <a:t>la </a:t>
            </a:r>
            <a:r>
              <a:rPr sz="1600" spc="-10" dirty="0">
                <a:latin typeface="Calibri"/>
                <a:cs typeface="Calibri"/>
              </a:rPr>
              <a:t>page </a:t>
            </a:r>
            <a:r>
              <a:rPr sz="1600" dirty="0">
                <a:latin typeface="Calibri"/>
                <a:cs typeface="Calibri"/>
              </a:rPr>
              <a:t>« </a:t>
            </a:r>
            <a:r>
              <a:rPr sz="1600" b="1" i="1" spc="-15" dirty="0">
                <a:latin typeface="Calibri"/>
                <a:cs typeface="Calibri"/>
              </a:rPr>
              <a:t>Event  </a:t>
            </a:r>
            <a:r>
              <a:rPr sz="1600" b="1" i="1" spc="-5" dirty="0">
                <a:latin typeface="Calibri"/>
                <a:cs typeface="Calibri"/>
              </a:rPr>
              <a:t>Details </a:t>
            </a:r>
            <a:r>
              <a:rPr sz="1600" dirty="0">
                <a:latin typeface="Calibri"/>
                <a:cs typeface="Calibri"/>
              </a:rPr>
              <a:t>» </a:t>
            </a:r>
            <a:r>
              <a:rPr sz="1600" spc="-10" dirty="0">
                <a:latin typeface="Calibri"/>
                <a:cs typeface="Calibri"/>
              </a:rPr>
              <a:t>[Informations </a:t>
            </a:r>
            <a:r>
              <a:rPr sz="1600" dirty="0">
                <a:latin typeface="Calibri"/>
                <a:cs typeface="Calibri"/>
              </a:rPr>
              <a:t>sur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spc="-15" dirty="0">
                <a:latin typeface="Calibri"/>
                <a:cs typeface="Calibri"/>
              </a:rPr>
              <a:t>l’événement].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60273" y="5918517"/>
            <a:ext cx="842644" cy="91503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050"/>
              </a:lnSpc>
            </a:pP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Cliquer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ici</a:t>
            </a:r>
            <a:r>
              <a:rPr sz="1000" u="sng" spc="-8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pour</a:t>
            </a:r>
            <a:endParaRPr sz="1000">
              <a:latin typeface="Calibri"/>
              <a:cs typeface="Calibri"/>
            </a:endParaRPr>
          </a:p>
          <a:p>
            <a:pPr marL="12700" marR="5080" indent="-635" algn="ctr">
              <a:lnSpc>
                <a:spcPct val="100000"/>
              </a:lnSpc>
            </a:pP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retourner à la 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page principale  </a:t>
            </a:r>
            <a:r>
              <a:rPr sz="1000" b="1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Submit </a:t>
            </a:r>
            <a:r>
              <a:rPr sz="1000" b="1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Bid  </a:t>
            </a:r>
            <a:r>
              <a:rPr sz="1000" u="sng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[Soumettre</a:t>
            </a:r>
            <a:r>
              <a:rPr sz="1000" u="sng" spc="-70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  <a:hlinkClick r:id="rId6" action="ppaction://hlinksldjump"/>
              </a:rPr>
              <a:t>une </a:t>
            </a:r>
            <a:r>
              <a:rPr sz="1000" dirty="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sz="1000" u="sng" spc="-5" dirty="0">
                <a:solidFill>
                  <a:srgbClr val="0462C1"/>
                </a:solidFill>
                <a:latin typeface="Calibri"/>
                <a:cs typeface="Calibri"/>
              </a:rPr>
              <a:t>offre]</a:t>
            </a:r>
            <a:endParaRPr sz="1000">
              <a:latin typeface="Calibri"/>
              <a:cs typeface="Calibri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r>
              <a:rPr dirty="0"/>
              <a:t>Guide de </a:t>
            </a:r>
            <a:r>
              <a:rPr spc="-5" dirty="0"/>
              <a:t>l’utilisateur du </a:t>
            </a:r>
            <a:r>
              <a:rPr spc="-10" dirty="0"/>
              <a:t>système </a:t>
            </a:r>
            <a:r>
              <a:rPr spc="-15" dirty="0"/>
              <a:t>eTendering </a:t>
            </a:r>
            <a:r>
              <a:rPr spc="-5" dirty="0"/>
              <a:t>du PNUD </a:t>
            </a:r>
            <a:r>
              <a:rPr dirty="0"/>
              <a:t>à </a:t>
            </a:r>
            <a:r>
              <a:rPr spc="-15" dirty="0"/>
              <a:t>l’attention </a:t>
            </a:r>
            <a:r>
              <a:rPr dirty="0"/>
              <a:t>des </a:t>
            </a:r>
            <a:r>
              <a:rPr spc="-5" dirty="0"/>
              <a:t>soumissionnaires </a:t>
            </a:r>
            <a:r>
              <a:rPr dirty="0"/>
              <a:t>- </a:t>
            </a:r>
            <a:r>
              <a:rPr spc="-5" dirty="0"/>
              <a:t>janvier</a:t>
            </a:r>
            <a:r>
              <a:rPr spc="125" dirty="0"/>
              <a:t> </a:t>
            </a:r>
            <a:r>
              <a:rPr spc="-5" dirty="0"/>
              <a:t>2018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dirty="0"/>
              <a:t>9</a:t>
            </a:fld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1809</TotalTime>
  <Words>2843</Words>
  <Application>Microsoft Office PowerPoint</Application>
  <PresentationFormat>Grand écran</PresentationFormat>
  <Paragraphs>232</Paragraphs>
  <Slides>29</Slides>
  <Notes>4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4" baseType="lpstr">
      <vt:lpstr>Arial</vt:lpstr>
      <vt:lpstr>Calibri</vt:lpstr>
      <vt:lpstr>Segoe UI Symbol</vt:lpstr>
      <vt:lpstr>Times New Roman</vt:lpstr>
      <vt:lpstr>Office Theme</vt:lpstr>
      <vt:lpstr>Présentation PowerPoint</vt:lpstr>
      <vt:lpstr>Présentation PowerPoint</vt:lpstr>
      <vt:lpstr>Présentation PowerPoint</vt:lpstr>
      <vt:lpstr>2.1 Rechercher un appel d’offres – Utiliser les filtres  de recherche basique</vt:lpstr>
      <vt:lpstr>Présentation PowerPoint</vt:lpstr>
      <vt:lpstr>2.2 Participer à un appel d’offres – Commencer à créer une réponse à un appel d’offres</vt:lpstr>
      <vt:lpstr>Présentation PowerPoint</vt:lpstr>
      <vt:lpstr>2.2 Préparer une réponse à un appel d’offres – Insérer les quantités et</vt:lpstr>
      <vt:lpstr>2.2 Préparer une réponse à un appel d’offres –Téléverser les pièces justificatives</vt:lpstr>
      <vt:lpstr>2.2 Préparer une réponse à un appel d’offres – Téléverser  les pièces justificatives</vt:lpstr>
      <vt:lpstr>Présentation PowerPoint</vt:lpstr>
      <vt:lpstr>Conseils pour téléverser des  fichiers</vt:lpstr>
      <vt:lpstr>2.2 Préparer une réponse à un appel d’offres – Enregistrer pour un usage ultérieur</vt:lpstr>
      <vt:lpstr>Présentation PowerPoint</vt:lpstr>
      <vt:lpstr>2.2 Préparer une réponse à un appel d’offres – Enregistrer pour un usage  ultérieur</vt:lpstr>
      <vt:lpstr>Présentation PowerPoint</vt:lpstr>
      <vt:lpstr>Présentation PowerPoint</vt:lpstr>
      <vt:lpstr>Présentation PowerPoint</vt:lpstr>
      <vt:lpstr>Présentation PowerPoint</vt:lpstr>
      <vt:lpstr>3.1 Gérer les offres – Afficher le statut et les réponses à un appel d’offres</vt:lpstr>
      <vt:lpstr>3.2 Gérer les offres – Modifier une offre quand une modification  directe est autorisée</vt:lpstr>
      <vt:lpstr>Présentation PowerPoint</vt:lpstr>
      <vt:lpstr>3.3 Gérer les offres – Soumettre une offre alternative</vt:lpstr>
      <vt:lpstr>3.4 Gérer les offres – Annuler une offre</vt:lpstr>
      <vt:lpstr>3.4 Gérer les offres – Annuler une offre</vt:lpstr>
      <vt:lpstr>3.4 Gérer les offres – Annuler une offre</vt:lpstr>
      <vt:lpstr>3.4 Gérer les offres – Annuler une offre</vt:lpstr>
      <vt:lpstr>3.5 Gérer les offres – Gestion d'une offre après la modification d'un appel d’offres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 Niaz</dc:creator>
  <cp:lastModifiedBy>Tobie Djokoto</cp:lastModifiedBy>
  <cp:revision>41</cp:revision>
  <cp:lastPrinted>2019-02-06T16:42:25Z</cp:lastPrinted>
  <dcterms:created xsi:type="dcterms:W3CDTF">2019-02-06T11:42:46Z</dcterms:created>
  <dcterms:modified xsi:type="dcterms:W3CDTF">2021-07-05T20:35:46Z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2018-02-15T00:00:00Z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2019-02-06T00:00:00Z</vt:filetime>
  </property>
</Properties>
</file>