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74" r:id="rId2"/>
    <p:sldId id="275" r:id="rId3"/>
    <p:sldId id="276" r:id="rId4"/>
    <p:sldId id="277" r:id="rId5"/>
    <p:sldId id="256" r:id="rId6"/>
    <p:sldId id="257" r:id="rId7"/>
    <p:sldId id="258" r:id="rId8"/>
    <p:sldId id="259" r:id="rId9"/>
    <p:sldId id="260" r:id="rId10"/>
    <p:sldId id="261" r:id="rId11"/>
    <p:sldId id="263" r:id="rId12"/>
    <p:sldId id="264" r:id="rId13"/>
    <p:sldId id="265" r:id="rId14"/>
    <p:sldId id="266" r:id="rId15"/>
    <p:sldId id="267" r:id="rId16"/>
    <p:sldId id="268" r:id="rId17"/>
    <p:sldId id="269" r:id="rId18"/>
    <p:sldId id="270" r:id="rId19"/>
    <p:sldId id="271" r:id="rId20"/>
    <p:sldId id="272" r:id="rId21"/>
    <p:sldId id="278" r:id="rId22"/>
    <p:sldId id="305" r:id="rId23"/>
  </p:sldIdLst>
  <p:sldSz cx="12192000" cy="6858000"/>
  <p:notesSz cx="9872663" cy="6797675"/>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291" autoAdjust="0"/>
  </p:normalViewPr>
  <p:slideViewPr>
    <p:cSldViewPr>
      <p:cViewPr varScale="1">
        <p:scale>
          <a:sx n="72" d="100"/>
          <a:sy n="72" d="100"/>
        </p:scale>
        <p:origin x="636" y="3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44.20712" units="1/cm"/>
          <inkml:channelProperty channel="Y" name="resolution" value="44.39306" units="1/cm"/>
          <inkml:channelProperty channel="T" name="resolution" value="1" units="1/dev"/>
        </inkml:channelProperties>
      </inkml:inkSource>
      <inkml:timestamp xml:id="ts0" timeString="2018-09-06T06:45:39.492"/>
    </inkml:context>
    <inkml:brush xml:id="br0">
      <inkml:brushProperty name="width" value="0.05" units="cm"/>
      <inkml:brushProperty name="height" value="0.05" units="cm"/>
      <inkml:brushProperty name="fitToCurve" value="1"/>
    </inkml:brush>
  </inkml:definitions>
  <inkml:trace contextRef="#ctx0" brushRef="#br0">0 0 0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1"/>
            <a:ext cx="4278154" cy="341458"/>
          </a:xfrm>
          <a:prstGeom prst="rect">
            <a:avLst/>
          </a:prstGeom>
        </p:spPr>
        <p:txBody>
          <a:bodyPr vert="horz" lIns="79653" tIns="39827" rIns="79653" bIns="39827" rtlCol="0"/>
          <a:lstStyle>
            <a:lvl1pPr algn="l">
              <a:defRPr sz="1000"/>
            </a:lvl1pPr>
          </a:lstStyle>
          <a:p>
            <a:endParaRPr lang="fr-FR"/>
          </a:p>
        </p:txBody>
      </p:sp>
      <p:sp>
        <p:nvSpPr>
          <p:cNvPr id="3" name="Espace réservé de la date 2"/>
          <p:cNvSpPr>
            <a:spLocks noGrp="1"/>
          </p:cNvSpPr>
          <p:nvPr>
            <p:ph type="dt" idx="1"/>
          </p:nvPr>
        </p:nvSpPr>
        <p:spPr>
          <a:xfrm>
            <a:off x="5591939" y="1"/>
            <a:ext cx="4278154" cy="341458"/>
          </a:xfrm>
          <a:prstGeom prst="rect">
            <a:avLst/>
          </a:prstGeom>
        </p:spPr>
        <p:txBody>
          <a:bodyPr vert="horz" lIns="79653" tIns="39827" rIns="79653" bIns="39827" rtlCol="0"/>
          <a:lstStyle>
            <a:lvl1pPr algn="r">
              <a:defRPr sz="1000"/>
            </a:lvl1pPr>
          </a:lstStyle>
          <a:p>
            <a:fld id="{AE5D076B-877E-4C82-8344-06FE71CFCD01}" type="datetimeFigureOut">
              <a:rPr lang="fr-FR" smtClean="0"/>
              <a:t>05/07/2021</a:t>
            </a:fld>
            <a:endParaRPr lang="fr-FR"/>
          </a:p>
        </p:txBody>
      </p:sp>
      <p:sp>
        <p:nvSpPr>
          <p:cNvPr id="4" name="Espace réservé de l'image des diapositives 3"/>
          <p:cNvSpPr>
            <a:spLocks noGrp="1" noRot="1" noChangeAspect="1"/>
          </p:cNvSpPr>
          <p:nvPr>
            <p:ph type="sldImg" idx="2"/>
          </p:nvPr>
        </p:nvSpPr>
        <p:spPr>
          <a:xfrm>
            <a:off x="2898775" y="849313"/>
            <a:ext cx="4075113" cy="2293937"/>
          </a:xfrm>
          <a:prstGeom prst="rect">
            <a:avLst/>
          </a:prstGeom>
          <a:noFill/>
          <a:ln w="12700">
            <a:solidFill>
              <a:prstClr val="black"/>
            </a:solidFill>
          </a:ln>
        </p:spPr>
        <p:txBody>
          <a:bodyPr vert="horz" lIns="79653" tIns="39827" rIns="79653" bIns="39827" rtlCol="0" anchor="ctr"/>
          <a:lstStyle/>
          <a:p>
            <a:endParaRPr lang="fr-FR"/>
          </a:p>
        </p:txBody>
      </p:sp>
      <p:sp>
        <p:nvSpPr>
          <p:cNvPr id="5" name="Espace réservé des notes 4"/>
          <p:cNvSpPr>
            <a:spLocks noGrp="1"/>
          </p:cNvSpPr>
          <p:nvPr>
            <p:ph type="body" sz="quarter" idx="3"/>
          </p:nvPr>
        </p:nvSpPr>
        <p:spPr>
          <a:xfrm>
            <a:off x="987267" y="3271383"/>
            <a:ext cx="7898130" cy="2676584"/>
          </a:xfrm>
          <a:prstGeom prst="rect">
            <a:avLst/>
          </a:prstGeom>
        </p:spPr>
        <p:txBody>
          <a:bodyPr vert="horz" lIns="79653" tIns="39827" rIns="79653" bIns="39827"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6456219"/>
            <a:ext cx="4278154" cy="341457"/>
          </a:xfrm>
          <a:prstGeom prst="rect">
            <a:avLst/>
          </a:prstGeom>
        </p:spPr>
        <p:txBody>
          <a:bodyPr vert="horz" lIns="79653" tIns="39827" rIns="79653" bIns="39827" rtlCol="0" anchor="b"/>
          <a:lstStyle>
            <a:lvl1pPr algn="l">
              <a:defRPr sz="1000"/>
            </a:lvl1pPr>
          </a:lstStyle>
          <a:p>
            <a:endParaRPr lang="fr-FR"/>
          </a:p>
        </p:txBody>
      </p:sp>
      <p:sp>
        <p:nvSpPr>
          <p:cNvPr id="7" name="Espace réservé du numéro de diapositive 6"/>
          <p:cNvSpPr>
            <a:spLocks noGrp="1"/>
          </p:cNvSpPr>
          <p:nvPr>
            <p:ph type="sldNum" sz="quarter" idx="5"/>
          </p:nvPr>
        </p:nvSpPr>
        <p:spPr>
          <a:xfrm>
            <a:off x="5591939" y="6456219"/>
            <a:ext cx="4278154" cy="341457"/>
          </a:xfrm>
          <a:prstGeom prst="rect">
            <a:avLst/>
          </a:prstGeom>
        </p:spPr>
        <p:txBody>
          <a:bodyPr vert="horz" lIns="79653" tIns="39827" rIns="79653" bIns="39827" rtlCol="0" anchor="b"/>
          <a:lstStyle>
            <a:lvl1pPr algn="r">
              <a:defRPr sz="1000"/>
            </a:lvl1pPr>
          </a:lstStyle>
          <a:p>
            <a:fld id="{E677F7D8-5682-4CFF-A8FB-2893DE00D61D}" type="slidenum">
              <a:rPr lang="fr-FR" smtClean="0"/>
              <a:t>‹N°›</a:t>
            </a:fld>
            <a:endParaRPr lang="fr-FR"/>
          </a:p>
        </p:txBody>
      </p:sp>
    </p:spTree>
    <p:extLst>
      <p:ext uri="{BB962C8B-B14F-4D97-AF65-F5344CB8AC3E}">
        <p14:creationId xmlns:p14="http://schemas.microsoft.com/office/powerpoint/2010/main" val="1300617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E677F7D8-5682-4CFF-A8FB-2893DE00D61D}" type="slidenum">
              <a:rPr lang="fr-FR" smtClean="0"/>
              <a:t>2</a:t>
            </a:fld>
            <a:endParaRPr lang="fr-FR"/>
          </a:p>
        </p:txBody>
      </p:sp>
    </p:spTree>
    <p:extLst>
      <p:ext uri="{BB962C8B-B14F-4D97-AF65-F5344CB8AC3E}">
        <p14:creationId xmlns:p14="http://schemas.microsoft.com/office/powerpoint/2010/main" val="40227991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dirty="0"/>
              <a:t>Le PNUD en tête de l’indice mondial de la transparence de l’aide pour la 2è année consécutive, indice publié par </a:t>
            </a:r>
            <a:r>
              <a:rPr lang="fr-FR" sz="1200" dirty="0" err="1"/>
              <a:t>Publish</a:t>
            </a:r>
            <a:r>
              <a:rPr lang="fr-FR" sz="1200" dirty="0"/>
              <a:t> What You </a:t>
            </a:r>
            <a:r>
              <a:rPr lang="fr-FR" sz="1200" dirty="0" err="1"/>
              <a:t>Fund</a:t>
            </a:r>
            <a:r>
              <a:rPr lang="fr-FR" sz="1200" dirty="0"/>
              <a:t> et cela nous donne beaucoup plus d’exigence en terme d’outil de gestion. Comme dans de nombreuses autres organisations, les marchés constitue au PNUD un secteur qui attire l’attention au regard du volume d’affaire en jeux. Cet outil a été pensé pour faciliter la gestion des processus d’achat et permet d’atteindre simultanément plusieurs objectifs (ne pas oublier les questions environnementales entre autres)</a:t>
            </a:r>
          </a:p>
          <a:p>
            <a:endParaRPr lang="fr-FR" dirty="0"/>
          </a:p>
        </p:txBody>
      </p:sp>
      <p:sp>
        <p:nvSpPr>
          <p:cNvPr id="4" name="Espace réservé du numéro de diapositive 3"/>
          <p:cNvSpPr>
            <a:spLocks noGrp="1"/>
          </p:cNvSpPr>
          <p:nvPr>
            <p:ph type="sldNum" sz="quarter" idx="5"/>
          </p:nvPr>
        </p:nvSpPr>
        <p:spPr/>
        <p:txBody>
          <a:bodyPr/>
          <a:lstStyle/>
          <a:p>
            <a:fld id="{734178F3-A57D-4B97-AE52-66B99E83D9CA}" type="slidenum">
              <a:rPr lang="fr-FR" smtClean="0"/>
              <a:t>3</a:t>
            </a:fld>
            <a:endParaRPr lang="fr-FR"/>
          </a:p>
        </p:txBody>
      </p:sp>
    </p:spTree>
    <p:extLst>
      <p:ext uri="{BB962C8B-B14F-4D97-AF65-F5344CB8AC3E}">
        <p14:creationId xmlns:p14="http://schemas.microsoft.com/office/powerpoint/2010/main" val="2828012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734178F3-A57D-4B97-AE52-66B99E83D9CA}" type="slidenum">
              <a:rPr lang="fr-FR" smtClean="0"/>
              <a:t>4</a:t>
            </a:fld>
            <a:endParaRPr lang="fr-FR"/>
          </a:p>
        </p:txBody>
      </p:sp>
    </p:spTree>
    <p:extLst>
      <p:ext uri="{BB962C8B-B14F-4D97-AF65-F5344CB8AC3E}">
        <p14:creationId xmlns:p14="http://schemas.microsoft.com/office/powerpoint/2010/main" val="16893386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E677F7D8-5682-4CFF-A8FB-2893DE00D61D}" type="slidenum">
              <a:rPr lang="fr-FR" smtClean="0"/>
              <a:t>6</a:t>
            </a:fld>
            <a:endParaRPr lang="fr-FR"/>
          </a:p>
        </p:txBody>
      </p:sp>
    </p:spTree>
    <p:extLst>
      <p:ext uri="{BB962C8B-B14F-4D97-AF65-F5344CB8AC3E}">
        <p14:creationId xmlns:p14="http://schemas.microsoft.com/office/powerpoint/2010/main" val="37735072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95885">
              <a:lnSpc>
                <a:spcPct val="100000"/>
              </a:lnSpc>
              <a:spcBef>
                <a:spcPts val="1095"/>
              </a:spcBef>
            </a:pPr>
            <a:r>
              <a:rPr lang="fr-FR" sz="1200" b="1" spc="-5" dirty="0">
                <a:solidFill>
                  <a:srgbClr val="2D75B6"/>
                </a:solidFill>
                <a:latin typeface="+mn-lt"/>
                <a:cs typeface="Calibri"/>
              </a:rPr>
              <a:t>*</a:t>
            </a:r>
            <a:r>
              <a:rPr lang="fr-FR" sz="1200" b="1" spc="-5" dirty="0" err="1">
                <a:solidFill>
                  <a:srgbClr val="2D75B6"/>
                </a:solidFill>
                <a:latin typeface="+mn-lt"/>
                <a:cs typeface="Calibri"/>
              </a:rPr>
              <a:t>Company</a:t>
            </a:r>
            <a:r>
              <a:rPr lang="fr-FR" sz="1200" b="1" spc="-5" dirty="0">
                <a:solidFill>
                  <a:srgbClr val="2D75B6"/>
                </a:solidFill>
                <a:latin typeface="+mn-lt"/>
                <a:cs typeface="Calibri"/>
              </a:rPr>
              <a:t> </a:t>
            </a:r>
            <a:r>
              <a:rPr lang="fr-FR" sz="1200" b="1" dirty="0">
                <a:solidFill>
                  <a:srgbClr val="2D75B6"/>
                </a:solidFill>
                <a:latin typeface="+mn-lt"/>
                <a:cs typeface="Calibri"/>
              </a:rPr>
              <a:t>Name [Nom de </a:t>
            </a:r>
            <a:r>
              <a:rPr lang="fr-FR" sz="1200" b="1" spc="-5" dirty="0">
                <a:solidFill>
                  <a:srgbClr val="2D75B6"/>
                </a:solidFill>
                <a:latin typeface="+mn-lt"/>
                <a:cs typeface="Calibri"/>
              </a:rPr>
              <a:t>société]</a:t>
            </a:r>
            <a:r>
              <a:rPr lang="fr-FR" sz="1200" b="1" spc="-90" dirty="0">
                <a:solidFill>
                  <a:srgbClr val="2D75B6"/>
                </a:solidFill>
                <a:latin typeface="+mn-lt"/>
                <a:cs typeface="Calibri"/>
              </a:rPr>
              <a:t> </a:t>
            </a:r>
            <a:r>
              <a:rPr lang="fr-FR" sz="1200" b="1" dirty="0">
                <a:solidFill>
                  <a:srgbClr val="2D75B6"/>
                </a:solidFill>
                <a:latin typeface="+mn-lt"/>
                <a:cs typeface="Calibri"/>
              </a:rPr>
              <a:t>:</a:t>
            </a:r>
            <a:endParaRPr lang="fr-FR" sz="1200" dirty="0">
              <a:latin typeface="+mn-lt"/>
              <a:cs typeface="Calibri"/>
            </a:endParaRPr>
          </a:p>
          <a:p>
            <a:pPr marL="382270" indent="-285750">
              <a:lnSpc>
                <a:spcPct val="100000"/>
              </a:lnSpc>
              <a:buFont typeface="Segoe UI Symbol"/>
              <a:buChar char="✓"/>
              <a:tabLst>
                <a:tab pos="382270" algn="l"/>
              </a:tabLst>
            </a:pPr>
            <a:r>
              <a:rPr lang="fr-FR" sz="1200" spc="-5" dirty="0">
                <a:latin typeface="+mn-lt"/>
                <a:cs typeface="Calibri"/>
              </a:rPr>
              <a:t>Doit </a:t>
            </a:r>
            <a:r>
              <a:rPr lang="fr-FR" sz="1200" spc="-10" dirty="0">
                <a:latin typeface="+mn-lt"/>
                <a:cs typeface="Calibri"/>
              </a:rPr>
              <a:t>correspondre </a:t>
            </a:r>
            <a:r>
              <a:rPr lang="fr-FR" sz="1200" dirty="0">
                <a:latin typeface="+mn-lt"/>
                <a:cs typeface="Calibri"/>
              </a:rPr>
              <a:t>au </a:t>
            </a:r>
            <a:r>
              <a:rPr lang="fr-FR" sz="1200" spc="-5" dirty="0">
                <a:latin typeface="+mn-lt"/>
                <a:cs typeface="Calibri"/>
              </a:rPr>
              <a:t>nom officiel enregistré auprès du</a:t>
            </a:r>
            <a:r>
              <a:rPr lang="fr-FR" sz="1200" spc="-15" dirty="0">
                <a:latin typeface="+mn-lt"/>
                <a:cs typeface="Calibri"/>
              </a:rPr>
              <a:t> </a:t>
            </a:r>
            <a:r>
              <a:rPr lang="fr-FR" sz="1200" spc="-5" dirty="0">
                <a:latin typeface="+mn-lt"/>
                <a:cs typeface="Calibri"/>
              </a:rPr>
              <a:t>bureau</a:t>
            </a:r>
            <a:endParaRPr lang="fr-FR" sz="1200" dirty="0">
              <a:latin typeface="+mn-lt"/>
              <a:cs typeface="Calibri"/>
            </a:endParaRPr>
          </a:p>
          <a:p>
            <a:pPr marR="2290445" algn="ctr">
              <a:lnSpc>
                <a:spcPct val="100000"/>
              </a:lnSpc>
            </a:pPr>
            <a:r>
              <a:rPr lang="fr-FR" sz="1200" spc="-10" dirty="0">
                <a:latin typeface="+mn-lt"/>
                <a:cs typeface="Calibri"/>
              </a:rPr>
              <a:t>d’enregistrement</a:t>
            </a:r>
            <a:r>
              <a:rPr lang="fr-FR" sz="1200" spc="-100" dirty="0">
                <a:latin typeface="+mn-lt"/>
                <a:cs typeface="Calibri"/>
              </a:rPr>
              <a:t> </a:t>
            </a:r>
            <a:r>
              <a:rPr lang="fr-FR" sz="1200" spc="-5" dirty="0">
                <a:latin typeface="+mn-lt"/>
                <a:cs typeface="Calibri"/>
              </a:rPr>
              <a:t>compétent.</a:t>
            </a:r>
            <a:endParaRPr lang="fr-FR" sz="1200" dirty="0">
              <a:latin typeface="+mn-lt"/>
              <a:cs typeface="Calibri"/>
            </a:endParaRPr>
          </a:p>
          <a:p>
            <a:pPr marL="382270" indent="-285750">
              <a:lnSpc>
                <a:spcPct val="100000"/>
              </a:lnSpc>
              <a:buFont typeface="Segoe UI Symbol"/>
              <a:buChar char="✓"/>
              <a:tabLst>
                <a:tab pos="382270" algn="l"/>
              </a:tabLst>
            </a:pPr>
            <a:r>
              <a:rPr lang="fr-FR" sz="1200" spc="-5" dirty="0">
                <a:solidFill>
                  <a:srgbClr val="C00000"/>
                </a:solidFill>
                <a:latin typeface="+mn-lt"/>
                <a:cs typeface="Calibri"/>
              </a:rPr>
              <a:t>Les </a:t>
            </a:r>
            <a:r>
              <a:rPr lang="fr-FR" sz="1200" spc="-10" dirty="0">
                <a:solidFill>
                  <a:srgbClr val="C00000"/>
                </a:solidFill>
                <a:latin typeface="+mn-lt"/>
                <a:cs typeface="Calibri"/>
              </a:rPr>
              <a:t>caractères </a:t>
            </a:r>
            <a:r>
              <a:rPr lang="fr-FR" sz="1200" spc="-5" dirty="0">
                <a:solidFill>
                  <a:srgbClr val="C00000"/>
                </a:solidFill>
                <a:latin typeface="+mn-lt"/>
                <a:cs typeface="Calibri"/>
              </a:rPr>
              <a:t>spéciaux ne </a:t>
            </a:r>
            <a:r>
              <a:rPr lang="fr-FR" sz="1200" spc="-10" dirty="0">
                <a:solidFill>
                  <a:srgbClr val="C00000"/>
                </a:solidFill>
                <a:latin typeface="+mn-lt"/>
                <a:cs typeface="Calibri"/>
              </a:rPr>
              <a:t>sont </a:t>
            </a:r>
            <a:r>
              <a:rPr lang="fr-FR" sz="1200" spc="-5" dirty="0">
                <a:solidFill>
                  <a:srgbClr val="C00000"/>
                </a:solidFill>
                <a:latin typeface="+mn-lt"/>
                <a:cs typeface="Calibri"/>
              </a:rPr>
              <a:t>pas autorisés pour </a:t>
            </a:r>
            <a:r>
              <a:rPr lang="fr-FR" sz="1200" dirty="0">
                <a:solidFill>
                  <a:srgbClr val="C00000"/>
                </a:solidFill>
                <a:latin typeface="+mn-lt"/>
                <a:cs typeface="Calibri"/>
              </a:rPr>
              <a:t>les </a:t>
            </a:r>
            <a:r>
              <a:rPr lang="fr-FR" sz="1200" spc="-5" dirty="0">
                <a:solidFill>
                  <a:srgbClr val="C00000"/>
                </a:solidFill>
                <a:latin typeface="+mn-lt"/>
                <a:cs typeface="Calibri"/>
              </a:rPr>
              <a:t>noms de</a:t>
            </a:r>
            <a:r>
              <a:rPr lang="fr-FR" sz="1200" spc="105" dirty="0">
                <a:solidFill>
                  <a:srgbClr val="C00000"/>
                </a:solidFill>
                <a:latin typeface="+mn-lt"/>
                <a:cs typeface="Calibri"/>
              </a:rPr>
              <a:t> </a:t>
            </a:r>
            <a:r>
              <a:rPr lang="fr-FR" sz="1200" spc="-5" dirty="0">
                <a:solidFill>
                  <a:srgbClr val="C00000"/>
                </a:solidFill>
                <a:latin typeface="+mn-lt"/>
                <a:cs typeface="Calibri"/>
              </a:rPr>
              <a:t>société</a:t>
            </a:r>
            <a:r>
              <a:rPr lang="fr-FR" sz="1200" b="1" spc="-5" dirty="0">
                <a:solidFill>
                  <a:srgbClr val="C00000"/>
                </a:solidFill>
                <a:latin typeface="+mn-lt"/>
                <a:cs typeface="Calibri"/>
              </a:rPr>
              <a:t>.</a:t>
            </a:r>
            <a:endParaRPr lang="fr-FR" sz="1200" dirty="0">
              <a:solidFill>
                <a:srgbClr val="C00000"/>
              </a:solidFill>
              <a:latin typeface="+mn-lt"/>
              <a:cs typeface="Calibri"/>
            </a:endParaRPr>
          </a:p>
          <a:p>
            <a:pPr marL="382270" marR="5080" indent="-285750">
              <a:lnSpc>
                <a:spcPct val="100000"/>
              </a:lnSpc>
              <a:buFont typeface="Segoe UI Symbol"/>
              <a:buChar char="✓"/>
              <a:tabLst>
                <a:tab pos="382270" algn="l"/>
              </a:tabLst>
            </a:pPr>
            <a:r>
              <a:rPr lang="fr-FR" sz="1200" dirty="0">
                <a:solidFill>
                  <a:srgbClr val="C00000"/>
                </a:solidFill>
                <a:latin typeface="+mn-lt"/>
                <a:cs typeface="Calibri"/>
              </a:rPr>
              <a:t>Si </a:t>
            </a:r>
            <a:r>
              <a:rPr lang="fr-FR" sz="1200" spc="-5" dirty="0">
                <a:solidFill>
                  <a:srgbClr val="C00000"/>
                </a:solidFill>
                <a:latin typeface="+mn-lt"/>
                <a:cs typeface="Calibri"/>
              </a:rPr>
              <a:t>vous saisissez </a:t>
            </a:r>
            <a:r>
              <a:rPr lang="fr-FR" sz="1200" dirty="0">
                <a:solidFill>
                  <a:srgbClr val="C00000"/>
                </a:solidFill>
                <a:latin typeface="+mn-lt"/>
                <a:cs typeface="Calibri"/>
              </a:rPr>
              <a:t>le </a:t>
            </a:r>
            <a:r>
              <a:rPr lang="fr-FR" sz="1200" spc="-5" dirty="0">
                <a:solidFill>
                  <a:srgbClr val="C00000"/>
                </a:solidFill>
                <a:latin typeface="+mn-lt"/>
                <a:cs typeface="Calibri"/>
              </a:rPr>
              <a:t>nom d’une société qui </a:t>
            </a:r>
            <a:r>
              <a:rPr lang="fr-FR" sz="1200" spc="-10" dirty="0">
                <a:solidFill>
                  <a:srgbClr val="C00000"/>
                </a:solidFill>
                <a:latin typeface="+mn-lt"/>
                <a:cs typeface="Calibri"/>
              </a:rPr>
              <a:t>existe </a:t>
            </a:r>
            <a:r>
              <a:rPr lang="fr-FR" sz="1200" dirty="0">
                <a:solidFill>
                  <a:srgbClr val="C00000"/>
                </a:solidFill>
                <a:latin typeface="+mn-lt"/>
                <a:cs typeface="Calibri"/>
              </a:rPr>
              <a:t>déjà </a:t>
            </a:r>
            <a:r>
              <a:rPr lang="fr-FR" sz="1200" spc="-5" dirty="0">
                <a:solidFill>
                  <a:srgbClr val="C00000"/>
                </a:solidFill>
                <a:latin typeface="+mn-lt"/>
                <a:cs typeface="Calibri"/>
              </a:rPr>
              <a:t>dans </a:t>
            </a:r>
            <a:r>
              <a:rPr lang="fr-FR" sz="1200" dirty="0">
                <a:solidFill>
                  <a:srgbClr val="C00000"/>
                </a:solidFill>
                <a:latin typeface="+mn-lt"/>
                <a:cs typeface="Calibri"/>
              </a:rPr>
              <a:t>le </a:t>
            </a:r>
            <a:r>
              <a:rPr lang="fr-FR" sz="1200" spc="-10" dirty="0">
                <a:solidFill>
                  <a:srgbClr val="C00000"/>
                </a:solidFill>
                <a:latin typeface="+mn-lt"/>
                <a:cs typeface="Calibri"/>
              </a:rPr>
              <a:t>système, </a:t>
            </a:r>
            <a:r>
              <a:rPr lang="fr-FR" sz="1200" spc="-5" dirty="0">
                <a:solidFill>
                  <a:srgbClr val="C00000"/>
                </a:solidFill>
                <a:latin typeface="+mn-lt"/>
                <a:cs typeface="Calibri"/>
              </a:rPr>
              <a:t>un  message </a:t>
            </a:r>
            <a:r>
              <a:rPr lang="fr-FR" sz="1200" spc="-15" dirty="0">
                <a:solidFill>
                  <a:srgbClr val="C00000"/>
                </a:solidFill>
                <a:latin typeface="+mn-lt"/>
                <a:cs typeface="Calibri"/>
              </a:rPr>
              <a:t>d’erreur s’affiche. </a:t>
            </a:r>
            <a:r>
              <a:rPr lang="fr-FR" sz="1200" spc="-10" dirty="0">
                <a:solidFill>
                  <a:srgbClr val="C00000"/>
                </a:solidFill>
                <a:latin typeface="+mn-lt"/>
                <a:cs typeface="Calibri"/>
              </a:rPr>
              <a:t>Veuillez </a:t>
            </a:r>
            <a:r>
              <a:rPr lang="fr-FR" sz="1200" dirty="0">
                <a:solidFill>
                  <a:srgbClr val="C00000"/>
                </a:solidFill>
                <a:latin typeface="+mn-lt"/>
                <a:cs typeface="Calibri"/>
              </a:rPr>
              <a:t>cliquer ici </a:t>
            </a:r>
            <a:r>
              <a:rPr lang="fr-FR" sz="1200" spc="-5" dirty="0">
                <a:solidFill>
                  <a:srgbClr val="C00000"/>
                </a:solidFill>
                <a:latin typeface="+mn-lt"/>
                <a:cs typeface="Calibri"/>
              </a:rPr>
              <a:t>pour </a:t>
            </a:r>
            <a:r>
              <a:rPr lang="fr-FR" sz="1200" dirty="0">
                <a:solidFill>
                  <a:srgbClr val="C00000"/>
                </a:solidFill>
                <a:latin typeface="+mn-lt"/>
                <a:cs typeface="Calibri"/>
              </a:rPr>
              <a:t>de</a:t>
            </a:r>
            <a:r>
              <a:rPr lang="fr-FR" sz="1200" spc="30" dirty="0">
                <a:solidFill>
                  <a:srgbClr val="C00000"/>
                </a:solidFill>
                <a:latin typeface="+mn-lt"/>
                <a:cs typeface="Calibri"/>
              </a:rPr>
              <a:t> </a:t>
            </a:r>
            <a:r>
              <a:rPr lang="fr-FR" sz="1200" spc="-15" dirty="0">
                <a:solidFill>
                  <a:srgbClr val="C00000"/>
                </a:solidFill>
                <a:latin typeface="+mn-lt"/>
                <a:cs typeface="Calibri"/>
              </a:rPr>
              <a:t>l’aide.</a:t>
            </a:r>
            <a:endParaRPr lang="fr-FR" sz="1200" dirty="0">
              <a:solidFill>
                <a:srgbClr val="C00000"/>
              </a:solidFill>
              <a:latin typeface="+mn-lt"/>
              <a:cs typeface="Calibri"/>
            </a:endParaRPr>
          </a:p>
          <a:p>
            <a:endParaRPr lang="fr-FR" dirty="0"/>
          </a:p>
          <a:p>
            <a:pPr marL="88265">
              <a:lnSpc>
                <a:spcPct val="100000"/>
              </a:lnSpc>
              <a:spcBef>
                <a:spcPts val="260"/>
              </a:spcBef>
            </a:pPr>
            <a:r>
              <a:rPr lang="fr-FR" sz="1200" b="1" dirty="0">
                <a:solidFill>
                  <a:srgbClr val="2D75B6"/>
                </a:solidFill>
                <a:latin typeface="+mn-lt"/>
                <a:cs typeface="Calibri"/>
              </a:rPr>
              <a:t>*« </a:t>
            </a:r>
            <a:r>
              <a:rPr lang="fr-FR" sz="1200" b="1" spc="-5" dirty="0">
                <a:solidFill>
                  <a:srgbClr val="2D75B6"/>
                </a:solidFill>
                <a:latin typeface="+mn-lt"/>
                <a:cs typeface="Calibri"/>
              </a:rPr>
              <a:t>User </a:t>
            </a:r>
            <a:r>
              <a:rPr lang="fr-FR" sz="1200" b="1" dirty="0">
                <a:solidFill>
                  <a:srgbClr val="2D75B6"/>
                </a:solidFill>
                <a:latin typeface="+mn-lt"/>
                <a:cs typeface="Calibri"/>
              </a:rPr>
              <a:t>ID » </a:t>
            </a:r>
            <a:r>
              <a:rPr lang="fr-FR" sz="1200" b="1" spc="-5" dirty="0">
                <a:solidFill>
                  <a:srgbClr val="2D75B6"/>
                </a:solidFill>
                <a:latin typeface="+mn-lt"/>
                <a:cs typeface="Calibri"/>
              </a:rPr>
              <a:t>[Identifiant d’utilisateur]</a:t>
            </a:r>
            <a:r>
              <a:rPr lang="fr-FR" sz="1200" b="1" spc="25" dirty="0">
                <a:solidFill>
                  <a:srgbClr val="2D75B6"/>
                </a:solidFill>
                <a:latin typeface="+mn-lt"/>
                <a:cs typeface="Calibri"/>
              </a:rPr>
              <a:t> </a:t>
            </a:r>
            <a:r>
              <a:rPr lang="fr-FR" sz="1200" b="1" dirty="0">
                <a:solidFill>
                  <a:srgbClr val="2D75B6"/>
                </a:solidFill>
                <a:latin typeface="+mn-lt"/>
                <a:cs typeface="Calibri"/>
              </a:rPr>
              <a:t>:</a:t>
            </a:r>
            <a:endParaRPr lang="fr-FR" sz="1200" dirty="0">
              <a:latin typeface="+mn-lt"/>
              <a:cs typeface="Calibri"/>
            </a:endParaRPr>
          </a:p>
          <a:p>
            <a:pPr marL="374015" indent="-285750">
              <a:lnSpc>
                <a:spcPct val="100000"/>
              </a:lnSpc>
              <a:buFont typeface="Segoe UI Symbol"/>
              <a:buChar char="✓"/>
              <a:tabLst>
                <a:tab pos="374650" algn="l"/>
              </a:tabLst>
            </a:pPr>
            <a:r>
              <a:rPr lang="fr-FR" sz="1200" dirty="0">
                <a:latin typeface="+mn-lt"/>
                <a:cs typeface="Calibri"/>
              </a:rPr>
              <a:t>Il </a:t>
            </a:r>
            <a:r>
              <a:rPr lang="fr-FR" sz="1200" spc="-5" dirty="0">
                <a:latin typeface="+mn-lt"/>
                <a:cs typeface="Calibri"/>
              </a:rPr>
              <a:t>est vivement recommandé </a:t>
            </a:r>
            <a:r>
              <a:rPr lang="fr-FR" sz="1200" dirty="0">
                <a:latin typeface="+mn-lt"/>
                <a:cs typeface="Calibri"/>
              </a:rPr>
              <a:t>de </a:t>
            </a:r>
            <a:r>
              <a:rPr lang="fr-FR" sz="1200" spc="-5" dirty="0">
                <a:latin typeface="+mn-lt"/>
                <a:cs typeface="Calibri"/>
              </a:rPr>
              <a:t>créer un nom d’utilisateur </a:t>
            </a:r>
            <a:r>
              <a:rPr lang="fr-FR" sz="1200" dirty="0">
                <a:latin typeface="+mn-lt"/>
                <a:cs typeface="Calibri"/>
              </a:rPr>
              <a:t>en </a:t>
            </a:r>
            <a:r>
              <a:rPr lang="fr-FR" sz="1200" spc="-5" dirty="0">
                <a:latin typeface="+mn-lt"/>
                <a:cs typeface="Calibri"/>
              </a:rPr>
              <a:t>deux</a:t>
            </a:r>
            <a:r>
              <a:rPr lang="fr-FR" sz="1200" spc="-15" dirty="0">
                <a:latin typeface="+mn-lt"/>
                <a:cs typeface="Calibri"/>
              </a:rPr>
              <a:t> </a:t>
            </a:r>
            <a:r>
              <a:rPr lang="fr-FR" sz="1200" dirty="0">
                <a:latin typeface="+mn-lt"/>
                <a:cs typeface="Calibri"/>
              </a:rPr>
              <a:t>parties</a:t>
            </a:r>
          </a:p>
          <a:p>
            <a:pPr marL="374015">
              <a:lnSpc>
                <a:spcPct val="100000"/>
              </a:lnSpc>
            </a:pPr>
            <a:r>
              <a:rPr lang="fr-FR" sz="1200" spc="-5" dirty="0">
                <a:latin typeface="+mn-lt"/>
                <a:cs typeface="Calibri"/>
              </a:rPr>
              <a:t>séparées par un point. </a:t>
            </a:r>
            <a:r>
              <a:rPr lang="fr-FR" sz="1200" spc="-10" dirty="0">
                <a:latin typeface="+mn-lt"/>
                <a:cs typeface="Calibri"/>
              </a:rPr>
              <a:t>Par exemple </a:t>
            </a:r>
            <a:r>
              <a:rPr lang="fr-FR" sz="1200" dirty="0">
                <a:latin typeface="+mn-lt"/>
                <a:cs typeface="Calibri"/>
              </a:rPr>
              <a:t>:</a:t>
            </a:r>
            <a:r>
              <a:rPr lang="fr-FR" sz="1200" spc="-15" dirty="0">
                <a:latin typeface="+mn-lt"/>
                <a:cs typeface="Calibri"/>
              </a:rPr>
              <a:t> </a:t>
            </a:r>
            <a:r>
              <a:rPr lang="fr-FR" sz="1200" spc="-5" dirty="0" err="1">
                <a:latin typeface="+mn-lt"/>
                <a:cs typeface="Calibri"/>
              </a:rPr>
              <a:t>nom.société</a:t>
            </a:r>
            <a:endParaRPr lang="fr-FR" sz="1200" dirty="0">
              <a:latin typeface="+mn-lt"/>
              <a:cs typeface="Calibri"/>
            </a:endParaRPr>
          </a:p>
          <a:p>
            <a:pPr marL="374015" marR="356235" indent="-285750">
              <a:lnSpc>
                <a:spcPct val="100000"/>
              </a:lnSpc>
              <a:buFont typeface="Segoe UI Symbol"/>
              <a:buChar char="✓"/>
              <a:tabLst>
                <a:tab pos="374650" algn="l"/>
              </a:tabLst>
            </a:pPr>
            <a:r>
              <a:rPr lang="fr-FR" sz="1200" spc="-5" dirty="0">
                <a:latin typeface="+mn-lt"/>
                <a:cs typeface="Calibri"/>
              </a:rPr>
              <a:t>Dans </a:t>
            </a:r>
            <a:r>
              <a:rPr lang="fr-FR" sz="1200" dirty="0">
                <a:latin typeface="+mn-lt"/>
                <a:cs typeface="Calibri"/>
              </a:rPr>
              <a:t>l’idéal, le </a:t>
            </a:r>
            <a:r>
              <a:rPr lang="fr-FR" sz="1200" spc="-5" dirty="0">
                <a:latin typeface="+mn-lt"/>
                <a:cs typeface="Calibri"/>
              </a:rPr>
              <a:t>nom d’utilisateur doit </a:t>
            </a:r>
            <a:r>
              <a:rPr lang="fr-FR" sz="1200" spc="-10" dirty="0">
                <a:latin typeface="+mn-lt"/>
                <a:cs typeface="Calibri"/>
              </a:rPr>
              <a:t>être </a:t>
            </a:r>
            <a:r>
              <a:rPr lang="fr-FR" sz="1200" dirty="0">
                <a:latin typeface="+mn-lt"/>
                <a:cs typeface="Calibri"/>
              </a:rPr>
              <a:t>lié à celui de la </a:t>
            </a:r>
            <a:r>
              <a:rPr lang="fr-FR" sz="1200" spc="-5" dirty="0">
                <a:latin typeface="+mn-lt"/>
                <a:cs typeface="Calibri"/>
              </a:rPr>
              <a:t>société plutôt  </a:t>
            </a:r>
            <a:r>
              <a:rPr lang="fr-FR" sz="1200" spc="-20" dirty="0">
                <a:latin typeface="+mn-lt"/>
                <a:cs typeface="Calibri"/>
              </a:rPr>
              <a:t>qu’au </a:t>
            </a:r>
            <a:r>
              <a:rPr lang="fr-FR" sz="1200" spc="-5" dirty="0">
                <a:latin typeface="+mn-lt"/>
                <a:cs typeface="Calibri"/>
              </a:rPr>
              <a:t>nom </a:t>
            </a:r>
            <a:r>
              <a:rPr lang="fr-FR" sz="1200" dirty="0">
                <a:latin typeface="+mn-lt"/>
                <a:cs typeface="Calibri"/>
              </a:rPr>
              <a:t>de</a:t>
            </a:r>
            <a:r>
              <a:rPr lang="fr-FR" sz="1200" spc="-30" dirty="0">
                <a:latin typeface="+mn-lt"/>
                <a:cs typeface="Calibri"/>
              </a:rPr>
              <a:t> </a:t>
            </a:r>
            <a:r>
              <a:rPr lang="fr-FR" sz="1200" spc="-15" dirty="0">
                <a:latin typeface="+mn-lt"/>
                <a:cs typeface="Calibri"/>
              </a:rPr>
              <a:t>l’utilisateur.</a:t>
            </a:r>
            <a:endParaRPr lang="fr-FR" sz="1200" dirty="0">
              <a:latin typeface="+mn-lt"/>
              <a:cs typeface="Calibri"/>
            </a:endParaRPr>
          </a:p>
          <a:p>
            <a:pPr marL="374015" indent="-285750">
              <a:lnSpc>
                <a:spcPct val="100000"/>
              </a:lnSpc>
              <a:buFont typeface="Segoe UI Symbol"/>
              <a:buChar char="✓"/>
              <a:tabLst>
                <a:tab pos="374650" algn="l"/>
              </a:tabLst>
            </a:pPr>
            <a:r>
              <a:rPr lang="fr-FR" sz="1200" spc="-5" dirty="0">
                <a:solidFill>
                  <a:srgbClr val="FF0000"/>
                </a:solidFill>
                <a:latin typeface="+mn-lt"/>
                <a:cs typeface="Calibri"/>
              </a:rPr>
              <a:t>Les </a:t>
            </a:r>
            <a:r>
              <a:rPr lang="fr-FR" sz="1200" spc="-10" dirty="0">
                <a:solidFill>
                  <a:srgbClr val="FF0000"/>
                </a:solidFill>
                <a:latin typeface="+mn-lt"/>
                <a:cs typeface="Calibri"/>
              </a:rPr>
              <a:t>caractères </a:t>
            </a:r>
            <a:r>
              <a:rPr lang="fr-FR" sz="1200" spc="-5" dirty="0">
                <a:solidFill>
                  <a:srgbClr val="FF0000"/>
                </a:solidFill>
                <a:latin typeface="+mn-lt"/>
                <a:cs typeface="Calibri"/>
              </a:rPr>
              <a:t>spéciaux </a:t>
            </a:r>
            <a:r>
              <a:rPr lang="fr-FR" sz="1200" dirty="0">
                <a:solidFill>
                  <a:srgbClr val="FF0000"/>
                </a:solidFill>
                <a:latin typeface="+mn-lt"/>
                <a:cs typeface="Calibri"/>
              </a:rPr>
              <a:t>et les espaces </a:t>
            </a:r>
            <a:r>
              <a:rPr lang="fr-FR" sz="1200" spc="-5" dirty="0">
                <a:solidFill>
                  <a:srgbClr val="FF0000"/>
                </a:solidFill>
                <a:latin typeface="+mn-lt"/>
                <a:cs typeface="Calibri"/>
              </a:rPr>
              <a:t>ne </a:t>
            </a:r>
            <a:r>
              <a:rPr lang="fr-FR" sz="1200" spc="-10" dirty="0">
                <a:solidFill>
                  <a:srgbClr val="FF0000"/>
                </a:solidFill>
                <a:latin typeface="+mn-lt"/>
                <a:cs typeface="Calibri"/>
              </a:rPr>
              <a:t>sont </a:t>
            </a:r>
            <a:r>
              <a:rPr lang="fr-FR" sz="1200" spc="-5" dirty="0">
                <a:solidFill>
                  <a:srgbClr val="FF0000"/>
                </a:solidFill>
                <a:latin typeface="+mn-lt"/>
                <a:cs typeface="Calibri"/>
              </a:rPr>
              <a:t>pas autorisés pour</a:t>
            </a:r>
            <a:r>
              <a:rPr lang="fr-FR" sz="1200" spc="55" dirty="0">
                <a:solidFill>
                  <a:srgbClr val="FF0000"/>
                </a:solidFill>
                <a:latin typeface="+mn-lt"/>
                <a:cs typeface="Calibri"/>
              </a:rPr>
              <a:t> </a:t>
            </a:r>
            <a:r>
              <a:rPr lang="fr-FR" sz="1200" dirty="0">
                <a:solidFill>
                  <a:srgbClr val="FF0000"/>
                </a:solidFill>
                <a:latin typeface="+mn-lt"/>
                <a:cs typeface="Calibri"/>
              </a:rPr>
              <a:t>les</a:t>
            </a:r>
            <a:endParaRPr lang="fr-FR" sz="1200" dirty="0">
              <a:latin typeface="+mn-lt"/>
              <a:cs typeface="Calibri"/>
            </a:endParaRPr>
          </a:p>
          <a:p>
            <a:pPr marL="374015">
              <a:lnSpc>
                <a:spcPct val="100000"/>
              </a:lnSpc>
            </a:pPr>
            <a:r>
              <a:rPr lang="fr-FR" sz="1200" spc="-5" dirty="0">
                <a:solidFill>
                  <a:srgbClr val="FF0000"/>
                </a:solidFill>
                <a:latin typeface="+mn-lt"/>
                <a:cs typeface="Calibri"/>
              </a:rPr>
              <a:t>identifiants</a:t>
            </a:r>
            <a:r>
              <a:rPr lang="fr-FR" sz="1200" spc="-50" dirty="0">
                <a:solidFill>
                  <a:srgbClr val="FF0000"/>
                </a:solidFill>
                <a:latin typeface="+mn-lt"/>
                <a:cs typeface="Calibri"/>
              </a:rPr>
              <a:t> </a:t>
            </a:r>
            <a:r>
              <a:rPr lang="fr-FR" sz="1200" spc="-15" dirty="0">
                <a:solidFill>
                  <a:srgbClr val="FF0000"/>
                </a:solidFill>
                <a:latin typeface="+mn-lt"/>
                <a:cs typeface="Calibri"/>
              </a:rPr>
              <a:t>d’utilisateur.</a:t>
            </a:r>
            <a:endParaRPr lang="fr-FR" sz="1200" dirty="0">
              <a:latin typeface="+mn-lt"/>
              <a:cs typeface="Calibri"/>
            </a:endParaRPr>
          </a:p>
          <a:p>
            <a:pPr marL="374015" indent="-285750">
              <a:lnSpc>
                <a:spcPct val="100000"/>
              </a:lnSpc>
              <a:buFont typeface="Segoe UI Symbol"/>
              <a:buChar char="✓"/>
              <a:tabLst>
                <a:tab pos="374650" algn="l"/>
              </a:tabLst>
            </a:pPr>
            <a:r>
              <a:rPr lang="fr-FR" sz="1200" dirty="0">
                <a:solidFill>
                  <a:srgbClr val="FF0000"/>
                </a:solidFill>
                <a:latin typeface="+mn-lt"/>
                <a:cs typeface="Calibri"/>
              </a:rPr>
              <a:t>Si </a:t>
            </a:r>
            <a:r>
              <a:rPr lang="fr-FR" sz="1200" spc="-5" dirty="0">
                <a:solidFill>
                  <a:srgbClr val="FF0000"/>
                </a:solidFill>
                <a:latin typeface="+mn-lt"/>
                <a:cs typeface="Calibri"/>
              </a:rPr>
              <a:t>vous saisissez un identifiant d’utilisateur qui </a:t>
            </a:r>
            <a:r>
              <a:rPr lang="fr-FR" sz="1200" spc="-10" dirty="0">
                <a:solidFill>
                  <a:srgbClr val="FF0000"/>
                </a:solidFill>
                <a:latin typeface="+mn-lt"/>
                <a:cs typeface="Calibri"/>
              </a:rPr>
              <a:t>existe </a:t>
            </a:r>
            <a:r>
              <a:rPr lang="fr-FR" sz="1200" dirty="0">
                <a:solidFill>
                  <a:srgbClr val="FF0000"/>
                </a:solidFill>
                <a:latin typeface="+mn-lt"/>
                <a:cs typeface="Calibri"/>
              </a:rPr>
              <a:t>déjà </a:t>
            </a:r>
            <a:r>
              <a:rPr lang="fr-FR" sz="1200" spc="-5" dirty="0">
                <a:solidFill>
                  <a:srgbClr val="FF0000"/>
                </a:solidFill>
                <a:latin typeface="+mn-lt"/>
                <a:cs typeface="Calibri"/>
              </a:rPr>
              <a:t>dans </a:t>
            </a:r>
            <a:r>
              <a:rPr lang="fr-FR" sz="1200" dirty="0">
                <a:solidFill>
                  <a:srgbClr val="FF0000"/>
                </a:solidFill>
                <a:latin typeface="+mn-lt"/>
                <a:cs typeface="Calibri"/>
              </a:rPr>
              <a:t>le</a:t>
            </a:r>
            <a:r>
              <a:rPr lang="fr-FR" sz="1200" spc="80" dirty="0">
                <a:solidFill>
                  <a:srgbClr val="FF0000"/>
                </a:solidFill>
                <a:latin typeface="+mn-lt"/>
                <a:cs typeface="Calibri"/>
              </a:rPr>
              <a:t> </a:t>
            </a:r>
            <a:r>
              <a:rPr lang="fr-FR" sz="1200" spc="-10" dirty="0">
                <a:solidFill>
                  <a:srgbClr val="FF0000"/>
                </a:solidFill>
                <a:latin typeface="+mn-lt"/>
                <a:cs typeface="Calibri"/>
              </a:rPr>
              <a:t>système,</a:t>
            </a:r>
            <a:endParaRPr lang="fr-FR" sz="1200" dirty="0">
              <a:latin typeface="+mn-lt"/>
              <a:cs typeface="Calibri"/>
            </a:endParaRPr>
          </a:p>
          <a:p>
            <a:pPr marL="10795">
              <a:lnSpc>
                <a:spcPct val="100000"/>
              </a:lnSpc>
              <a:tabLst>
                <a:tab pos="374015" algn="l"/>
              </a:tabLst>
            </a:pPr>
            <a:r>
              <a:rPr lang="fr-FR" sz="1500" baseline="-13888" dirty="0">
                <a:solidFill>
                  <a:srgbClr val="0462C1"/>
                </a:solidFill>
                <a:latin typeface="+mn-lt"/>
                <a:cs typeface="Calibri"/>
                <a:hlinkClick r:id="rId3" action="ppaction://hlinksldjump"/>
              </a:rPr>
              <a:t>r</a:t>
            </a:r>
            <a:r>
              <a:rPr lang="fr-FR" sz="1500" baseline="-13888" dirty="0">
                <a:solidFill>
                  <a:srgbClr val="0462C1"/>
                </a:solidFill>
                <a:latin typeface="+mn-lt"/>
                <a:cs typeface="Calibri"/>
              </a:rPr>
              <a:t>	</a:t>
            </a:r>
            <a:r>
              <a:rPr lang="fr-FR" sz="1200" spc="-5" dirty="0">
                <a:solidFill>
                  <a:srgbClr val="FF0000"/>
                </a:solidFill>
                <a:latin typeface="+mn-lt"/>
                <a:cs typeface="Calibri"/>
              </a:rPr>
              <a:t>un message </a:t>
            </a:r>
            <a:r>
              <a:rPr lang="fr-FR" sz="1200" spc="-15" dirty="0">
                <a:solidFill>
                  <a:srgbClr val="FF0000"/>
                </a:solidFill>
                <a:latin typeface="+mn-lt"/>
                <a:cs typeface="Calibri"/>
              </a:rPr>
              <a:t>d’erreur s’affiche. </a:t>
            </a:r>
            <a:r>
              <a:rPr lang="fr-FR" sz="1200" spc="-10" dirty="0">
                <a:solidFill>
                  <a:srgbClr val="FF0000"/>
                </a:solidFill>
                <a:latin typeface="+mn-lt"/>
                <a:cs typeface="Calibri"/>
              </a:rPr>
              <a:t>Veuillez </a:t>
            </a:r>
            <a:r>
              <a:rPr lang="fr-FR" sz="1200" dirty="0">
                <a:solidFill>
                  <a:srgbClr val="FF0000"/>
                </a:solidFill>
                <a:latin typeface="+mn-lt"/>
                <a:cs typeface="Calibri"/>
              </a:rPr>
              <a:t>cliquer ici </a:t>
            </a:r>
            <a:r>
              <a:rPr lang="fr-FR" sz="1200" spc="-5" dirty="0">
                <a:solidFill>
                  <a:srgbClr val="FF0000"/>
                </a:solidFill>
                <a:latin typeface="+mn-lt"/>
                <a:cs typeface="Calibri"/>
              </a:rPr>
              <a:t>pour </a:t>
            </a:r>
            <a:r>
              <a:rPr lang="fr-FR" sz="1200" dirty="0">
                <a:solidFill>
                  <a:srgbClr val="FF0000"/>
                </a:solidFill>
                <a:latin typeface="+mn-lt"/>
                <a:cs typeface="Calibri"/>
              </a:rPr>
              <a:t>de</a:t>
            </a:r>
            <a:r>
              <a:rPr lang="fr-FR" sz="1200" spc="30" dirty="0">
                <a:solidFill>
                  <a:srgbClr val="FF0000"/>
                </a:solidFill>
                <a:latin typeface="+mn-lt"/>
                <a:cs typeface="Calibri"/>
              </a:rPr>
              <a:t> </a:t>
            </a:r>
            <a:r>
              <a:rPr lang="fr-FR" sz="1200" spc="-15" dirty="0">
                <a:solidFill>
                  <a:srgbClr val="FF0000"/>
                </a:solidFill>
                <a:latin typeface="+mn-lt"/>
                <a:cs typeface="Calibri"/>
              </a:rPr>
              <a:t>l’aide.</a:t>
            </a:r>
            <a:endParaRPr lang="fr-FR" sz="1200" dirty="0">
              <a:latin typeface="+mn-lt"/>
              <a:cs typeface="Calibri"/>
            </a:endParaRPr>
          </a:p>
          <a:p>
            <a:endParaRPr lang="fr-FR" dirty="0"/>
          </a:p>
        </p:txBody>
      </p:sp>
      <p:sp>
        <p:nvSpPr>
          <p:cNvPr id="4" name="Espace réservé du numéro de diapositive 3"/>
          <p:cNvSpPr>
            <a:spLocks noGrp="1"/>
          </p:cNvSpPr>
          <p:nvPr>
            <p:ph type="sldNum" sz="quarter" idx="5"/>
          </p:nvPr>
        </p:nvSpPr>
        <p:spPr/>
        <p:txBody>
          <a:bodyPr/>
          <a:lstStyle/>
          <a:p>
            <a:fld id="{E677F7D8-5682-4CFF-A8FB-2893DE00D61D}" type="slidenum">
              <a:rPr lang="fr-FR" smtClean="0"/>
              <a:t>10</a:t>
            </a:fld>
            <a:endParaRPr lang="fr-FR"/>
          </a:p>
        </p:txBody>
      </p:sp>
    </p:spTree>
    <p:extLst>
      <p:ext uri="{BB962C8B-B14F-4D97-AF65-F5344CB8AC3E}">
        <p14:creationId xmlns:p14="http://schemas.microsoft.com/office/powerpoint/2010/main" val="31408827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E677F7D8-5682-4CFF-A8FB-2893DE00D61D}" type="slidenum">
              <a:rPr lang="fr-FR" smtClean="0"/>
              <a:t>14</a:t>
            </a:fld>
            <a:endParaRPr lang="fr-FR"/>
          </a:p>
        </p:txBody>
      </p:sp>
    </p:spTree>
    <p:extLst>
      <p:ext uri="{BB962C8B-B14F-4D97-AF65-F5344CB8AC3E}">
        <p14:creationId xmlns:p14="http://schemas.microsoft.com/office/powerpoint/2010/main" val="26095713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1440180"/>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defRPr sz="1200" b="0" i="0">
                <a:solidFill>
                  <a:srgbClr val="0D0D0D"/>
                </a:solidFill>
                <a:latin typeface="Calibri"/>
                <a:cs typeface="Calibri"/>
              </a:defRPr>
            </a:lvl1pPr>
          </a:lstStyle>
          <a:p>
            <a:pPr marL="12700">
              <a:lnSpc>
                <a:spcPts val="1240"/>
              </a:lnSpc>
            </a:pPr>
            <a:r>
              <a:rPr dirty="0"/>
              <a:t>Guide de </a:t>
            </a:r>
            <a:r>
              <a:rPr spc="-5" dirty="0"/>
              <a:t>l’utilisateur du </a:t>
            </a:r>
            <a:r>
              <a:rPr spc="-10" dirty="0"/>
              <a:t>système </a:t>
            </a:r>
            <a:r>
              <a:rPr spc="-15" dirty="0"/>
              <a:t>eTendering </a:t>
            </a:r>
            <a:r>
              <a:rPr spc="-5" dirty="0"/>
              <a:t>du PNUD </a:t>
            </a:r>
            <a:r>
              <a:rPr dirty="0"/>
              <a:t>à </a:t>
            </a:r>
            <a:r>
              <a:rPr spc="-15" dirty="0"/>
              <a:t>l’attention </a:t>
            </a:r>
            <a:r>
              <a:rPr dirty="0"/>
              <a:t>des </a:t>
            </a:r>
            <a:r>
              <a:rPr spc="-5" dirty="0"/>
              <a:t>soumissionnaires </a:t>
            </a:r>
            <a:r>
              <a:rPr dirty="0"/>
              <a:t>- </a:t>
            </a:r>
            <a:r>
              <a:rPr spc="-5" dirty="0"/>
              <a:t>janvier</a:t>
            </a:r>
            <a:r>
              <a:rPr spc="125" dirty="0"/>
              <a:t> </a:t>
            </a:r>
            <a:r>
              <a:rPr spc="-5" dirty="0"/>
              <a:t>2018</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7/5/2021</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25400">
              <a:lnSpc>
                <a:spcPts val="1240"/>
              </a:lnSpc>
            </a:pPr>
            <a:fld id="{81D60167-4931-47E6-BA6A-407CBD079E47}" type="slidenum">
              <a:rPr dirty="0"/>
              <a:t>‹N°›</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chemeClr val="tx1"/>
                </a:solidFill>
                <a:latin typeface="Calibri"/>
                <a:cs typeface="Calibri"/>
              </a:defRPr>
            </a:lvl1pPr>
          </a:lstStyle>
          <a:p>
            <a:endParaRPr/>
          </a:p>
        </p:txBody>
      </p:sp>
      <p:sp>
        <p:nvSpPr>
          <p:cNvPr id="3" name="Holder 3"/>
          <p:cNvSpPr>
            <a:spLocks noGrp="1"/>
          </p:cNvSpPr>
          <p:nvPr>
            <p:ph type="body" idx="1"/>
          </p:nvPr>
        </p:nvSpPr>
        <p:spPr/>
        <p:txBody>
          <a:bodyPr lIns="0" tIns="0" rIns="0" bIns="0"/>
          <a:lstStyle>
            <a:lvl1pPr>
              <a:defRPr sz="2000" b="0" i="1">
                <a:solidFill>
                  <a:srgbClr val="0D0D0D"/>
                </a:solidFill>
                <a:latin typeface="Calibri"/>
                <a:cs typeface="Calibri"/>
              </a:defRPr>
            </a:lvl1pPr>
          </a:lstStyle>
          <a:p>
            <a:endParaRPr/>
          </a:p>
        </p:txBody>
      </p:sp>
      <p:sp>
        <p:nvSpPr>
          <p:cNvPr id="4" name="Holder 4"/>
          <p:cNvSpPr>
            <a:spLocks noGrp="1"/>
          </p:cNvSpPr>
          <p:nvPr>
            <p:ph type="ftr" sz="quarter" idx="5"/>
          </p:nvPr>
        </p:nvSpPr>
        <p:spPr/>
        <p:txBody>
          <a:bodyPr lIns="0" tIns="0" rIns="0" bIns="0"/>
          <a:lstStyle>
            <a:lvl1pPr>
              <a:defRPr sz="1200" b="0" i="0">
                <a:solidFill>
                  <a:srgbClr val="0D0D0D"/>
                </a:solidFill>
                <a:latin typeface="Calibri"/>
                <a:cs typeface="Calibri"/>
              </a:defRPr>
            </a:lvl1pPr>
          </a:lstStyle>
          <a:p>
            <a:pPr marL="12700">
              <a:lnSpc>
                <a:spcPts val="1240"/>
              </a:lnSpc>
            </a:pPr>
            <a:r>
              <a:rPr dirty="0"/>
              <a:t>Guide de </a:t>
            </a:r>
            <a:r>
              <a:rPr spc="-5" dirty="0"/>
              <a:t>l’utilisateur du </a:t>
            </a:r>
            <a:r>
              <a:rPr spc="-10" dirty="0"/>
              <a:t>système </a:t>
            </a:r>
            <a:r>
              <a:rPr spc="-15" dirty="0"/>
              <a:t>eTendering </a:t>
            </a:r>
            <a:r>
              <a:rPr spc="-5" dirty="0"/>
              <a:t>du PNUD </a:t>
            </a:r>
            <a:r>
              <a:rPr dirty="0"/>
              <a:t>à </a:t>
            </a:r>
            <a:r>
              <a:rPr spc="-15" dirty="0"/>
              <a:t>l’attention </a:t>
            </a:r>
            <a:r>
              <a:rPr dirty="0"/>
              <a:t>des </a:t>
            </a:r>
            <a:r>
              <a:rPr spc="-5" dirty="0"/>
              <a:t>soumissionnaires </a:t>
            </a:r>
            <a:r>
              <a:rPr dirty="0"/>
              <a:t>- </a:t>
            </a:r>
            <a:r>
              <a:rPr spc="-5" dirty="0"/>
              <a:t>janvier</a:t>
            </a:r>
            <a:r>
              <a:rPr spc="125" dirty="0"/>
              <a:t> </a:t>
            </a:r>
            <a:r>
              <a:rPr spc="-5" dirty="0"/>
              <a:t>2018</a:t>
            </a: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7/5/2021</a:t>
            </a:fld>
            <a:endParaRPr lang="en-US"/>
          </a:p>
        </p:txBody>
      </p:sp>
      <p:sp>
        <p:nvSpPr>
          <p:cNvPr id="6" name="Holder 6"/>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25400">
              <a:lnSpc>
                <a:spcPts val="1240"/>
              </a:lnSpc>
            </a:pPr>
            <a:fld id="{81D60167-4931-47E6-BA6A-407CBD079E47}" type="slidenum">
              <a:rPr dirty="0"/>
              <a:t>‹N°›</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chemeClr val="tx1"/>
                </a:solidFill>
                <a:latin typeface="Calibri"/>
                <a:cs typeface="Calibri"/>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defRPr sz="1200" b="0" i="0">
                <a:solidFill>
                  <a:srgbClr val="0D0D0D"/>
                </a:solidFill>
                <a:latin typeface="Calibri"/>
                <a:cs typeface="Calibri"/>
              </a:defRPr>
            </a:lvl1pPr>
          </a:lstStyle>
          <a:p>
            <a:pPr marL="12700">
              <a:lnSpc>
                <a:spcPts val="1240"/>
              </a:lnSpc>
            </a:pPr>
            <a:r>
              <a:rPr dirty="0"/>
              <a:t>Guide de </a:t>
            </a:r>
            <a:r>
              <a:rPr spc="-5" dirty="0"/>
              <a:t>l’utilisateur du </a:t>
            </a:r>
            <a:r>
              <a:rPr spc="-10" dirty="0"/>
              <a:t>système </a:t>
            </a:r>
            <a:r>
              <a:rPr spc="-15" dirty="0"/>
              <a:t>eTendering </a:t>
            </a:r>
            <a:r>
              <a:rPr spc="-5" dirty="0"/>
              <a:t>du PNUD </a:t>
            </a:r>
            <a:r>
              <a:rPr dirty="0"/>
              <a:t>à </a:t>
            </a:r>
            <a:r>
              <a:rPr spc="-15" dirty="0"/>
              <a:t>l’attention </a:t>
            </a:r>
            <a:r>
              <a:rPr dirty="0"/>
              <a:t>des </a:t>
            </a:r>
            <a:r>
              <a:rPr spc="-5" dirty="0"/>
              <a:t>soumissionnaires </a:t>
            </a:r>
            <a:r>
              <a:rPr dirty="0"/>
              <a:t>- </a:t>
            </a:r>
            <a:r>
              <a:rPr spc="-5" dirty="0"/>
              <a:t>janvier</a:t>
            </a:r>
            <a:r>
              <a:rPr spc="125" dirty="0"/>
              <a:t> </a:t>
            </a:r>
            <a:r>
              <a:rPr spc="-5" dirty="0"/>
              <a:t>2018</a:t>
            </a: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7/5/2021</a:t>
            </a:fld>
            <a:endParaRPr lang="en-US"/>
          </a:p>
        </p:txBody>
      </p:sp>
      <p:sp>
        <p:nvSpPr>
          <p:cNvPr id="7" name="Holder 7"/>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25400">
              <a:lnSpc>
                <a:spcPts val="1240"/>
              </a:lnSpc>
            </a:pPr>
            <a:fld id="{81D60167-4931-47E6-BA6A-407CBD079E47}" type="slidenum">
              <a:rPr dirty="0"/>
              <a:t>‹N°›</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800" b="1" i="0">
                <a:solidFill>
                  <a:schemeClr val="tx1"/>
                </a:solidFill>
                <a:latin typeface="Calibri"/>
                <a:cs typeface="Calibri"/>
              </a:defRPr>
            </a:lvl1pPr>
          </a:lstStyle>
          <a:p>
            <a:endParaRPr/>
          </a:p>
        </p:txBody>
      </p:sp>
      <p:sp>
        <p:nvSpPr>
          <p:cNvPr id="3" name="Holder 3"/>
          <p:cNvSpPr>
            <a:spLocks noGrp="1"/>
          </p:cNvSpPr>
          <p:nvPr>
            <p:ph type="ftr" sz="quarter" idx="5"/>
          </p:nvPr>
        </p:nvSpPr>
        <p:spPr/>
        <p:txBody>
          <a:bodyPr lIns="0" tIns="0" rIns="0" bIns="0"/>
          <a:lstStyle>
            <a:lvl1pPr>
              <a:defRPr sz="1200" b="0" i="0">
                <a:solidFill>
                  <a:srgbClr val="0D0D0D"/>
                </a:solidFill>
                <a:latin typeface="Calibri"/>
                <a:cs typeface="Calibri"/>
              </a:defRPr>
            </a:lvl1pPr>
          </a:lstStyle>
          <a:p>
            <a:pPr marL="12700">
              <a:lnSpc>
                <a:spcPts val="1240"/>
              </a:lnSpc>
            </a:pPr>
            <a:r>
              <a:rPr dirty="0"/>
              <a:t>Guide de </a:t>
            </a:r>
            <a:r>
              <a:rPr spc="-5" dirty="0"/>
              <a:t>l’utilisateur du </a:t>
            </a:r>
            <a:r>
              <a:rPr spc="-10" dirty="0"/>
              <a:t>système </a:t>
            </a:r>
            <a:r>
              <a:rPr spc="-15" dirty="0"/>
              <a:t>eTendering </a:t>
            </a:r>
            <a:r>
              <a:rPr spc="-5" dirty="0"/>
              <a:t>du PNUD </a:t>
            </a:r>
            <a:r>
              <a:rPr dirty="0"/>
              <a:t>à </a:t>
            </a:r>
            <a:r>
              <a:rPr spc="-15" dirty="0"/>
              <a:t>l’attention </a:t>
            </a:r>
            <a:r>
              <a:rPr dirty="0"/>
              <a:t>des </a:t>
            </a:r>
            <a:r>
              <a:rPr spc="-5" dirty="0"/>
              <a:t>soumissionnaires </a:t>
            </a:r>
            <a:r>
              <a:rPr dirty="0"/>
              <a:t>- </a:t>
            </a:r>
            <a:r>
              <a:rPr spc="-5" dirty="0"/>
              <a:t>janvier</a:t>
            </a:r>
            <a:r>
              <a:rPr spc="125" dirty="0"/>
              <a:t> </a:t>
            </a:r>
            <a:r>
              <a:rPr spc="-5" dirty="0"/>
              <a:t>2018</a:t>
            </a: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7/5/2021</a:t>
            </a:fld>
            <a:endParaRPr lang="en-US"/>
          </a:p>
        </p:txBody>
      </p:sp>
      <p:sp>
        <p:nvSpPr>
          <p:cNvPr id="5" name="Holder 5"/>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25400">
              <a:lnSpc>
                <a:spcPts val="1240"/>
              </a:lnSpc>
            </a:pPr>
            <a:fld id="{81D60167-4931-47E6-BA6A-407CBD079E47}" type="slidenum">
              <a:rPr dirty="0"/>
              <a:t>‹N°›</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defRPr sz="1200" b="0" i="0">
                <a:solidFill>
                  <a:srgbClr val="0D0D0D"/>
                </a:solidFill>
                <a:latin typeface="Calibri"/>
                <a:cs typeface="Calibri"/>
              </a:defRPr>
            </a:lvl1pPr>
          </a:lstStyle>
          <a:p>
            <a:pPr marL="12700">
              <a:lnSpc>
                <a:spcPts val="1240"/>
              </a:lnSpc>
            </a:pPr>
            <a:r>
              <a:rPr dirty="0"/>
              <a:t>Guide de </a:t>
            </a:r>
            <a:r>
              <a:rPr spc="-5" dirty="0"/>
              <a:t>l’utilisateur du </a:t>
            </a:r>
            <a:r>
              <a:rPr spc="-10" dirty="0"/>
              <a:t>système </a:t>
            </a:r>
            <a:r>
              <a:rPr spc="-15" dirty="0"/>
              <a:t>eTendering </a:t>
            </a:r>
            <a:r>
              <a:rPr spc="-5" dirty="0"/>
              <a:t>du PNUD </a:t>
            </a:r>
            <a:r>
              <a:rPr dirty="0"/>
              <a:t>à </a:t>
            </a:r>
            <a:r>
              <a:rPr spc="-15" dirty="0"/>
              <a:t>l’attention </a:t>
            </a:r>
            <a:r>
              <a:rPr dirty="0"/>
              <a:t>des </a:t>
            </a:r>
            <a:r>
              <a:rPr spc="-5" dirty="0"/>
              <a:t>soumissionnaires </a:t>
            </a:r>
            <a:r>
              <a:rPr dirty="0"/>
              <a:t>- </a:t>
            </a:r>
            <a:r>
              <a:rPr spc="-5" dirty="0"/>
              <a:t>janvier</a:t>
            </a:r>
            <a:r>
              <a:rPr spc="125" dirty="0"/>
              <a:t> </a:t>
            </a:r>
            <a:r>
              <a:rPr spc="-5" dirty="0"/>
              <a:t>2018</a:t>
            </a: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7/5/2021</a:t>
            </a:fld>
            <a:endParaRPr lang="en-US"/>
          </a:p>
        </p:txBody>
      </p:sp>
      <p:sp>
        <p:nvSpPr>
          <p:cNvPr id="4" name="Holder 4"/>
          <p:cNvSpPr>
            <a:spLocks noGrp="1"/>
          </p:cNvSpPr>
          <p:nvPr>
            <p:ph type="sldNum" sz="quarter" idx="7"/>
          </p:nvPr>
        </p:nvSpPr>
        <p:spPr/>
        <p:txBody>
          <a:bodyPr lIns="0" tIns="0" rIns="0" bIns="0"/>
          <a:lstStyle>
            <a:lvl1pPr>
              <a:defRPr sz="1200" b="0" i="0">
                <a:solidFill>
                  <a:srgbClr val="888888"/>
                </a:solidFill>
                <a:latin typeface="Calibri"/>
                <a:cs typeface="Calibri"/>
              </a:defRPr>
            </a:lvl1pPr>
          </a:lstStyle>
          <a:p>
            <a:pPr marL="25400">
              <a:lnSpc>
                <a:spcPts val="1240"/>
              </a:lnSpc>
            </a:pPr>
            <a:fld id="{81D60167-4931-47E6-BA6A-407CBD079E47}" type="slidenum">
              <a:rPr dirty="0"/>
              <a:t>‹N°›</a:t>
            </a:fld>
            <a:endParaRPr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EDF8829-60FF-4D39-B5A9-9A938B9425D1}"/>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DEA5679A-0E77-49CF-B5B1-ED059324C00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DD285362-80EF-4BA9-882E-0C91B049096C}"/>
              </a:ext>
            </a:extLst>
          </p:cNvPr>
          <p:cNvSpPr>
            <a:spLocks noGrp="1"/>
          </p:cNvSpPr>
          <p:nvPr>
            <p:ph type="dt" sz="half" idx="10"/>
          </p:nvPr>
        </p:nvSpPr>
        <p:spPr/>
        <p:txBody>
          <a:bodyPr/>
          <a:lstStyle/>
          <a:p>
            <a:fld id="{9672C9F6-0823-4815-A5F5-DF2204CEFA36}" type="datetimeFigureOut">
              <a:rPr lang="fr-FR" smtClean="0"/>
              <a:t>05/07/2021</a:t>
            </a:fld>
            <a:endParaRPr lang="fr-FR"/>
          </a:p>
        </p:txBody>
      </p:sp>
      <p:sp>
        <p:nvSpPr>
          <p:cNvPr id="5" name="Espace réservé du pied de page 4">
            <a:extLst>
              <a:ext uri="{FF2B5EF4-FFF2-40B4-BE49-F238E27FC236}">
                <a16:creationId xmlns:a16="http://schemas.microsoft.com/office/drawing/2014/main" id="{0680CCBC-B968-42FE-8790-6B413727CBC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D626104-81BE-4A5F-9F98-1B6C575A622E}"/>
              </a:ext>
            </a:extLst>
          </p:cNvPr>
          <p:cNvSpPr>
            <a:spLocks noGrp="1"/>
          </p:cNvSpPr>
          <p:nvPr>
            <p:ph type="sldNum" sz="quarter" idx="12"/>
          </p:nvPr>
        </p:nvSpPr>
        <p:spPr/>
        <p:txBody>
          <a:bodyPr/>
          <a:lstStyle/>
          <a:p>
            <a:fld id="{B7E31211-2DF7-4691-AF4A-29A109BC7A09}" type="slidenum">
              <a:rPr lang="fr-FR" smtClean="0"/>
              <a:t>‹N°›</a:t>
            </a:fld>
            <a:endParaRPr lang="fr-FR"/>
          </a:p>
        </p:txBody>
      </p:sp>
    </p:spTree>
    <p:extLst>
      <p:ext uri="{BB962C8B-B14F-4D97-AF65-F5344CB8AC3E}">
        <p14:creationId xmlns:p14="http://schemas.microsoft.com/office/powerpoint/2010/main" val="33387992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E247837-C09A-49CD-ADE3-2129F79918C8}"/>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17F0D610-7D40-436F-93EE-D10BC9663557}"/>
              </a:ext>
            </a:extLst>
          </p:cNvPr>
          <p:cNvSpPr>
            <a:spLocks noGrp="1"/>
          </p:cNvSpPr>
          <p:nvPr>
            <p:ph sz="half" idx="1"/>
          </p:nvPr>
        </p:nvSpPr>
        <p:spPr>
          <a:xfrm>
            <a:off x="838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72520AFA-6EBA-46BF-950E-6EA6AAA8348D}"/>
              </a:ext>
            </a:extLst>
          </p:cNvPr>
          <p:cNvSpPr>
            <a:spLocks noGrp="1"/>
          </p:cNvSpPr>
          <p:nvPr>
            <p:ph sz="half" idx="2"/>
          </p:nvPr>
        </p:nvSpPr>
        <p:spPr>
          <a:xfrm>
            <a:off x="6172200" y="1825625"/>
            <a:ext cx="51816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71D9EBAE-7D32-4D54-9DDE-B3A68A542390}"/>
              </a:ext>
            </a:extLst>
          </p:cNvPr>
          <p:cNvSpPr>
            <a:spLocks noGrp="1"/>
          </p:cNvSpPr>
          <p:nvPr>
            <p:ph type="dt" sz="half" idx="10"/>
          </p:nvPr>
        </p:nvSpPr>
        <p:spPr/>
        <p:txBody>
          <a:bodyPr/>
          <a:lstStyle/>
          <a:p>
            <a:fld id="{9672C9F6-0823-4815-A5F5-DF2204CEFA36}" type="datetimeFigureOut">
              <a:rPr lang="fr-FR" smtClean="0"/>
              <a:t>05/07/2021</a:t>
            </a:fld>
            <a:endParaRPr lang="fr-FR"/>
          </a:p>
        </p:txBody>
      </p:sp>
      <p:sp>
        <p:nvSpPr>
          <p:cNvPr id="6" name="Espace réservé du pied de page 5">
            <a:extLst>
              <a:ext uri="{FF2B5EF4-FFF2-40B4-BE49-F238E27FC236}">
                <a16:creationId xmlns:a16="http://schemas.microsoft.com/office/drawing/2014/main" id="{19052EFA-A422-48BE-866F-FCCCC3B1005B}"/>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14C19E8-3129-4269-A767-5C4492502196}"/>
              </a:ext>
            </a:extLst>
          </p:cNvPr>
          <p:cNvSpPr>
            <a:spLocks noGrp="1"/>
          </p:cNvSpPr>
          <p:nvPr>
            <p:ph type="sldNum" sz="quarter" idx="12"/>
          </p:nvPr>
        </p:nvSpPr>
        <p:spPr/>
        <p:txBody>
          <a:bodyPr/>
          <a:lstStyle/>
          <a:p>
            <a:fld id="{B7E31211-2DF7-4691-AF4A-29A109BC7A09}" type="slidenum">
              <a:rPr lang="fr-FR" smtClean="0"/>
              <a:t>‹N°›</a:t>
            </a:fld>
            <a:endParaRPr lang="fr-FR"/>
          </a:p>
        </p:txBody>
      </p:sp>
    </p:spTree>
    <p:extLst>
      <p:ext uri="{BB962C8B-B14F-4D97-AF65-F5344CB8AC3E}">
        <p14:creationId xmlns:p14="http://schemas.microsoft.com/office/powerpoint/2010/main" val="32749158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1692D25-A7EE-4462-8884-E6C0049B1AD4}"/>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A1108E2F-8F88-406B-A96C-0605140D26B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a:extLst>
              <a:ext uri="{FF2B5EF4-FFF2-40B4-BE49-F238E27FC236}">
                <a16:creationId xmlns:a16="http://schemas.microsoft.com/office/drawing/2014/main" id="{45F45D2B-324A-4442-ADEF-A4D6B1934F66}"/>
              </a:ext>
            </a:extLst>
          </p:cNvPr>
          <p:cNvSpPr>
            <a:spLocks noGrp="1"/>
          </p:cNvSpPr>
          <p:nvPr>
            <p:ph type="dt" sz="half" idx="10"/>
          </p:nvPr>
        </p:nvSpPr>
        <p:spPr/>
        <p:txBody>
          <a:bodyPr/>
          <a:lstStyle/>
          <a:p>
            <a:fld id="{242CACDA-986A-458A-ABDD-8CB57DC38ABB}" type="datetimeFigureOut">
              <a:rPr lang="fr-FR" smtClean="0"/>
              <a:t>05/07/2021</a:t>
            </a:fld>
            <a:endParaRPr lang="fr-FR"/>
          </a:p>
        </p:txBody>
      </p:sp>
      <p:sp>
        <p:nvSpPr>
          <p:cNvPr id="5" name="Espace réservé du pied de page 4">
            <a:extLst>
              <a:ext uri="{FF2B5EF4-FFF2-40B4-BE49-F238E27FC236}">
                <a16:creationId xmlns:a16="http://schemas.microsoft.com/office/drawing/2014/main" id="{D8066D72-5663-429A-898B-56124B1408C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AEF8A30-738C-4EBD-B1DD-64AAD057B40E}"/>
              </a:ext>
            </a:extLst>
          </p:cNvPr>
          <p:cNvSpPr>
            <a:spLocks noGrp="1"/>
          </p:cNvSpPr>
          <p:nvPr>
            <p:ph type="sldNum" sz="quarter" idx="12"/>
          </p:nvPr>
        </p:nvSpPr>
        <p:spPr/>
        <p:txBody>
          <a:bodyPr/>
          <a:lstStyle/>
          <a:p>
            <a:fld id="{DC449772-703B-4B2E-A64B-67FF43091EE4}" type="slidenum">
              <a:rPr lang="fr-FR" smtClean="0"/>
              <a:t>‹N°›</a:t>
            </a:fld>
            <a:endParaRPr lang="fr-FR"/>
          </a:p>
        </p:txBody>
      </p:sp>
    </p:spTree>
    <p:extLst>
      <p:ext uri="{BB962C8B-B14F-4D97-AF65-F5344CB8AC3E}">
        <p14:creationId xmlns:p14="http://schemas.microsoft.com/office/powerpoint/2010/main" val="2133476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0" y="0"/>
            <a:ext cx="12192000" cy="6858000"/>
          </a:xfrm>
          <a:custGeom>
            <a:avLst/>
            <a:gdLst/>
            <a:ahLst/>
            <a:cxnLst/>
            <a:rect l="l" t="t" r="r" b="b"/>
            <a:pathLst>
              <a:path w="12192000" h="6858000">
                <a:moveTo>
                  <a:pt x="0" y="6858000"/>
                </a:moveTo>
                <a:lnTo>
                  <a:pt x="12192000" y="6858000"/>
                </a:lnTo>
                <a:lnTo>
                  <a:pt x="12192000" y="0"/>
                </a:lnTo>
                <a:lnTo>
                  <a:pt x="0" y="0"/>
                </a:lnTo>
                <a:lnTo>
                  <a:pt x="0" y="6858000"/>
                </a:lnTo>
                <a:close/>
              </a:path>
            </a:pathLst>
          </a:custGeom>
          <a:solidFill>
            <a:srgbClr val="F1F1F1"/>
          </a:solidFill>
        </p:spPr>
        <p:txBody>
          <a:bodyPr wrap="square" lIns="0" tIns="0" rIns="0" bIns="0" rtlCol="0"/>
          <a:lstStyle/>
          <a:p>
            <a:endParaRPr/>
          </a:p>
        </p:txBody>
      </p:sp>
      <p:sp>
        <p:nvSpPr>
          <p:cNvPr id="2" name="Holder 2"/>
          <p:cNvSpPr>
            <a:spLocks noGrp="1"/>
          </p:cNvSpPr>
          <p:nvPr>
            <p:ph type="title"/>
          </p:nvPr>
        </p:nvSpPr>
        <p:spPr>
          <a:xfrm>
            <a:off x="752094" y="156971"/>
            <a:ext cx="10687811" cy="1247140"/>
          </a:xfrm>
          <a:prstGeom prst="rect">
            <a:avLst/>
          </a:prstGeom>
        </p:spPr>
        <p:txBody>
          <a:bodyPr wrap="square" lIns="0" tIns="0" rIns="0" bIns="0">
            <a:spAutoFit/>
          </a:bodyPr>
          <a:lstStyle>
            <a:lvl1pPr>
              <a:defRPr sz="2800" b="1" i="0">
                <a:solidFill>
                  <a:schemeClr val="tx1"/>
                </a:solidFill>
                <a:latin typeface="Calibri"/>
                <a:cs typeface="Calibri"/>
              </a:defRPr>
            </a:lvl1pPr>
          </a:lstStyle>
          <a:p>
            <a:endParaRPr/>
          </a:p>
        </p:txBody>
      </p:sp>
      <p:sp>
        <p:nvSpPr>
          <p:cNvPr id="3" name="Holder 3"/>
          <p:cNvSpPr>
            <a:spLocks noGrp="1"/>
          </p:cNvSpPr>
          <p:nvPr>
            <p:ph type="body" idx="1"/>
          </p:nvPr>
        </p:nvSpPr>
        <p:spPr>
          <a:xfrm>
            <a:off x="868933" y="1120902"/>
            <a:ext cx="10454132" cy="1524000"/>
          </a:xfrm>
          <a:prstGeom prst="rect">
            <a:avLst/>
          </a:prstGeom>
        </p:spPr>
        <p:txBody>
          <a:bodyPr wrap="square" lIns="0" tIns="0" rIns="0" bIns="0">
            <a:spAutoFit/>
          </a:bodyPr>
          <a:lstStyle>
            <a:lvl1pPr>
              <a:defRPr sz="2000" b="0" i="1">
                <a:solidFill>
                  <a:srgbClr val="0D0D0D"/>
                </a:solidFill>
                <a:latin typeface="Calibri"/>
                <a:cs typeface="Calibri"/>
              </a:defRPr>
            </a:lvl1pPr>
          </a:lstStyle>
          <a:p>
            <a:endParaRPr/>
          </a:p>
        </p:txBody>
      </p:sp>
      <p:sp>
        <p:nvSpPr>
          <p:cNvPr id="4" name="Holder 4"/>
          <p:cNvSpPr>
            <a:spLocks noGrp="1"/>
          </p:cNvSpPr>
          <p:nvPr>
            <p:ph type="ftr" sz="quarter" idx="5"/>
          </p:nvPr>
        </p:nvSpPr>
        <p:spPr>
          <a:xfrm>
            <a:off x="3173729" y="6463538"/>
            <a:ext cx="6372225" cy="177800"/>
          </a:xfrm>
          <a:prstGeom prst="rect">
            <a:avLst/>
          </a:prstGeom>
        </p:spPr>
        <p:txBody>
          <a:bodyPr wrap="square" lIns="0" tIns="0" rIns="0" bIns="0">
            <a:spAutoFit/>
          </a:bodyPr>
          <a:lstStyle>
            <a:lvl1pPr>
              <a:defRPr sz="1200" b="0" i="0">
                <a:solidFill>
                  <a:srgbClr val="0D0D0D"/>
                </a:solidFill>
                <a:latin typeface="Calibri"/>
                <a:cs typeface="Calibri"/>
              </a:defRPr>
            </a:lvl1pPr>
          </a:lstStyle>
          <a:p>
            <a:pPr marL="12700">
              <a:lnSpc>
                <a:spcPts val="1240"/>
              </a:lnSpc>
            </a:pPr>
            <a:r>
              <a:rPr dirty="0"/>
              <a:t>Guide de </a:t>
            </a:r>
            <a:r>
              <a:rPr spc="-5" dirty="0"/>
              <a:t>l’utilisateur du </a:t>
            </a:r>
            <a:r>
              <a:rPr spc="-10" dirty="0"/>
              <a:t>système </a:t>
            </a:r>
            <a:r>
              <a:rPr spc="-15" dirty="0"/>
              <a:t>eTendering </a:t>
            </a:r>
            <a:r>
              <a:rPr spc="-5" dirty="0"/>
              <a:t>du PNUD </a:t>
            </a:r>
            <a:r>
              <a:rPr dirty="0"/>
              <a:t>à </a:t>
            </a:r>
            <a:r>
              <a:rPr spc="-15" dirty="0"/>
              <a:t>l’attention </a:t>
            </a:r>
            <a:r>
              <a:rPr dirty="0"/>
              <a:t>des </a:t>
            </a:r>
            <a:r>
              <a:rPr spc="-5" dirty="0"/>
              <a:t>soumissionnaires </a:t>
            </a:r>
            <a:r>
              <a:rPr dirty="0"/>
              <a:t>- </a:t>
            </a:r>
            <a:r>
              <a:rPr spc="-5" dirty="0"/>
              <a:t>janvier</a:t>
            </a:r>
            <a:r>
              <a:rPr spc="125" dirty="0"/>
              <a:t> </a:t>
            </a:r>
            <a:r>
              <a:rPr spc="-5" dirty="0"/>
              <a:t>2018</a:t>
            </a: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7/5/2021</a:t>
            </a:fld>
            <a:endParaRPr lang="en-US"/>
          </a:p>
        </p:txBody>
      </p:sp>
      <p:sp>
        <p:nvSpPr>
          <p:cNvPr id="6" name="Holder 6"/>
          <p:cNvSpPr>
            <a:spLocks noGrp="1"/>
          </p:cNvSpPr>
          <p:nvPr>
            <p:ph type="sldNum" sz="quarter" idx="7"/>
          </p:nvPr>
        </p:nvSpPr>
        <p:spPr>
          <a:xfrm>
            <a:off x="11082273" y="6463538"/>
            <a:ext cx="205104" cy="177800"/>
          </a:xfrm>
          <a:prstGeom prst="rect">
            <a:avLst/>
          </a:prstGeom>
        </p:spPr>
        <p:txBody>
          <a:bodyPr wrap="square" lIns="0" tIns="0" rIns="0" bIns="0">
            <a:spAutoFit/>
          </a:bodyPr>
          <a:lstStyle>
            <a:lvl1pPr>
              <a:defRPr sz="1200" b="0" i="0">
                <a:solidFill>
                  <a:srgbClr val="888888"/>
                </a:solidFill>
                <a:latin typeface="Calibri"/>
                <a:cs typeface="Calibri"/>
              </a:defRPr>
            </a:lvl1pPr>
          </a:lstStyle>
          <a:p>
            <a:pPr marL="25400">
              <a:lnSpc>
                <a:spcPts val="1240"/>
              </a:lnSpc>
            </a:pPr>
            <a:fld id="{81D60167-4931-47E6-BA6A-407CBD079E47}" type="slidenum">
              <a:rPr dirty="0"/>
              <a:t>‹N°›</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4.jpg"/><Relationship Id="rId7" Type="http://schemas.openxmlformats.org/officeDocument/2006/relationships/slide" Target="slide5.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1.jpg"/><Relationship Id="rId1" Type="http://schemas.openxmlformats.org/officeDocument/2006/relationships/slideLayout" Target="../slideLayouts/slideLayout5.xml"/><Relationship Id="rId5" Type="http://schemas.openxmlformats.org/officeDocument/2006/relationships/slide" Target="slide5.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slide" Target="slide5.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slide" Target="slide5.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image" Target="../media/image5.png"/><Relationship Id="rId4" Type="http://schemas.openxmlformats.org/officeDocument/2006/relationships/image" Target="../media/image4.jpg"/></Relationships>
</file>

<file path=ppt/slides/_rels/slide15.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image" Target="../media/image5.png"/><Relationship Id="rId4" Type="http://schemas.openxmlformats.org/officeDocument/2006/relationships/image" Target="../media/image4.jpg"/></Relationships>
</file>

<file path=ppt/slides/_rels/slide1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27.png"/><Relationship Id="rId7"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30.jpg"/><Relationship Id="rId5" Type="http://schemas.openxmlformats.org/officeDocument/2006/relationships/image" Target="../media/image29.png"/><Relationship Id="rId4" Type="http://schemas.openxmlformats.org/officeDocument/2006/relationships/image" Target="../media/image28.jpg"/><Relationship Id="rId9" Type="http://schemas.openxmlformats.org/officeDocument/2006/relationships/slide" Target="slide5.xml"/></Relationships>
</file>

<file path=ppt/slides/_rels/slide17.xml.rels><?xml version="1.0" encoding="UTF-8" standalone="yes"?>
<Relationships xmlns="http://schemas.openxmlformats.org/package/2006/relationships"><Relationship Id="rId8" Type="http://schemas.openxmlformats.org/officeDocument/2006/relationships/slide" Target="slide5.xml"/><Relationship Id="rId3" Type="http://schemas.openxmlformats.org/officeDocument/2006/relationships/image" Target="../media/image32.png"/><Relationship Id="rId7" Type="http://schemas.openxmlformats.org/officeDocument/2006/relationships/image" Target="../media/image5.png"/><Relationship Id="rId2" Type="http://schemas.openxmlformats.org/officeDocument/2006/relationships/image" Target="../media/image31.png"/><Relationship Id="rId1" Type="http://schemas.openxmlformats.org/officeDocument/2006/relationships/slideLayout" Target="../slideLayouts/slideLayout5.xml"/><Relationship Id="rId6" Type="http://schemas.openxmlformats.org/officeDocument/2006/relationships/image" Target="../media/image4.jpg"/><Relationship Id="rId5" Type="http://schemas.openxmlformats.org/officeDocument/2006/relationships/image" Target="../media/image34.jpg"/><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slide" Target="slide21.xml"/><Relationship Id="rId4" Type="http://schemas.openxmlformats.org/officeDocument/2006/relationships/slide" Target="slide20.xml"/></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slide" Target="slide18.xml"/><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3.jpeg"/><Relationship Id="rId4" Type="http://schemas.openxmlformats.org/officeDocument/2006/relationships/image" Target="../media/image10.emf"/></Relationships>
</file>

<file path=ppt/slides/_rels/slide20.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slide" Target="slide18.xml"/><Relationship Id="rId4" Type="http://schemas.openxmlformats.org/officeDocument/2006/relationships/image" Target="../media/image5.png"/></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etendering.partneragencies.org/"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 Target="slide7.xml"/><Relationship Id="rId7" Type="http://schemas.openxmlformats.org/officeDocument/2006/relationships/image" Target="../media/image4.jpg"/><Relationship Id="rId2" Type="http://schemas.openxmlformats.org/officeDocument/2006/relationships/slide" Target="slide6.xml"/><Relationship Id="rId1" Type="http://schemas.openxmlformats.org/officeDocument/2006/relationships/slideLayout" Target="../slideLayouts/slideLayout2.xml"/><Relationship Id="rId6" Type="http://schemas.openxmlformats.org/officeDocument/2006/relationships/slide" Target="slide16.xml"/><Relationship Id="rId5" Type="http://schemas.openxmlformats.org/officeDocument/2006/relationships/slide" Target="slide9.xml"/><Relationship Id="rId4" Type="http://schemas.openxmlformats.org/officeDocument/2006/relationships/slide" Target="slide8.xml"/></Relationships>
</file>

<file path=ppt/slides/_rels/slide6.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6.png"/><Relationship Id="rId7" Type="http://schemas.openxmlformats.org/officeDocument/2006/relationships/slide" Target="slide5.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jp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hyperlink" Target="https://etendering.partneragencies.org/" TargetMode="External"/></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9.png"/><Relationship Id="rId7" Type="http://schemas.openxmlformats.org/officeDocument/2006/relationships/image" Target="../media/image5.png"/><Relationship Id="rId2" Type="http://schemas.openxmlformats.org/officeDocument/2006/relationships/hyperlink" Target="https://etendering.partneragencies.org/" TargetMode="External"/><Relationship Id="rId1" Type="http://schemas.openxmlformats.org/officeDocument/2006/relationships/slideLayout" Target="../slideLayouts/slideLayout2.xml"/><Relationship Id="rId6" Type="http://schemas.openxmlformats.org/officeDocument/2006/relationships/slide" Target="slide5.xml"/><Relationship Id="rId5" Type="http://schemas.openxmlformats.org/officeDocument/2006/relationships/image" Target="../media/image4.jp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1.pn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slide" Target="slide5.xml"/><Relationship Id="rId4" Type="http://schemas.openxmlformats.org/officeDocument/2006/relationships/image" Target="../media/image13.jpg"/></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7" Type="http://schemas.openxmlformats.org/officeDocument/2006/relationships/image" Target="../media/image16.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slide" Target="slide5.xml"/><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F0585155-8A28-4FD2-BB45-B219BE1F24C7}"/>
              </a:ext>
            </a:extLst>
          </p:cNvPr>
          <p:cNvPicPr>
            <a:picLocks noChangeAspect="1"/>
          </p:cNvPicPr>
          <p:nvPr/>
        </p:nvPicPr>
        <p:blipFill>
          <a:blip r:embed="rId2"/>
          <a:stretch>
            <a:fillRect/>
          </a:stretch>
        </p:blipFill>
        <p:spPr>
          <a:xfrm>
            <a:off x="2178771" y="1920293"/>
            <a:ext cx="7654590" cy="4287672"/>
          </a:xfrm>
          <a:prstGeom prst="rect">
            <a:avLst/>
          </a:prstGeom>
        </p:spPr>
      </p:pic>
      <p:pic>
        <p:nvPicPr>
          <p:cNvPr id="5" name="Picture 13">
            <a:extLst>
              <a:ext uri="{FF2B5EF4-FFF2-40B4-BE49-F238E27FC236}">
                <a16:creationId xmlns:a16="http://schemas.microsoft.com/office/drawing/2014/main" id="{7CC0B21B-A376-4CC1-9540-85F4930B0E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57446" y="49929"/>
            <a:ext cx="830645" cy="1870364"/>
          </a:xfrm>
          <a:prstGeom prst="rect">
            <a:avLst/>
          </a:prstGeom>
        </p:spPr>
      </p:pic>
      <p:sp>
        <p:nvSpPr>
          <p:cNvPr id="8" name="Rectangle 7">
            <a:extLst>
              <a:ext uri="{FF2B5EF4-FFF2-40B4-BE49-F238E27FC236}">
                <a16:creationId xmlns:a16="http://schemas.microsoft.com/office/drawing/2014/main" id="{09E2F06F-D227-434C-81CB-4582DA9988D5}"/>
              </a:ext>
            </a:extLst>
          </p:cNvPr>
          <p:cNvSpPr/>
          <p:nvPr/>
        </p:nvSpPr>
        <p:spPr>
          <a:xfrm>
            <a:off x="384464" y="375781"/>
            <a:ext cx="10796154" cy="954107"/>
          </a:xfrm>
          <a:prstGeom prst="rect">
            <a:avLst/>
          </a:prstGeom>
          <a:noFill/>
        </p:spPr>
        <p:txBody>
          <a:bodyPr wrap="square" lIns="91440" tIns="45720" rIns="91440" bIns="45720">
            <a:spAutoFit/>
          </a:bodyPr>
          <a:lstStyle/>
          <a:p>
            <a:pPr algn="ctr"/>
            <a:r>
              <a:rPr lang="fr-FR" sz="2800" b="1" cap="none" spc="0" dirty="0">
                <a:ln w="0"/>
                <a:solidFill>
                  <a:schemeClr val="accent1"/>
                </a:solidFill>
                <a:effectLst>
                  <a:reflection blurRad="6350" stA="53000" endA="300" endPos="35500" dir="5400000" sy="-90000" algn="bl" rotWithShape="0"/>
                </a:effectLst>
              </a:rPr>
              <a:t>E </a:t>
            </a:r>
            <a:r>
              <a:rPr lang="fr-FR" sz="2800" b="1" cap="none" spc="0" dirty="0" err="1">
                <a:ln w="0"/>
                <a:solidFill>
                  <a:schemeClr val="accent1"/>
                </a:solidFill>
                <a:effectLst>
                  <a:reflection blurRad="6350" stA="53000" endA="300" endPos="35500" dir="5400000" sy="-90000" algn="bl" rotWithShape="0"/>
                </a:effectLst>
              </a:rPr>
              <a:t>Tendering</a:t>
            </a:r>
            <a:endParaRPr lang="fr-FR" sz="2800" b="1" cap="none" spc="0" dirty="0">
              <a:ln w="0"/>
              <a:solidFill>
                <a:schemeClr val="accent1"/>
              </a:solidFill>
              <a:effectLst>
                <a:reflection blurRad="6350" stA="53000" endA="300" endPos="35500" dir="5400000" sy="-90000" algn="bl" rotWithShape="0"/>
              </a:effectLst>
            </a:endParaRPr>
          </a:p>
          <a:p>
            <a:pPr algn="ctr"/>
            <a:r>
              <a:rPr lang="fr-FR" sz="2800" b="1" cap="none" spc="0" dirty="0">
                <a:ln w="0"/>
                <a:solidFill>
                  <a:schemeClr val="accent1"/>
                </a:solidFill>
                <a:effectLst>
                  <a:reflection blurRad="6350" stA="53000" endA="300" endPos="35500" dir="5400000" sy="-90000" algn="bl" rotWithShape="0"/>
                </a:effectLst>
              </a:rPr>
              <a:t>Formation des soumissionnaires – </a:t>
            </a:r>
          </a:p>
        </p:txBody>
      </p:sp>
      <p:sp>
        <p:nvSpPr>
          <p:cNvPr id="18" name="Rectangle 17">
            <a:extLst>
              <a:ext uri="{FF2B5EF4-FFF2-40B4-BE49-F238E27FC236}">
                <a16:creationId xmlns:a16="http://schemas.microsoft.com/office/drawing/2014/main" id="{B1F56F7C-CAF6-435B-B1AD-27A205B769C5}"/>
              </a:ext>
            </a:extLst>
          </p:cNvPr>
          <p:cNvSpPr/>
          <p:nvPr/>
        </p:nvSpPr>
        <p:spPr>
          <a:xfrm>
            <a:off x="2358639" y="2036450"/>
            <a:ext cx="3134447" cy="646331"/>
          </a:xfrm>
          <a:prstGeom prst="rect">
            <a:avLst/>
          </a:prstGeom>
          <a:noFill/>
        </p:spPr>
        <p:txBody>
          <a:bodyPr wrap="square" lIns="91440" tIns="45720" rIns="91440" bIns="45720">
            <a:spAutoFit/>
          </a:bodyPr>
          <a:lstStyle/>
          <a:p>
            <a:pPr algn="ctr"/>
            <a:r>
              <a:rPr lang="fr-FR" b="1" cap="none" spc="0" dirty="0">
                <a:ln w="0"/>
                <a:solidFill>
                  <a:schemeClr val="bg1"/>
                </a:solidFill>
                <a:effectLst>
                  <a:reflection blurRad="6350" stA="53000" endA="300" endPos="35500" dir="5400000" sy="-90000" algn="bl" rotWithShape="0"/>
                </a:effectLst>
              </a:rPr>
              <a:t>Système d’appel d’offres en ligne </a:t>
            </a:r>
            <a:r>
              <a:rPr lang="fr-FR" b="1" cap="none" spc="0" dirty="0" err="1">
                <a:ln w="0"/>
                <a:solidFill>
                  <a:schemeClr val="bg1"/>
                </a:solidFill>
                <a:effectLst>
                  <a:reflection blurRad="6350" stA="53000" endA="300" endPos="35500" dir="5400000" sy="-90000" algn="bl" rotWithShape="0"/>
                </a:effectLst>
              </a:rPr>
              <a:t>eTendering</a:t>
            </a:r>
            <a:r>
              <a:rPr lang="fr-FR" b="1" cap="none" spc="0" dirty="0">
                <a:ln w="0"/>
                <a:solidFill>
                  <a:schemeClr val="bg1"/>
                </a:solidFill>
                <a:effectLst>
                  <a:reflection blurRad="6350" stA="53000" endA="300" endPos="35500" dir="5400000" sy="-90000" algn="bl" rotWithShape="0"/>
                </a:effectLst>
              </a:rPr>
              <a:t> du PNUD</a:t>
            </a:r>
          </a:p>
        </p:txBody>
      </p:sp>
    </p:spTree>
    <p:extLst>
      <p:ext uri="{BB962C8B-B14F-4D97-AF65-F5344CB8AC3E}">
        <p14:creationId xmlns:p14="http://schemas.microsoft.com/office/powerpoint/2010/main" val="35882281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908303" y="83819"/>
            <a:ext cx="5224780" cy="586105"/>
          </a:xfrm>
          <a:custGeom>
            <a:avLst/>
            <a:gdLst/>
            <a:ahLst/>
            <a:cxnLst/>
            <a:rect l="l" t="t" r="r" b="b"/>
            <a:pathLst>
              <a:path w="5224780" h="586105">
                <a:moveTo>
                  <a:pt x="0" y="585977"/>
                </a:moveTo>
                <a:lnTo>
                  <a:pt x="5224272" y="585977"/>
                </a:lnTo>
                <a:lnTo>
                  <a:pt x="5224272" y="0"/>
                </a:lnTo>
                <a:lnTo>
                  <a:pt x="0" y="0"/>
                </a:lnTo>
                <a:lnTo>
                  <a:pt x="0" y="585977"/>
                </a:lnTo>
                <a:close/>
              </a:path>
            </a:pathLst>
          </a:custGeom>
          <a:solidFill>
            <a:srgbClr val="5B9BD4"/>
          </a:solidFill>
        </p:spPr>
        <p:txBody>
          <a:bodyPr wrap="square" lIns="0" tIns="0" rIns="0" bIns="0" rtlCol="0"/>
          <a:lstStyle/>
          <a:p>
            <a:endParaRPr/>
          </a:p>
        </p:txBody>
      </p:sp>
      <p:sp>
        <p:nvSpPr>
          <p:cNvPr id="3" name="object 3"/>
          <p:cNvSpPr/>
          <p:nvPr/>
        </p:nvSpPr>
        <p:spPr>
          <a:xfrm>
            <a:off x="11480292" y="5582410"/>
            <a:ext cx="556259" cy="1255014"/>
          </a:xfrm>
          <a:prstGeom prst="rect">
            <a:avLst/>
          </a:prstGeom>
          <a:blipFill>
            <a:blip r:embed="rId3" cstate="print"/>
            <a:stretch>
              <a:fillRect/>
            </a:stretch>
          </a:blipFill>
        </p:spPr>
        <p:txBody>
          <a:bodyPr wrap="square" lIns="0" tIns="0" rIns="0" bIns="0" rtlCol="0"/>
          <a:lstStyle/>
          <a:p>
            <a:endParaRPr/>
          </a:p>
        </p:txBody>
      </p:sp>
      <p:sp>
        <p:nvSpPr>
          <p:cNvPr id="4" name="object 4"/>
          <p:cNvSpPr txBox="1"/>
          <p:nvPr/>
        </p:nvSpPr>
        <p:spPr>
          <a:xfrm>
            <a:off x="6581393" y="124968"/>
            <a:ext cx="5314315" cy="224790"/>
          </a:xfrm>
          <a:prstGeom prst="rect">
            <a:avLst/>
          </a:prstGeom>
        </p:spPr>
        <p:txBody>
          <a:bodyPr vert="horz" wrap="square" lIns="0" tIns="0" rIns="0" bIns="0" rtlCol="0">
            <a:spAutoFit/>
          </a:bodyPr>
          <a:lstStyle/>
          <a:p>
            <a:pPr marL="12700">
              <a:lnSpc>
                <a:spcPct val="100000"/>
              </a:lnSpc>
            </a:pPr>
            <a:r>
              <a:rPr sz="1400" spc="-45" dirty="0">
                <a:latin typeface="Arial"/>
                <a:cs typeface="Arial"/>
              </a:rPr>
              <a:t>Tous </a:t>
            </a:r>
            <a:r>
              <a:rPr sz="1400" spc="-5" dirty="0">
                <a:latin typeface="Arial"/>
                <a:cs typeface="Arial"/>
              </a:rPr>
              <a:t>les champs marqués par une astérisque * doivent </a:t>
            </a:r>
            <a:r>
              <a:rPr sz="1400" dirty="0">
                <a:latin typeface="Arial"/>
                <a:cs typeface="Arial"/>
              </a:rPr>
              <a:t>être</a:t>
            </a:r>
            <a:r>
              <a:rPr sz="1400" spc="35" dirty="0">
                <a:latin typeface="Arial"/>
                <a:cs typeface="Arial"/>
              </a:rPr>
              <a:t> </a:t>
            </a:r>
            <a:r>
              <a:rPr sz="1400" spc="-5" dirty="0">
                <a:latin typeface="Arial"/>
                <a:cs typeface="Arial"/>
              </a:rPr>
              <a:t>remplis</a:t>
            </a:r>
            <a:endParaRPr sz="1400">
              <a:latin typeface="Arial"/>
              <a:cs typeface="Arial"/>
            </a:endParaRPr>
          </a:p>
        </p:txBody>
      </p:sp>
      <p:sp>
        <p:nvSpPr>
          <p:cNvPr id="7" name="object 7"/>
          <p:cNvSpPr txBox="1"/>
          <p:nvPr/>
        </p:nvSpPr>
        <p:spPr>
          <a:xfrm>
            <a:off x="891794" y="716534"/>
            <a:ext cx="4870450" cy="246221"/>
          </a:xfrm>
          <a:prstGeom prst="rect">
            <a:avLst/>
          </a:prstGeom>
        </p:spPr>
        <p:txBody>
          <a:bodyPr vert="horz" wrap="square" lIns="0" tIns="0" rIns="0" bIns="0" rtlCol="0">
            <a:spAutoFit/>
          </a:bodyPr>
          <a:lstStyle/>
          <a:p>
            <a:pPr marR="412115" algn="ctr">
              <a:lnSpc>
                <a:spcPct val="100000"/>
              </a:lnSpc>
            </a:pPr>
            <a:r>
              <a:rPr sz="1600" b="1" spc="-10" dirty="0">
                <a:latin typeface="Calibri"/>
                <a:cs typeface="Calibri"/>
              </a:rPr>
              <a:t>Étape </a:t>
            </a:r>
            <a:r>
              <a:rPr sz="1600" b="1" dirty="0">
                <a:latin typeface="Calibri"/>
                <a:cs typeface="Calibri"/>
              </a:rPr>
              <a:t>2 : </a:t>
            </a:r>
            <a:r>
              <a:rPr sz="1600" b="1" spc="-10" dirty="0">
                <a:latin typeface="Calibri"/>
                <a:cs typeface="Calibri"/>
              </a:rPr>
              <a:t>Créer </a:t>
            </a:r>
            <a:r>
              <a:rPr sz="1600" b="1" dirty="0">
                <a:latin typeface="Calibri"/>
                <a:cs typeface="Calibri"/>
              </a:rPr>
              <a:t>un </a:t>
            </a:r>
            <a:r>
              <a:rPr sz="1600" b="1" spc="-5" dirty="0">
                <a:latin typeface="Calibri"/>
                <a:cs typeface="Calibri"/>
              </a:rPr>
              <a:t>profil </a:t>
            </a:r>
            <a:r>
              <a:rPr sz="1600" b="1" dirty="0">
                <a:latin typeface="Calibri"/>
                <a:cs typeface="Calibri"/>
              </a:rPr>
              <a:t>de </a:t>
            </a:r>
            <a:r>
              <a:rPr sz="1600" b="1" spc="-5" dirty="0">
                <a:latin typeface="Calibri"/>
                <a:cs typeface="Calibri"/>
              </a:rPr>
              <a:t>société </a:t>
            </a:r>
            <a:r>
              <a:rPr sz="1600" b="1" spc="-10" dirty="0">
                <a:latin typeface="Calibri"/>
                <a:cs typeface="Calibri"/>
              </a:rPr>
              <a:t>et </a:t>
            </a:r>
            <a:r>
              <a:rPr sz="1600" b="1" dirty="0">
                <a:latin typeface="Calibri"/>
                <a:cs typeface="Calibri"/>
              </a:rPr>
              <a:t>des</a:t>
            </a:r>
            <a:r>
              <a:rPr sz="1600" b="1" spc="-45" dirty="0">
                <a:latin typeface="Calibri"/>
                <a:cs typeface="Calibri"/>
              </a:rPr>
              <a:t> </a:t>
            </a:r>
            <a:r>
              <a:rPr sz="1600" b="1" spc="-10" dirty="0" err="1">
                <a:latin typeface="Calibri"/>
                <a:cs typeface="Calibri"/>
              </a:rPr>
              <a:t>utilisateurs</a:t>
            </a:r>
            <a:endParaRPr sz="1600" dirty="0">
              <a:latin typeface="Calibri"/>
              <a:cs typeface="Calibri"/>
            </a:endParaRPr>
          </a:p>
        </p:txBody>
      </p:sp>
      <p:sp>
        <p:nvSpPr>
          <p:cNvPr id="14" name="object 14"/>
          <p:cNvSpPr txBox="1">
            <a:spLocks noGrp="1"/>
          </p:cNvSpPr>
          <p:nvPr>
            <p:ph type="title"/>
          </p:nvPr>
        </p:nvSpPr>
        <p:spPr>
          <a:xfrm>
            <a:off x="977900" y="18288"/>
            <a:ext cx="4756785" cy="697865"/>
          </a:xfrm>
          <a:prstGeom prst="rect">
            <a:avLst/>
          </a:prstGeom>
        </p:spPr>
        <p:txBody>
          <a:bodyPr vert="horz" wrap="square" lIns="0" tIns="0" rIns="0" bIns="0" rtlCol="0">
            <a:spAutoFit/>
          </a:bodyPr>
          <a:lstStyle/>
          <a:p>
            <a:pPr marL="12700" marR="5080">
              <a:lnSpc>
                <a:spcPct val="100000"/>
              </a:lnSpc>
            </a:pPr>
            <a:r>
              <a:rPr sz="2200" dirty="0"/>
              <a:t>Action 3 : </a:t>
            </a:r>
            <a:r>
              <a:rPr sz="2200" spc="-10" dirty="0"/>
              <a:t>Enregistrer </a:t>
            </a:r>
            <a:r>
              <a:rPr sz="2200" dirty="0"/>
              <a:t>les </a:t>
            </a:r>
            <a:r>
              <a:rPr sz="2200" spc="-10" dirty="0"/>
              <a:t>informations </a:t>
            </a:r>
            <a:r>
              <a:rPr sz="2200" dirty="0"/>
              <a:t>du  </a:t>
            </a:r>
            <a:r>
              <a:rPr sz="2200" spc="-5" dirty="0"/>
              <a:t>profil </a:t>
            </a:r>
            <a:r>
              <a:rPr sz="2200" dirty="0"/>
              <a:t>de</a:t>
            </a:r>
            <a:r>
              <a:rPr sz="2200" spc="-70" dirty="0"/>
              <a:t> </a:t>
            </a:r>
            <a:r>
              <a:rPr sz="2200" spc="-5" dirty="0"/>
              <a:t>soumissionnaire</a:t>
            </a:r>
            <a:endParaRPr sz="2200" dirty="0"/>
          </a:p>
        </p:txBody>
      </p:sp>
      <p:sp>
        <p:nvSpPr>
          <p:cNvPr id="16" name="object 16"/>
          <p:cNvSpPr/>
          <p:nvPr/>
        </p:nvSpPr>
        <p:spPr>
          <a:xfrm>
            <a:off x="8520683" y="5648705"/>
            <a:ext cx="461772" cy="461009"/>
          </a:xfrm>
          <a:prstGeom prst="rect">
            <a:avLst/>
          </a:prstGeom>
          <a:blipFill>
            <a:blip r:embed="rId4" cstate="print"/>
            <a:stretch>
              <a:fillRect/>
            </a:stretch>
          </a:blipFill>
        </p:spPr>
        <p:txBody>
          <a:bodyPr wrap="square" lIns="0" tIns="0" rIns="0" bIns="0" rtlCol="0"/>
          <a:lstStyle/>
          <a:p>
            <a:endParaRPr/>
          </a:p>
        </p:txBody>
      </p:sp>
      <p:sp>
        <p:nvSpPr>
          <p:cNvPr id="17" name="object 17"/>
          <p:cNvSpPr/>
          <p:nvPr/>
        </p:nvSpPr>
        <p:spPr>
          <a:xfrm>
            <a:off x="6307835" y="181343"/>
            <a:ext cx="5773927" cy="6038088"/>
          </a:xfrm>
          <a:prstGeom prst="rect">
            <a:avLst/>
          </a:prstGeom>
          <a:blipFill>
            <a:blip r:embed="rId5" cstate="print"/>
            <a:stretch>
              <a:fillRect/>
            </a:stretch>
          </a:blipFill>
        </p:spPr>
        <p:txBody>
          <a:bodyPr wrap="square" lIns="0" tIns="0" rIns="0" bIns="0" rtlCol="0"/>
          <a:lstStyle/>
          <a:p>
            <a:endParaRPr/>
          </a:p>
        </p:txBody>
      </p:sp>
      <p:sp>
        <p:nvSpPr>
          <p:cNvPr id="18" name="object 18"/>
          <p:cNvSpPr/>
          <p:nvPr/>
        </p:nvSpPr>
        <p:spPr>
          <a:xfrm>
            <a:off x="1873059" y="1032098"/>
            <a:ext cx="7956741" cy="5049486"/>
          </a:xfrm>
          <a:prstGeom prst="rect">
            <a:avLst/>
          </a:prstGeom>
          <a:blipFill>
            <a:blip r:embed="rId6" cstate="print"/>
            <a:stretch>
              <a:fillRect/>
            </a:stretch>
          </a:blipFill>
        </p:spPr>
        <p:txBody>
          <a:bodyPr wrap="square" lIns="0" tIns="0" rIns="0" bIns="0" rtlCol="0"/>
          <a:lstStyle/>
          <a:p>
            <a:pPr algn="ctr"/>
            <a:endParaRPr dirty="0"/>
          </a:p>
        </p:txBody>
      </p:sp>
      <p:sp>
        <p:nvSpPr>
          <p:cNvPr id="19" name="object 19"/>
          <p:cNvSpPr txBox="1"/>
          <p:nvPr/>
        </p:nvSpPr>
        <p:spPr>
          <a:xfrm>
            <a:off x="146557" y="6227317"/>
            <a:ext cx="815340" cy="172085"/>
          </a:xfrm>
          <a:prstGeom prst="rect">
            <a:avLst/>
          </a:prstGeom>
        </p:spPr>
        <p:txBody>
          <a:bodyPr vert="horz" wrap="square" lIns="0" tIns="0" rIns="0" bIns="0" rtlCol="0">
            <a:spAutoFit/>
          </a:bodyPr>
          <a:lstStyle/>
          <a:p>
            <a:pPr marL="12700">
              <a:lnSpc>
                <a:spcPct val="100000"/>
              </a:lnSpc>
            </a:pPr>
            <a:r>
              <a:rPr sz="1000" u="sng" spc="-5" dirty="0">
                <a:solidFill>
                  <a:srgbClr val="0462C1"/>
                </a:solidFill>
                <a:latin typeface="Calibri"/>
                <a:cs typeface="Calibri"/>
                <a:hlinkClick r:id="rId7" action="ppaction://hlinksldjump"/>
              </a:rPr>
              <a:t>page</a:t>
            </a:r>
            <a:r>
              <a:rPr sz="1000" u="sng" spc="-80" dirty="0">
                <a:solidFill>
                  <a:srgbClr val="0462C1"/>
                </a:solidFill>
                <a:latin typeface="Calibri"/>
                <a:cs typeface="Calibri"/>
                <a:hlinkClick r:id="rId7" action="ppaction://hlinksldjump"/>
              </a:rPr>
              <a:t> </a:t>
            </a:r>
            <a:r>
              <a:rPr sz="1000" u="sng" spc="-5" dirty="0">
                <a:solidFill>
                  <a:srgbClr val="0462C1"/>
                </a:solidFill>
                <a:latin typeface="Calibri"/>
                <a:cs typeface="Calibri"/>
                <a:hlinkClick r:id="rId7" action="ppaction://hlinksldjump"/>
              </a:rPr>
              <a:t>principale</a:t>
            </a:r>
            <a:endParaRPr sz="1000">
              <a:latin typeface="Calibri"/>
              <a:cs typeface="Calibri"/>
            </a:endParaRPr>
          </a:p>
        </p:txBody>
      </p:sp>
      <p:sp>
        <p:nvSpPr>
          <p:cNvPr id="20" name="object 20"/>
          <p:cNvSpPr/>
          <p:nvPr/>
        </p:nvSpPr>
        <p:spPr>
          <a:xfrm>
            <a:off x="309372" y="5490971"/>
            <a:ext cx="442722" cy="323850"/>
          </a:xfrm>
          <a:prstGeom prst="rect">
            <a:avLst/>
          </a:prstGeom>
          <a:blipFill>
            <a:blip r:embed="rId8" cstate="print"/>
            <a:stretch>
              <a:fillRect/>
            </a:stretch>
          </a:blipFill>
        </p:spPr>
        <p:txBody>
          <a:bodyPr wrap="square" lIns="0" tIns="0" rIns="0" bIns="0" rtlCol="0"/>
          <a:lstStyle/>
          <a:p>
            <a:endParaRPr/>
          </a:p>
        </p:txBody>
      </p:sp>
      <p:sp>
        <p:nvSpPr>
          <p:cNvPr id="21" name="object 21"/>
          <p:cNvSpPr/>
          <p:nvPr/>
        </p:nvSpPr>
        <p:spPr>
          <a:xfrm>
            <a:off x="7872221" y="5186934"/>
            <a:ext cx="3656965" cy="1576070"/>
          </a:xfrm>
          <a:custGeom>
            <a:avLst/>
            <a:gdLst/>
            <a:ahLst/>
            <a:cxnLst/>
            <a:rect l="l" t="t" r="r" b="b"/>
            <a:pathLst>
              <a:path w="3656965" h="1576070">
                <a:moveTo>
                  <a:pt x="3394202" y="0"/>
                </a:moveTo>
                <a:lnTo>
                  <a:pt x="262635" y="0"/>
                </a:lnTo>
                <a:lnTo>
                  <a:pt x="215431" y="4231"/>
                </a:lnTo>
                <a:lnTo>
                  <a:pt x="171000" y="16432"/>
                </a:lnTo>
                <a:lnTo>
                  <a:pt x="130085" y="35861"/>
                </a:lnTo>
                <a:lnTo>
                  <a:pt x="93429" y="61773"/>
                </a:lnTo>
                <a:lnTo>
                  <a:pt x="61773" y="93429"/>
                </a:lnTo>
                <a:lnTo>
                  <a:pt x="35861" y="130085"/>
                </a:lnTo>
                <a:lnTo>
                  <a:pt x="16432" y="171000"/>
                </a:lnTo>
                <a:lnTo>
                  <a:pt x="4231" y="215431"/>
                </a:lnTo>
                <a:lnTo>
                  <a:pt x="0" y="262636"/>
                </a:lnTo>
                <a:lnTo>
                  <a:pt x="0" y="1313180"/>
                </a:lnTo>
                <a:lnTo>
                  <a:pt x="4231" y="1360388"/>
                </a:lnTo>
                <a:lnTo>
                  <a:pt x="16432" y="1404820"/>
                </a:lnTo>
                <a:lnTo>
                  <a:pt x="35861" y="1445736"/>
                </a:lnTo>
                <a:lnTo>
                  <a:pt x="61773" y="1482391"/>
                </a:lnTo>
                <a:lnTo>
                  <a:pt x="93429" y="1514046"/>
                </a:lnTo>
                <a:lnTo>
                  <a:pt x="130085" y="1539957"/>
                </a:lnTo>
                <a:lnTo>
                  <a:pt x="171000" y="1559384"/>
                </a:lnTo>
                <a:lnTo>
                  <a:pt x="215431" y="1571584"/>
                </a:lnTo>
                <a:lnTo>
                  <a:pt x="262635" y="1575816"/>
                </a:lnTo>
                <a:lnTo>
                  <a:pt x="3394202" y="1575816"/>
                </a:lnTo>
                <a:lnTo>
                  <a:pt x="3441406" y="1571584"/>
                </a:lnTo>
                <a:lnTo>
                  <a:pt x="3485837" y="1559384"/>
                </a:lnTo>
                <a:lnTo>
                  <a:pt x="3526752" y="1539957"/>
                </a:lnTo>
                <a:lnTo>
                  <a:pt x="3563408" y="1514046"/>
                </a:lnTo>
                <a:lnTo>
                  <a:pt x="3595064" y="1482391"/>
                </a:lnTo>
                <a:lnTo>
                  <a:pt x="3620976" y="1445736"/>
                </a:lnTo>
                <a:lnTo>
                  <a:pt x="3640405" y="1404820"/>
                </a:lnTo>
                <a:lnTo>
                  <a:pt x="3652606" y="1360388"/>
                </a:lnTo>
                <a:lnTo>
                  <a:pt x="3656837" y="1313180"/>
                </a:lnTo>
                <a:lnTo>
                  <a:pt x="3656837" y="262636"/>
                </a:lnTo>
                <a:lnTo>
                  <a:pt x="3652606" y="215431"/>
                </a:lnTo>
                <a:lnTo>
                  <a:pt x="3640405" y="171000"/>
                </a:lnTo>
                <a:lnTo>
                  <a:pt x="3620976" y="130085"/>
                </a:lnTo>
                <a:lnTo>
                  <a:pt x="3595064" y="93429"/>
                </a:lnTo>
                <a:lnTo>
                  <a:pt x="3563408" y="61773"/>
                </a:lnTo>
                <a:lnTo>
                  <a:pt x="3526752" y="35861"/>
                </a:lnTo>
                <a:lnTo>
                  <a:pt x="3485837" y="16432"/>
                </a:lnTo>
                <a:lnTo>
                  <a:pt x="3441406" y="4231"/>
                </a:lnTo>
                <a:lnTo>
                  <a:pt x="3394202" y="0"/>
                </a:lnTo>
                <a:close/>
              </a:path>
            </a:pathLst>
          </a:custGeom>
          <a:solidFill>
            <a:srgbClr val="FFD966"/>
          </a:solidFill>
        </p:spPr>
        <p:txBody>
          <a:bodyPr wrap="square" lIns="0" tIns="0" rIns="0" bIns="0" rtlCol="0"/>
          <a:lstStyle/>
          <a:p>
            <a:endParaRPr/>
          </a:p>
        </p:txBody>
      </p:sp>
      <p:sp>
        <p:nvSpPr>
          <p:cNvPr id="22" name="object 22"/>
          <p:cNvSpPr/>
          <p:nvPr/>
        </p:nvSpPr>
        <p:spPr>
          <a:xfrm>
            <a:off x="7872221" y="5186934"/>
            <a:ext cx="3656965" cy="1576070"/>
          </a:xfrm>
          <a:custGeom>
            <a:avLst/>
            <a:gdLst/>
            <a:ahLst/>
            <a:cxnLst/>
            <a:rect l="l" t="t" r="r" b="b"/>
            <a:pathLst>
              <a:path w="3656965" h="1576070">
                <a:moveTo>
                  <a:pt x="0" y="262636"/>
                </a:moveTo>
                <a:lnTo>
                  <a:pt x="4231" y="215431"/>
                </a:lnTo>
                <a:lnTo>
                  <a:pt x="16432" y="171000"/>
                </a:lnTo>
                <a:lnTo>
                  <a:pt x="35861" y="130085"/>
                </a:lnTo>
                <a:lnTo>
                  <a:pt x="61773" y="93429"/>
                </a:lnTo>
                <a:lnTo>
                  <a:pt x="93429" y="61773"/>
                </a:lnTo>
                <a:lnTo>
                  <a:pt x="130085" y="35861"/>
                </a:lnTo>
                <a:lnTo>
                  <a:pt x="171000" y="16432"/>
                </a:lnTo>
                <a:lnTo>
                  <a:pt x="215431" y="4231"/>
                </a:lnTo>
                <a:lnTo>
                  <a:pt x="262635" y="0"/>
                </a:lnTo>
                <a:lnTo>
                  <a:pt x="3394202" y="0"/>
                </a:lnTo>
                <a:lnTo>
                  <a:pt x="3441406" y="4231"/>
                </a:lnTo>
                <a:lnTo>
                  <a:pt x="3485837" y="16432"/>
                </a:lnTo>
                <a:lnTo>
                  <a:pt x="3526752" y="35861"/>
                </a:lnTo>
                <a:lnTo>
                  <a:pt x="3563408" y="61773"/>
                </a:lnTo>
                <a:lnTo>
                  <a:pt x="3595064" y="93429"/>
                </a:lnTo>
                <a:lnTo>
                  <a:pt x="3620976" y="130085"/>
                </a:lnTo>
                <a:lnTo>
                  <a:pt x="3640405" y="171000"/>
                </a:lnTo>
                <a:lnTo>
                  <a:pt x="3652606" y="215431"/>
                </a:lnTo>
                <a:lnTo>
                  <a:pt x="3656837" y="262636"/>
                </a:lnTo>
                <a:lnTo>
                  <a:pt x="3656837" y="1313180"/>
                </a:lnTo>
                <a:lnTo>
                  <a:pt x="3652606" y="1360388"/>
                </a:lnTo>
                <a:lnTo>
                  <a:pt x="3640405" y="1404820"/>
                </a:lnTo>
                <a:lnTo>
                  <a:pt x="3620976" y="1445736"/>
                </a:lnTo>
                <a:lnTo>
                  <a:pt x="3595064" y="1482391"/>
                </a:lnTo>
                <a:lnTo>
                  <a:pt x="3563408" y="1514046"/>
                </a:lnTo>
                <a:lnTo>
                  <a:pt x="3526752" y="1539957"/>
                </a:lnTo>
                <a:lnTo>
                  <a:pt x="3485837" y="1559384"/>
                </a:lnTo>
                <a:lnTo>
                  <a:pt x="3441406" y="1571584"/>
                </a:lnTo>
                <a:lnTo>
                  <a:pt x="3394202" y="1575816"/>
                </a:lnTo>
                <a:lnTo>
                  <a:pt x="262635" y="1575816"/>
                </a:lnTo>
                <a:lnTo>
                  <a:pt x="215431" y="1571584"/>
                </a:lnTo>
                <a:lnTo>
                  <a:pt x="171000" y="1559384"/>
                </a:lnTo>
                <a:lnTo>
                  <a:pt x="130085" y="1539957"/>
                </a:lnTo>
                <a:lnTo>
                  <a:pt x="93429" y="1514046"/>
                </a:lnTo>
                <a:lnTo>
                  <a:pt x="61773" y="1482391"/>
                </a:lnTo>
                <a:lnTo>
                  <a:pt x="35861" y="1445736"/>
                </a:lnTo>
                <a:lnTo>
                  <a:pt x="16432" y="1404820"/>
                </a:lnTo>
                <a:lnTo>
                  <a:pt x="4231" y="1360388"/>
                </a:lnTo>
                <a:lnTo>
                  <a:pt x="0" y="1313180"/>
                </a:lnTo>
                <a:lnTo>
                  <a:pt x="0" y="262636"/>
                </a:lnTo>
                <a:close/>
              </a:path>
            </a:pathLst>
          </a:custGeom>
          <a:ln w="28955">
            <a:solidFill>
              <a:srgbClr val="FFC000"/>
            </a:solidFill>
          </a:ln>
        </p:spPr>
        <p:txBody>
          <a:bodyPr wrap="square" lIns="0" tIns="0" rIns="0" bIns="0" rtlCol="0"/>
          <a:lstStyle/>
          <a:p>
            <a:endParaRPr/>
          </a:p>
        </p:txBody>
      </p:sp>
      <p:sp>
        <p:nvSpPr>
          <p:cNvPr id="23" name="object 23"/>
          <p:cNvSpPr txBox="1"/>
          <p:nvPr/>
        </p:nvSpPr>
        <p:spPr>
          <a:xfrm>
            <a:off x="8028685" y="5646420"/>
            <a:ext cx="3312160" cy="858519"/>
          </a:xfrm>
          <a:prstGeom prst="rect">
            <a:avLst/>
          </a:prstGeom>
        </p:spPr>
        <p:txBody>
          <a:bodyPr vert="horz" wrap="square" lIns="0" tIns="0" rIns="0" bIns="0" rtlCol="0">
            <a:spAutoFit/>
          </a:bodyPr>
          <a:lstStyle/>
          <a:p>
            <a:pPr marL="12700" marR="43180">
              <a:lnSpc>
                <a:spcPct val="100000"/>
              </a:lnSpc>
            </a:pPr>
            <a:r>
              <a:rPr sz="1100" dirty="0">
                <a:latin typeface="Calibri"/>
                <a:cs typeface="Calibri"/>
              </a:rPr>
              <a:t>Il est </a:t>
            </a:r>
            <a:r>
              <a:rPr sz="1100" spc="-5" dirty="0">
                <a:latin typeface="Calibri"/>
                <a:cs typeface="Calibri"/>
              </a:rPr>
              <a:t>conseillé d’ajouter au moins </a:t>
            </a:r>
            <a:r>
              <a:rPr sz="1100" dirty="0">
                <a:latin typeface="Calibri"/>
                <a:cs typeface="Calibri"/>
              </a:rPr>
              <a:t>2 </a:t>
            </a:r>
            <a:r>
              <a:rPr sz="1100" spc="-5" dirty="0">
                <a:latin typeface="Calibri"/>
                <a:cs typeface="Calibri"/>
              </a:rPr>
              <a:t>utilisateurs </a:t>
            </a:r>
            <a:r>
              <a:rPr sz="1100" dirty="0">
                <a:latin typeface="Calibri"/>
                <a:cs typeface="Calibri"/>
              </a:rPr>
              <a:t>afin </a:t>
            </a:r>
            <a:r>
              <a:rPr sz="1100" spc="-5" dirty="0">
                <a:latin typeface="Calibri"/>
                <a:cs typeface="Calibri"/>
              </a:rPr>
              <a:t>que  </a:t>
            </a:r>
            <a:r>
              <a:rPr sz="1100" spc="-10" dirty="0">
                <a:latin typeface="Calibri"/>
                <a:cs typeface="Calibri"/>
              </a:rPr>
              <a:t>plusieurs </a:t>
            </a:r>
            <a:r>
              <a:rPr sz="1100" spc="-5" dirty="0">
                <a:latin typeface="Calibri"/>
                <a:cs typeface="Calibri"/>
              </a:rPr>
              <a:t>personnes de la même société puissent accéder  au site eTendering. Pour ajouter un autre utilisateur,  cliquez sur le bouton « </a:t>
            </a:r>
            <a:r>
              <a:rPr sz="1100" b="1" i="1" spc="-5" dirty="0">
                <a:latin typeface="Calibri"/>
                <a:cs typeface="Calibri"/>
              </a:rPr>
              <a:t>Save and Add Another User</a:t>
            </a:r>
            <a:r>
              <a:rPr sz="1100" b="1" i="1" spc="-55" dirty="0">
                <a:latin typeface="Calibri"/>
                <a:cs typeface="Calibri"/>
              </a:rPr>
              <a:t> </a:t>
            </a:r>
            <a:r>
              <a:rPr sz="1100" spc="-5" dirty="0">
                <a:latin typeface="Calibri"/>
                <a:cs typeface="Calibri"/>
              </a:rPr>
              <a:t>»</a:t>
            </a:r>
            <a:endParaRPr sz="1100">
              <a:latin typeface="Calibri"/>
              <a:cs typeface="Calibri"/>
            </a:endParaRPr>
          </a:p>
          <a:p>
            <a:pPr marR="5080" algn="r">
              <a:lnSpc>
                <a:spcPct val="100000"/>
              </a:lnSpc>
            </a:pPr>
            <a:r>
              <a:rPr sz="1100" spc="-10" dirty="0">
                <a:latin typeface="Calibri"/>
                <a:cs typeface="Calibri"/>
              </a:rPr>
              <a:t>quez</a:t>
            </a:r>
            <a:endParaRPr sz="1100">
              <a:latin typeface="Calibri"/>
              <a:cs typeface="Calibri"/>
            </a:endParaRPr>
          </a:p>
        </p:txBody>
      </p:sp>
      <p:sp>
        <p:nvSpPr>
          <p:cNvPr id="24" name="object 24"/>
          <p:cNvSpPr/>
          <p:nvPr/>
        </p:nvSpPr>
        <p:spPr>
          <a:xfrm>
            <a:off x="7879842" y="5205221"/>
            <a:ext cx="363474" cy="380238"/>
          </a:xfrm>
          <a:prstGeom prst="rect">
            <a:avLst/>
          </a:prstGeom>
          <a:blipFill>
            <a:blip r:embed="rId9" cstate="print"/>
            <a:stretch>
              <a:fillRect/>
            </a:stretch>
          </a:blipFill>
        </p:spPr>
        <p:txBody>
          <a:bodyPr wrap="square" lIns="0" tIns="0" rIns="0" bIns="0" rtlCol="0"/>
          <a:lstStyle/>
          <a:p>
            <a:endParaRPr/>
          </a:p>
        </p:txBody>
      </p:sp>
      <p:sp>
        <p:nvSpPr>
          <p:cNvPr id="25" name="object 25"/>
          <p:cNvSpPr/>
          <p:nvPr/>
        </p:nvSpPr>
        <p:spPr>
          <a:xfrm>
            <a:off x="8286750" y="5269991"/>
            <a:ext cx="1209040" cy="261620"/>
          </a:xfrm>
          <a:custGeom>
            <a:avLst/>
            <a:gdLst/>
            <a:ahLst/>
            <a:cxnLst/>
            <a:rect l="l" t="t" r="r" b="b"/>
            <a:pathLst>
              <a:path w="1209040" h="261620">
                <a:moveTo>
                  <a:pt x="0" y="261365"/>
                </a:moveTo>
                <a:lnTo>
                  <a:pt x="1208531" y="261365"/>
                </a:lnTo>
                <a:lnTo>
                  <a:pt x="1208531" y="0"/>
                </a:lnTo>
                <a:lnTo>
                  <a:pt x="0" y="0"/>
                </a:lnTo>
                <a:lnTo>
                  <a:pt x="0" y="261365"/>
                </a:lnTo>
                <a:close/>
              </a:path>
            </a:pathLst>
          </a:custGeom>
          <a:solidFill>
            <a:srgbClr val="FFD966"/>
          </a:solidFill>
        </p:spPr>
        <p:txBody>
          <a:bodyPr wrap="square" lIns="0" tIns="0" rIns="0" bIns="0" rtlCol="0"/>
          <a:lstStyle/>
          <a:p>
            <a:endParaRPr/>
          </a:p>
        </p:txBody>
      </p:sp>
      <p:sp>
        <p:nvSpPr>
          <p:cNvPr id="26" name="object 26"/>
          <p:cNvSpPr txBox="1"/>
          <p:nvPr/>
        </p:nvSpPr>
        <p:spPr>
          <a:xfrm>
            <a:off x="8274811" y="5256276"/>
            <a:ext cx="671830" cy="282575"/>
          </a:xfrm>
          <a:prstGeom prst="rect">
            <a:avLst/>
          </a:prstGeom>
        </p:spPr>
        <p:txBody>
          <a:bodyPr vert="horz" wrap="square" lIns="0" tIns="0" rIns="0" bIns="0" rtlCol="0">
            <a:spAutoFit/>
          </a:bodyPr>
          <a:lstStyle/>
          <a:p>
            <a:pPr marL="12700">
              <a:lnSpc>
                <a:spcPct val="100000"/>
              </a:lnSpc>
            </a:pPr>
            <a:r>
              <a:rPr sz="1700" b="1" spc="-5" dirty="0">
                <a:solidFill>
                  <a:srgbClr val="0D0D0D"/>
                </a:solidFill>
                <a:latin typeface="Calibri"/>
                <a:cs typeface="Calibri"/>
              </a:rPr>
              <a:t>Conse</a:t>
            </a:r>
            <a:r>
              <a:rPr sz="1700" b="1" dirty="0">
                <a:solidFill>
                  <a:srgbClr val="0D0D0D"/>
                </a:solidFill>
                <a:latin typeface="Calibri"/>
                <a:cs typeface="Calibri"/>
              </a:rPr>
              <a:t>il</a:t>
            </a:r>
            <a:endParaRPr sz="1700">
              <a:latin typeface="Calibri"/>
              <a:cs typeface="Calibri"/>
            </a:endParaRPr>
          </a:p>
        </p:txBody>
      </p:sp>
      <p:sp>
        <p:nvSpPr>
          <p:cNvPr id="27" name="object 27"/>
          <p:cNvSpPr txBox="1"/>
          <p:nvPr/>
        </p:nvSpPr>
        <p:spPr>
          <a:xfrm>
            <a:off x="8028685" y="6339649"/>
            <a:ext cx="3246120" cy="302260"/>
          </a:xfrm>
          <a:prstGeom prst="rect">
            <a:avLst/>
          </a:prstGeom>
        </p:spPr>
        <p:txBody>
          <a:bodyPr vert="horz" wrap="square" lIns="0" tIns="0" rIns="0" bIns="0" rtlCol="0">
            <a:spAutoFit/>
          </a:bodyPr>
          <a:lstStyle/>
          <a:p>
            <a:pPr marL="12700">
              <a:lnSpc>
                <a:spcPts val="960"/>
              </a:lnSpc>
            </a:pPr>
            <a:r>
              <a:rPr sz="1100" spc="-5" dirty="0">
                <a:latin typeface="Calibri"/>
                <a:cs typeface="Calibri"/>
              </a:rPr>
              <a:t>[Enregistrer et ajouter un autre </a:t>
            </a:r>
            <a:r>
              <a:rPr sz="1100" spc="-10" dirty="0">
                <a:latin typeface="Calibri"/>
                <a:cs typeface="Calibri"/>
              </a:rPr>
              <a:t>utilisateur] </a:t>
            </a:r>
            <a:r>
              <a:rPr sz="1100" spc="-5" dirty="0">
                <a:latin typeface="Calibri"/>
                <a:cs typeface="Calibri"/>
              </a:rPr>
              <a:t>; sinon,</a:t>
            </a:r>
            <a:r>
              <a:rPr sz="1100" spc="65" dirty="0">
                <a:latin typeface="Calibri"/>
                <a:cs typeface="Calibri"/>
              </a:rPr>
              <a:t> </a:t>
            </a:r>
            <a:r>
              <a:rPr sz="1100" spc="-5" dirty="0">
                <a:latin typeface="Calibri"/>
                <a:cs typeface="Calibri"/>
              </a:rPr>
              <a:t>cli</a:t>
            </a:r>
            <a:endParaRPr sz="1100">
              <a:latin typeface="Calibri"/>
              <a:cs typeface="Calibri"/>
            </a:endParaRPr>
          </a:p>
          <a:p>
            <a:pPr marR="5080" algn="r">
              <a:lnSpc>
                <a:spcPts val="1255"/>
              </a:lnSpc>
            </a:pPr>
            <a:r>
              <a:rPr sz="1200" spc="-5" dirty="0">
                <a:solidFill>
                  <a:srgbClr val="888888"/>
                </a:solidFill>
                <a:latin typeface="Calibri"/>
                <a:cs typeface="Calibri"/>
              </a:rPr>
              <a:t>64</a:t>
            </a:r>
            <a:endParaRPr sz="1200">
              <a:latin typeface="Calibri"/>
              <a:cs typeface="Calibri"/>
            </a:endParaRPr>
          </a:p>
        </p:txBody>
      </p:sp>
      <p:sp>
        <p:nvSpPr>
          <p:cNvPr id="28" name="object 28"/>
          <p:cNvSpPr txBox="1"/>
          <p:nvPr/>
        </p:nvSpPr>
        <p:spPr>
          <a:xfrm>
            <a:off x="137413" y="6398577"/>
            <a:ext cx="832485" cy="457834"/>
          </a:xfrm>
          <a:prstGeom prst="rect">
            <a:avLst/>
          </a:prstGeom>
        </p:spPr>
        <p:txBody>
          <a:bodyPr vert="horz" wrap="square" lIns="0" tIns="0" rIns="0" bIns="0" rtlCol="0">
            <a:spAutoFit/>
          </a:bodyPr>
          <a:lstStyle/>
          <a:p>
            <a:pPr algn="ctr">
              <a:lnSpc>
                <a:spcPts val="1050"/>
              </a:lnSpc>
            </a:pPr>
            <a:r>
              <a:rPr sz="1000" b="1" u="sng" dirty="0">
                <a:solidFill>
                  <a:srgbClr val="0462C1"/>
                </a:solidFill>
                <a:latin typeface="Calibri"/>
                <a:cs typeface="Calibri"/>
                <a:hlinkClick r:id="rId7" action="ppaction://hlinksldjump"/>
              </a:rPr>
              <a:t>Register</a:t>
            </a:r>
            <a:r>
              <a:rPr sz="1000" b="1" u="sng" spc="-110" dirty="0">
                <a:solidFill>
                  <a:srgbClr val="0462C1"/>
                </a:solidFill>
                <a:latin typeface="Calibri"/>
                <a:cs typeface="Calibri"/>
                <a:hlinkClick r:id="rId7" action="ppaction://hlinksldjump"/>
              </a:rPr>
              <a:t> </a:t>
            </a:r>
            <a:r>
              <a:rPr sz="1000" b="1" u="sng" spc="-5" dirty="0">
                <a:solidFill>
                  <a:srgbClr val="0462C1"/>
                </a:solidFill>
                <a:latin typeface="Calibri"/>
                <a:cs typeface="Calibri"/>
                <a:hlinkClick r:id="rId7" action="ppaction://hlinksldjump"/>
              </a:rPr>
              <a:t>Profile</a:t>
            </a:r>
            <a:endParaRPr sz="1000">
              <a:latin typeface="Calibri"/>
              <a:cs typeface="Calibri"/>
            </a:endParaRPr>
          </a:p>
          <a:p>
            <a:pPr algn="ctr">
              <a:lnSpc>
                <a:spcPct val="100000"/>
              </a:lnSpc>
            </a:pPr>
            <a:r>
              <a:rPr sz="1000" u="sng" dirty="0">
                <a:solidFill>
                  <a:srgbClr val="0462C1"/>
                </a:solidFill>
                <a:latin typeface="Calibri"/>
                <a:cs typeface="Calibri"/>
                <a:hlinkClick r:id="rId7" action="ppaction://hlinksldjump"/>
              </a:rPr>
              <a:t>[Enregistrer</a:t>
            </a:r>
            <a:r>
              <a:rPr sz="1000" u="sng" spc="-90" dirty="0">
                <a:solidFill>
                  <a:srgbClr val="0462C1"/>
                </a:solidFill>
                <a:latin typeface="Calibri"/>
                <a:cs typeface="Calibri"/>
                <a:hlinkClick r:id="rId7" action="ppaction://hlinksldjump"/>
              </a:rPr>
              <a:t> </a:t>
            </a:r>
            <a:r>
              <a:rPr sz="1000" u="sng" spc="-5" dirty="0">
                <a:solidFill>
                  <a:srgbClr val="0462C1"/>
                </a:solidFill>
                <a:latin typeface="Calibri"/>
                <a:cs typeface="Calibri"/>
                <a:hlinkClick r:id="rId7" action="ppaction://hlinksldjump"/>
              </a:rPr>
              <a:t>un</a:t>
            </a:r>
            <a:endParaRPr sz="1000">
              <a:latin typeface="Calibri"/>
              <a:cs typeface="Calibri"/>
            </a:endParaRPr>
          </a:p>
          <a:p>
            <a:pPr marL="1270" algn="ctr">
              <a:lnSpc>
                <a:spcPct val="100000"/>
              </a:lnSpc>
            </a:pPr>
            <a:r>
              <a:rPr sz="1000" u="sng" spc="-5" dirty="0">
                <a:solidFill>
                  <a:srgbClr val="0462C1"/>
                </a:solidFill>
                <a:latin typeface="Calibri"/>
                <a:cs typeface="Calibri"/>
                <a:hlinkClick r:id="rId7" action="ppaction://hlinksldjump"/>
              </a:rPr>
              <a:t>profil]</a:t>
            </a:r>
            <a:endParaRPr sz="1000">
              <a:latin typeface="Calibri"/>
              <a:cs typeface="Calibri"/>
            </a:endParaRPr>
          </a:p>
        </p:txBody>
      </p:sp>
      <p:sp>
        <p:nvSpPr>
          <p:cNvPr id="29" name="object 29"/>
          <p:cNvSpPr txBox="1"/>
          <p:nvPr/>
        </p:nvSpPr>
        <p:spPr>
          <a:xfrm>
            <a:off x="1723389" y="6500240"/>
            <a:ext cx="9599295" cy="223520"/>
          </a:xfrm>
          <a:prstGeom prst="rect">
            <a:avLst/>
          </a:prstGeom>
        </p:spPr>
        <p:txBody>
          <a:bodyPr vert="horz" wrap="square" lIns="0" tIns="19685" rIns="0" bIns="0" rtlCol="0">
            <a:spAutoFit/>
          </a:bodyPr>
          <a:lstStyle/>
          <a:p>
            <a:pPr marL="12700">
              <a:lnSpc>
                <a:spcPct val="100000"/>
              </a:lnSpc>
              <a:spcBef>
                <a:spcPts val="155"/>
              </a:spcBef>
            </a:pPr>
            <a:r>
              <a:rPr sz="1200" dirty="0">
                <a:solidFill>
                  <a:srgbClr val="0D0D0D"/>
                </a:solidFill>
                <a:latin typeface="Calibri"/>
                <a:cs typeface="Calibri"/>
              </a:rPr>
              <a:t>Guide de </a:t>
            </a:r>
            <a:r>
              <a:rPr sz="1200" spc="-5" dirty="0">
                <a:solidFill>
                  <a:srgbClr val="0D0D0D"/>
                </a:solidFill>
                <a:latin typeface="Calibri"/>
                <a:cs typeface="Calibri"/>
              </a:rPr>
              <a:t>l’utilisateur du </a:t>
            </a:r>
            <a:r>
              <a:rPr sz="1200" spc="-10" dirty="0">
                <a:solidFill>
                  <a:srgbClr val="0D0D0D"/>
                </a:solidFill>
                <a:latin typeface="Calibri"/>
                <a:cs typeface="Calibri"/>
              </a:rPr>
              <a:t>système </a:t>
            </a:r>
            <a:r>
              <a:rPr sz="1200" spc="-15" dirty="0">
                <a:solidFill>
                  <a:srgbClr val="0D0D0D"/>
                </a:solidFill>
                <a:latin typeface="Calibri"/>
                <a:cs typeface="Calibri"/>
              </a:rPr>
              <a:t>eTendering </a:t>
            </a:r>
            <a:r>
              <a:rPr sz="1200" spc="-5" dirty="0">
                <a:solidFill>
                  <a:srgbClr val="0D0D0D"/>
                </a:solidFill>
                <a:latin typeface="Calibri"/>
                <a:cs typeface="Calibri"/>
              </a:rPr>
              <a:t>du PNUD </a:t>
            </a:r>
            <a:r>
              <a:rPr sz="1200" dirty="0">
                <a:solidFill>
                  <a:srgbClr val="0D0D0D"/>
                </a:solidFill>
                <a:latin typeface="Calibri"/>
                <a:cs typeface="Calibri"/>
              </a:rPr>
              <a:t>à </a:t>
            </a:r>
            <a:r>
              <a:rPr sz="1200" spc="-15" dirty="0">
                <a:solidFill>
                  <a:srgbClr val="0D0D0D"/>
                </a:solidFill>
                <a:latin typeface="Calibri"/>
                <a:cs typeface="Calibri"/>
              </a:rPr>
              <a:t>l’attention </a:t>
            </a:r>
            <a:r>
              <a:rPr sz="1200" dirty="0">
                <a:solidFill>
                  <a:srgbClr val="0D0D0D"/>
                </a:solidFill>
                <a:latin typeface="Calibri"/>
                <a:cs typeface="Calibri"/>
              </a:rPr>
              <a:t>des </a:t>
            </a:r>
            <a:r>
              <a:rPr sz="1200" spc="-5" dirty="0">
                <a:solidFill>
                  <a:srgbClr val="0D0D0D"/>
                </a:solidFill>
                <a:latin typeface="Calibri"/>
                <a:cs typeface="Calibri"/>
              </a:rPr>
              <a:t>soumissionnaires </a:t>
            </a:r>
            <a:r>
              <a:rPr sz="1200" dirty="0">
                <a:solidFill>
                  <a:srgbClr val="0D0D0D"/>
                </a:solidFill>
                <a:latin typeface="Calibri"/>
                <a:cs typeface="Calibri"/>
              </a:rPr>
              <a:t>- </a:t>
            </a:r>
            <a:r>
              <a:rPr sz="1200" spc="-5" dirty="0">
                <a:solidFill>
                  <a:srgbClr val="0D0D0D"/>
                </a:solidFill>
                <a:latin typeface="Calibri"/>
                <a:cs typeface="Calibri"/>
              </a:rPr>
              <a:t>janvier </a:t>
            </a:r>
            <a:r>
              <a:rPr sz="1200" spc="-50" dirty="0">
                <a:solidFill>
                  <a:srgbClr val="0D0D0D"/>
                </a:solidFill>
                <a:latin typeface="Calibri"/>
                <a:cs typeface="Calibri"/>
              </a:rPr>
              <a:t>2018</a:t>
            </a:r>
            <a:r>
              <a:rPr sz="1650" spc="-75" baseline="20202" dirty="0">
                <a:latin typeface="Calibri"/>
                <a:cs typeface="Calibri"/>
              </a:rPr>
              <a:t>sur </a:t>
            </a:r>
            <a:r>
              <a:rPr sz="1650" spc="-7" baseline="20202" dirty="0">
                <a:latin typeface="Calibri"/>
                <a:cs typeface="Calibri"/>
              </a:rPr>
              <a:t>le bouton « </a:t>
            </a:r>
            <a:r>
              <a:rPr sz="1650" b="1" i="1" spc="-7" baseline="20202" dirty="0">
                <a:latin typeface="Calibri"/>
                <a:cs typeface="Calibri"/>
              </a:rPr>
              <a:t>Next </a:t>
            </a:r>
            <a:r>
              <a:rPr sz="1650" spc="-7" baseline="20202" dirty="0">
                <a:latin typeface="Calibri"/>
                <a:cs typeface="Calibri"/>
              </a:rPr>
              <a:t>» [Suivant] pour passer à la </a:t>
            </a:r>
            <a:r>
              <a:rPr sz="1650" spc="7" baseline="20202" dirty="0">
                <a:latin typeface="Calibri"/>
                <a:cs typeface="Calibri"/>
              </a:rPr>
              <a:t>3</a:t>
            </a:r>
            <a:r>
              <a:rPr sz="1050" spc="7" baseline="55555" dirty="0">
                <a:latin typeface="Calibri"/>
                <a:cs typeface="Calibri"/>
              </a:rPr>
              <a:t>e  </a:t>
            </a:r>
            <a:r>
              <a:rPr sz="1050" spc="60" baseline="55555" dirty="0">
                <a:latin typeface="Calibri"/>
                <a:cs typeface="Calibri"/>
              </a:rPr>
              <a:t> </a:t>
            </a:r>
            <a:r>
              <a:rPr sz="1650" spc="-7" baseline="20202" dirty="0">
                <a:latin typeface="Calibri"/>
                <a:cs typeface="Calibri"/>
              </a:rPr>
              <a:t>étape.</a:t>
            </a:r>
            <a:endParaRPr sz="1650" baseline="20202">
              <a:latin typeface="Calibri"/>
              <a:cs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771839" y="216662"/>
            <a:ext cx="9458706" cy="535052"/>
          </a:xfrm>
          <a:custGeom>
            <a:avLst/>
            <a:gdLst/>
            <a:ahLst/>
            <a:cxnLst/>
            <a:rect l="l" t="t" r="r" b="b"/>
            <a:pathLst>
              <a:path w="4466590" h="1186180">
                <a:moveTo>
                  <a:pt x="0" y="1185671"/>
                </a:moveTo>
                <a:lnTo>
                  <a:pt x="4466082" y="1185671"/>
                </a:lnTo>
                <a:lnTo>
                  <a:pt x="4466082" y="0"/>
                </a:lnTo>
                <a:lnTo>
                  <a:pt x="0" y="0"/>
                </a:lnTo>
                <a:lnTo>
                  <a:pt x="0" y="1185671"/>
                </a:lnTo>
                <a:close/>
              </a:path>
            </a:pathLst>
          </a:custGeom>
          <a:solidFill>
            <a:srgbClr val="5B9BD4"/>
          </a:solidFill>
        </p:spPr>
        <p:txBody>
          <a:bodyPr wrap="square" lIns="0" tIns="0" rIns="0" bIns="0" rtlCol="0"/>
          <a:lstStyle/>
          <a:p>
            <a:pPr algn="ctr"/>
            <a:endParaRPr dirty="0"/>
          </a:p>
        </p:txBody>
      </p:sp>
      <p:sp>
        <p:nvSpPr>
          <p:cNvPr id="5" name="object 5"/>
          <p:cNvSpPr/>
          <p:nvPr/>
        </p:nvSpPr>
        <p:spPr>
          <a:xfrm>
            <a:off x="1145667" y="930529"/>
            <a:ext cx="9795002" cy="5020246"/>
          </a:xfrm>
          <a:prstGeom prst="rect">
            <a:avLst/>
          </a:prstGeom>
          <a:blipFill>
            <a:blip r:embed="rId2" cstate="print"/>
            <a:stretch>
              <a:fillRect/>
            </a:stretch>
          </a:blipFill>
        </p:spPr>
        <p:txBody>
          <a:bodyPr wrap="square" lIns="0" tIns="0" rIns="0" bIns="0" rtlCol="0"/>
          <a:lstStyle/>
          <a:p>
            <a:pPr algn="ctr"/>
            <a:endParaRPr dirty="0"/>
          </a:p>
        </p:txBody>
      </p:sp>
      <p:sp>
        <p:nvSpPr>
          <p:cNvPr id="6" name="object 6"/>
          <p:cNvSpPr txBox="1"/>
          <p:nvPr/>
        </p:nvSpPr>
        <p:spPr>
          <a:xfrm>
            <a:off x="1848039" y="233172"/>
            <a:ext cx="9306306" cy="371897"/>
          </a:xfrm>
          <a:prstGeom prst="rect">
            <a:avLst/>
          </a:prstGeom>
        </p:spPr>
        <p:txBody>
          <a:bodyPr vert="horz" wrap="square" lIns="0" tIns="0" rIns="0" bIns="0" rtlCol="0">
            <a:spAutoFit/>
          </a:bodyPr>
          <a:lstStyle/>
          <a:p>
            <a:pPr marL="99695" algn="ctr">
              <a:lnSpc>
                <a:spcPts val="2855"/>
              </a:lnSpc>
            </a:pPr>
            <a:r>
              <a:rPr sz="2600" b="1" spc="-5" dirty="0">
                <a:latin typeface="Calibri"/>
                <a:cs typeface="Calibri"/>
              </a:rPr>
              <a:t>Action 3 : </a:t>
            </a:r>
            <a:r>
              <a:rPr sz="2600" b="1" spc="-15" dirty="0" err="1">
                <a:latin typeface="Calibri"/>
                <a:cs typeface="Calibri"/>
              </a:rPr>
              <a:t>Enregistrer</a:t>
            </a:r>
            <a:r>
              <a:rPr sz="2600" b="1" spc="35" dirty="0">
                <a:latin typeface="Calibri"/>
                <a:cs typeface="Calibri"/>
              </a:rPr>
              <a:t> </a:t>
            </a:r>
            <a:r>
              <a:rPr sz="2600" b="1" spc="-5" dirty="0">
                <a:latin typeface="Calibri"/>
                <a:cs typeface="Calibri"/>
              </a:rPr>
              <a:t>les</a:t>
            </a:r>
            <a:r>
              <a:rPr lang="fr-FR" sz="2600" b="1" spc="-5" dirty="0">
                <a:latin typeface="Calibri"/>
                <a:cs typeface="Calibri"/>
              </a:rPr>
              <a:t> </a:t>
            </a:r>
            <a:r>
              <a:rPr sz="2600" b="1" spc="-10" dirty="0" err="1">
                <a:latin typeface="Calibri"/>
                <a:cs typeface="Calibri"/>
              </a:rPr>
              <a:t>informations</a:t>
            </a:r>
            <a:r>
              <a:rPr sz="2600" b="1" spc="-10" dirty="0">
                <a:latin typeface="Calibri"/>
                <a:cs typeface="Calibri"/>
              </a:rPr>
              <a:t> </a:t>
            </a:r>
            <a:r>
              <a:rPr sz="2600" b="1" dirty="0">
                <a:latin typeface="Calibri"/>
                <a:cs typeface="Calibri"/>
              </a:rPr>
              <a:t>du </a:t>
            </a:r>
            <a:r>
              <a:rPr sz="2600" b="1" spc="-10" dirty="0" err="1">
                <a:latin typeface="Calibri"/>
                <a:cs typeface="Calibri"/>
              </a:rPr>
              <a:t>profil</a:t>
            </a:r>
            <a:r>
              <a:rPr sz="2600" b="1" spc="-25" dirty="0">
                <a:latin typeface="Calibri"/>
                <a:cs typeface="Calibri"/>
              </a:rPr>
              <a:t> </a:t>
            </a:r>
            <a:r>
              <a:rPr sz="2600" b="1" dirty="0">
                <a:latin typeface="Calibri"/>
                <a:cs typeface="Calibri"/>
              </a:rPr>
              <a:t>de</a:t>
            </a:r>
            <a:r>
              <a:rPr lang="fr-FR" sz="2600" b="1" dirty="0">
                <a:latin typeface="Calibri"/>
                <a:cs typeface="Calibri"/>
              </a:rPr>
              <a:t> </a:t>
            </a:r>
            <a:r>
              <a:rPr sz="2600" b="1" spc="-5" dirty="0" err="1">
                <a:latin typeface="Calibri"/>
                <a:cs typeface="Calibri"/>
              </a:rPr>
              <a:t>soumissionnaire</a:t>
            </a:r>
            <a:endParaRPr sz="2600" dirty="0">
              <a:latin typeface="Calibri"/>
              <a:cs typeface="Calibri"/>
            </a:endParaRPr>
          </a:p>
        </p:txBody>
      </p:sp>
      <p:sp>
        <p:nvSpPr>
          <p:cNvPr id="7" name="object 7"/>
          <p:cNvSpPr/>
          <p:nvPr/>
        </p:nvSpPr>
        <p:spPr>
          <a:xfrm>
            <a:off x="11480292" y="5582410"/>
            <a:ext cx="556259" cy="1255014"/>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309372" y="5500878"/>
            <a:ext cx="442722" cy="323088"/>
          </a:xfrm>
          <a:prstGeom prst="rect">
            <a:avLst/>
          </a:prstGeom>
          <a:blipFill>
            <a:blip r:embed="rId4" cstate="print"/>
            <a:stretch>
              <a:fillRect/>
            </a:stretch>
          </a:blipFill>
        </p:spPr>
        <p:txBody>
          <a:bodyPr wrap="square" lIns="0" tIns="0" rIns="0" bIns="0" rtlCol="0"/>
          <a:lstStyle/>
          <a:p>
            <a:endParaRPr/>
          </a:p>
        </p:txBody>
      </p:sp>
      <p:sp>
        <p:nvSpPr>
          <p:cNvPr id="9" name="object 9"/>
          <p:cNvSpPr txBox="1"/>
          <p:nvPr/>
        </p:nvSpPr>
        <p:spPr>
          <a:xfrm>
            <a:off x="137413" y="5950775"/>
            <a:ext cx="832485" cy="915035"/>
          </a:xfrm>
          <a:prstGeom prst="rect">
            <a:avLst/>
          </a:prstGeom>
        </p:spPr>
        <p:txBody>
          <a:bodyPr vert="horz" wrap="square" lIns="0" tIns="0" rIns="0" bIns="0" rtlCol="0">
            <a:spAutoFit/>
          </a:bodyPr>
          <a:lstStyle/>
          <a:p>
            <a:pPr marL="635" algn="ctr">
              <a:lnSpc>
                <a:spcPts val="1050"/>
              </a:lnSpc>
            </a:pPr>
            <a:r>
              <a:rPr sz="1000" u="sng" spc="-5" dirty="0">
                <a:solidFill>
                  <a:srgbClr val="0462C1"/>
                </a:solidFill>
                <a:latin typeface="Calibri"/>
                <a:cs typeface="Calibri"/>
                <a:hlinkClick r:id="rId5" action="ppaction://hlinksldjump"/>
              </a:rPr>
              <a:t>Cliquer </a:t>
            </a:r>
            <a:r>
              <a:rPr sz="1000" u="sng" dirty="0">
                <a:solidFill>
                  <a:srgbClr val="0462C1"/>
                </a:solidFill>
                <a:latin typeface="Calibri"/>
                <a:cs typeface="Calibri"/>
                <a:hlinkClick r:id="rId5" action="ppaction://hlinksldjump"/>
              </a:rPr>
              <a:t>ici</a:t>
            </a:r>
            <a:r>
              <a:rPr sz="1000" u="sng" spc="-85" dirty="0">
                <a:solidFill>
                  <a:srgbClr val="0462C1"/>
                </a:solidFill>
                <a:latin typeface="Calibri"/>
                <a:cs typeface="Calibri"/>
                <a:hlinkClick r:id="rId5" action="ppaction://hlinksldjump"/>
              </a:rPr>
              <a:t> </a:t>
            </a:r>
            <a:r>
              <a:rPr sz="1000" u="sng" spc="-5" dirty="0">
                <a:solidFill>
                  <a:srgbClr val="0462C1"/>
                </a:solidFill>
                <a:latin typeface="Calibri"/>
                <a:cs typeface="Calibri"/>
                <a:hlinkClick r:id="rId5" action="ppaction://hlinksldjump"/>
              </a:rPr>
              <a:t>pour</a:t>
            </a:r>
            <a:endParaRPr sz="1000">
              <a:latin typeface="Calibri"/>
              <a:cs typeface="Calibri"/>
            </a:endParaRPr>
          </a:p>
          <a:p>
            <a:pPr marL="12065" marR="5080" indent="635" algn="ctr">
              <a:lnSpc>
                <a:spcPct val="100000"/>
              </a:lnSpc>
            </a:pPr>
            <a:r>
              <a:rPr sz="1000" u="sng" dirty="0">
                <a:solidFill>
                  <a:srgbClr val="0462C1"/>
                </a:solidFill>
                <a:latin typeface="Calibri"/>
                <a:cs typeface="Calibri"/>
                <a:hlinkClick r:id="rId5" action="ppaction://hlinksldjump"/>
              </a:rPr>
              <a:t>retourner à la  </a:t>
            </a:r>
            <a:r>
              <a:rPr sz="1000" u="sng" spc="-5" dirty="0">
                <a:solidFill>
                  <a:srgbClr val="0462C1"/>
                </a:solidFill>
                <a:latin typeface="Calibri"/>
                <a:cs typeface="Calibri"/>
                <a:hlinkClick r:id="rId5" action="ppaction://hlinksldjump"/>
              </a:rPr>
              <a:t>page principale  </a:t>
            </a:r>
            <a:r>
              <a:rPr sz="1000" b="1" u="sng" dirty="0">
                <a:solidFill>
                  <a:srgbClr val="0462C1"/>
                </a:solidFill>
                <a:latin typeface="Calibri"/>
                <a:cs typeface="Calibri"/>
                <a:hlinkClick r:id="rId5" action="ppaction://hlinksldjump"/>
              </a:rPr>
              <a:t>Register</a:t>
            </a:r>
            <a:r>
              <a:rPr sz="1000" b="1" u="sng" spc="-100" dirty="0">
                <a:solidFill>
                  <a:srgbClr val="0462C1"/>
                </a:solidFill>
                <a:latin typeface="Calibri"/>
                <a:cs typeface="Calibri"/>
                <a:hlinkClick r:id="rId5" action="ppaction://hlinksldjump"/>
              </a:rPr>
              <a:t> </a:t>
            </a:r>
            <a:r>
              <a:rPr sz="1000" b="1" u="sng" spc="-5" dirty="0">
                <a:solidFill>
                  <a:srgbClr val="0462C1"/>
                </a:solidFill>
                <a:latin typeface="Calibri"/>
                <a:cs typeface="Calibri"/>
                <a:hlinkClick r:id="rId5" action="ppaction://hlinksldjump"/>
              </a:rPr>
              <a:t>Profile  </a:t>
            </a:r>
            <a:r>
              <a:rPr sz="1000" u="sng" spc="-5" dirty="0">
                <a:solidFill>
                  <a:srgbClr val="0462C1"/>
                </a:solidFill>
                <a:latin typeface="Calibri"/>
                <a:cs typeface="Calibri"/>
                <a:hlinkClick r:id="rId5" action="ppaction://hlinksldjump"/>
              </a:rPr>
              <a:t>[Enregistrer un  profil]</a:t>
            </a:r>
            <a:endParaRPr sz="1000">
              <a:latin typeface="Calibri"/>
              <a:cs typeface="Calibri"/>
            </a:endParaRPr>
          </a:p>
        </p:txBody>
      </p:sp>
      <p:sp>
        <p:nvSpPr>
          <p:cNvPr id="10" name="object 10"/>
          <p:cNvSpPr txBox="1"/>
          <p:nvPr/>
        </p:nvSpPr>
        <p:spPr>
          <a:xfrm>
            <a:off x="4568444" y="6463538"/>
            <a:ext cx="6372225" cy="177800"/>
          </a:xfrm>
          <a:prstGeom prst="rect">
            <a:avLst/>
          </a:prstGeom>
        </p:spPr>
        <p:txBody>
          <a:bodyPr vert="horz" wrap="square" lIns="0" tIns="0" rIns="0" bIns="0" rtlCol="0">
            <a:spAutoFit/>
          </a:bodyPr>
          <a:lstStyle/>
          <a:p>
            <a:pPr marL="12700">
              <a:lnSpc>
                <a:spcPts val="1240"/>
              </a:lnSpc>
            </a:pPr>
            <a:r>
              <a:rPr sz="1200" dirty="0">
                <a:solidFill>
                  <a:srgbClr val="0D0D0D"/>
                </a:solidFill>
                <a:latin typeface="Calibri"/>
                <a:cs typeface="Calibri"/>
              </a:rPr>
              <a:t>Guide de </a:t>
            </a:r>
            <a:r>
              <a:rPr sz="1200" spc="-5" dirty="0">
                <a:solidFill>
                  <a:srgbClr val="0D0D0D"/>
                </a:solidFill>
                <a:latin typeface="Calibri"/>
                <a:cs typeface="Calibri"/>
              </a:rPr>
              <a:t>l’utilisateur du </a:t>
            </a:r>
            <a:r>
              <a:rPr sz="1200" spc="-10" dirty="0">
                <a:solidFill>
                  <a:srgbClr val="0D0D0D"/>
                </a:solidFill>
                <a:latin typeface="Calibri"/>
                <a:cs typeface="Calibri"/>
              </a:rPr>
              <a:t>système </a:t>
            </a:r>
            <a:r>
              <a:rPr sz="1200" spc="-15" dirty="0">
                <a:solidFill>
                  <a:srgbClr val="0D0D0D"/>
                </a:solidFill>
                <a:latin typeface="Calibri"/>
                <a:cs typeface="Calibri"/>
              </a:rPr>
              <a:t>eTendering </a:t>
            </a:r>
            <a:r>
              <a:rPr sz="1200" spc="-5" dirty="0">
                <a:solidFill>
                  <a:srgbClr val="0D0D0D"/>
                </a:solidFill>
                <a:latin typeface="Calibri"/>
                <a:cs typeface="Calibri"/>
              </a:rPr>
              <a:t>du PNUD </a:t>
            </a:r>
            <a:r>
              <a:rPr sz="1200" dirty="0">
                <a:solidFill>
                  <a:srgbClr val="0D0D0D"/>
                </a:solidFill>
                <a:latin typeface="Calibri"/>
                <a:cs typeface="Calibri"/>
              </a:rPr>
              <a:t>à </a:t>
            </a:r>
            <a:r>
              <a:rPr sz="1200" spc="-15" dirty="0">
                <a:solidFill>
                  <a:srgbClr val="0D0D0D"/>
                </a:solidFill>
                <a:latin typeface="Calibri"/>
                <a:cs typeface="Calibri"/>
              </a:rPr>
              <a:t>l’attention </a:t>
            </a:r>
            <a:r>
              <a:rPr sz="1200" dirty="0">
                <a:solidFill>
                  <a:srgbClr val="0D0D0D"/>
                </a:solidFill>
                <a:latin typeface="Calibri"/>
                <a:cs typeface="Calibri"/>
              </a:rPr>
              <a:t>des </a:t>
            </a:r>
            <a:r>
              <a:rPr sz="1200" spc="-5" dirty="0">
                <a:solidFill>
                  <a:srgbClr val="0D0D0D"/>
                </a:solidFill>
                <a:latin typeface="Calibri"/>
                <a:cs typeface="Calibri"/>
              </a:rPr>
              <a:t>soumissionnaires </a:t>
            </a:r>
            <a:r>
              <a:rPr sz="1200" dirty="0">
                <a:solidFill>
                  <a:srgbClr val="0D0D0D"/>
                </a:solidFill>
                <a:latin typeface="Calibri"/>
                <a:cs typeface="Calibri"/>
              </a:rPr>
              <a:t>- </a:t>
            </a:r>
            <a:r>
              <a:rPr sz="1200" spc="-5" dirty="0">
                <a:solidFill>
                  <a:srgbClr val="0D0D0D"/>
                </a:solidFill>
                <a:latin typeface="Calibri"/>
                <a:cs typeface="Calibri"/>
              </a:rPr>
              <a:t>janvier</a:t>
            </a:r>
            <a:r>
              <a:rPr sz="1200" spc="125" dirty="0">
                <a:solidFill>
                  <a:srgbClr val="0D0D0D"/>
                </a:solidFill>
                <a:latin typeface="Calibri"/>
                <a:cs typeface="Calibri"/>
              </a:rPr>
              <a:t> </a:t>
            </a:r>
            <a:r>
              <a:rPr sz="1200" spc="-5" dirty="0">
                <a:solidFill>
                  <a:srgbClr val="0D0D0D"/>
                </a:solidFill>
                <a:latin typeface="Calibri"/>
                <a:cs typeface="Calibri"/>
              </a:rPr>
              <a:t>2018</a:t>
            </a:r>
            <a:endParaRPr sz="1200">
              <a:latin typeface="Calibri"/>
              <a:cs typeface="Calibri"/>
            </a:endParaRPr>
          </a:p>
        </p:txBody>
      </p:sp>
      <p:sp>
        <p:nvSpPr>
          <p:cNvPr id="11" name="object 11"/>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r>
              <a:rPr dirty="0"/>
              <a:t>66</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52094" y="156971"/>
            <a:ext cx="10535283" cy="902287"/>
          </a:xfrm>
          <a:custGeom>
            <a:avLst/>
            <a:gdLst/>
            <a:ahLst/>
            <a:cxnLst/>
            <a:rect l="l" t="t" r="r" b="b"/>
            <a:pathLst>
              <a:path w="5413375" h="1247140">
                <a:moveTo>
                  <a:pt x="0" y="1246631"/>
                </a:moveTo>
                <a:lnTo>
                  <a:pt x="5413248" y="1246631"/>
                </a:lnTo>
                <a:lnTo>
                  <a:pt x="5413248" y="0"/>
                </a:lnTo>
                <a:lnTo>
                  <a:pt x="0" y="0"/>
                </a:lnTo>
                <a:lnTo>
                  <a:pt x="0" y="1246631"/>
                </a:lnTo>
                <a:close/>
              </a:path>
            </a:pathLst>
          </a:custGeom>
          <a:solidFill>
            <a:srgbClr val="5B9BD4"/>
          </a:solidFill>
        </p:spPr>
        <p:txBody>
          <a:bodyPr wrap="square" lIns="0" tIns="0" rIns="0" bIns="0" rtlCol="0"/>
          <a:lstStyle/>
          <a:p>
            <a:endParaRPr/>
          </a:p>
        </p:txBody>
      </p:sp>
      <p:sp>
        <p:nvSpPr>
          <p:cNvPr id="3" name="object 3"/>
          <p:cNvSpPr/>
          <p:nvPr/>
        </p:nvSpPr>
        <p:spPr>
          <a:xfrm>
            <a:off x="11480292" y="5582410"/>
            <a:ext cx="556259" cy="1255014"/>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1447800" y="1277221"/>
            <a:ext cx="8936102" cy="4968353"/>
          </a:xfrm>
          <a:prstGeom prst="rect">
            <a:avLst/>
          </a:prstGeom>
          <a:blipFill>
            <a:blip r:embed="rId3" cstate="print"/>
            <a:stretch>
              <a:fillRect/>
            </a:stretch>
          </a:blipFill>
        </p:spPr>
        <p:txBody>
          <a:bodyPr wrap="square" lIns="0" tIns="0" rIns="0" bIns="0" rtlCol="0"/>
          <a:lstStyle/>
          <a:p>
            <a:pPr algn="ctr"/>
            <a:endParaRPr dirty="0"/>
          </a:p>
        </p:txBody>
      </p:sp>
      <p:sp>
        <p:nvSpPr>
          <p:cNvPr id="7" name="object 7"/>
          <p:cNvSpPr txBox="1">
            <a:spLocks noGrp="1"/>
          </p:cNvSpPr>
          <p:nvPr>
            <p:ph type="title"/>
          </p:nvPr>
        </p:nvSpPr>
        <p:spPr>
          <a:xfrm>
            <a:off x="752094" y="156971"/>
            <a:ext cx="10535283" cy="817531"/>
          </a:xfrm>
          <a:prstGeom prst="rect">
            <a:avLst/>
          </a:prstGeom>
        </p:spPr>
        <p:txBody>
          <a:bodyPr vert="horz" wrap="square" lIns="0" tIns="17145" rIns="0" bIns="0" rtlCol="0">
            <a:spAutoFit/>
          </a:bodyPr>
          <a:lstStyle/>
          <a:p>
            <a:pPr marL="183515" marR="1800225">
              <a:lnSpc>
                <a:spcPct val="100000"/>
              </a:lnSpc>
              <a:spcBef>
                <a:spcPts val="135"/>
              </a:spcBef>
            </a:pPr>
            <a:r>
              <a:rPr sz="2600" spc="-5" dirty="0"/>
              <a:t>Action 3 : </a:t>
            </a:r>
            <a:r>
              <a:rPr sz="2600" spc="-15" dirty="0"/>
              <a:t>Enregistrer </a:t>
            </a:r>
            <a:r>
              <a:rPr sz="2600" spc="-5" dirty="0"/>
              <a:t>les  </a:t>
            </a:r>
            <a:r>
              <a:rPr sz="2600" spc="-10" dirty="0"/>
              <a:t>informations </a:t>
            </a:r>
            <a:r>
              <a:rPr sz="2600" spc="-5" dirty="0"/>
              <a:t>du </a:t>
            </a:r>
            <a:r>
              <a:rPr sz="2600" spc="-10" dirty="0" err="1"/>
              <a:t>profil</a:t>
            </a:r>
            <a:r>
              <a:rPr sz="2600" spc="-10" dirty="0"/>
              <a:t> </a:t>
            </a:r>
            <a:r>
              <a:rPr sz="2600" spc="-5" dirty="0"/>
              <a:t>de</a:t>
            </a:r>
            <a:r>
              <a:rPr lang="fr-FR" sz="2600" spc="-5" dirty="0"/>
              <a:t> </a:t>
            </a:r>
            <a:r>
              <a:rPr sz="2600" spc="-5" dirty="0" err="1"/>
              <a:t>soumissionnaire</a:t>
            </a:r>
            <a:endParaRPr sz="2600" dirty="0"/>
          </a:p>
        </p:txBody>
      </p:sp>
      <p:sp>
        <p:nvSpPr>
          <p:cNvPr id="8" name="object 8"/>
          <p:cNvSpPr/>
          <p:nvPr/>
        </p:nvSpPr>
        <p:spPr>
          <a:xfrm>
            <a:off x="309372" y="5445252"/>
            <a:ext cx="442722" cy="323850"/>
          </a:xfrm>
          <a:prstGeom prst="rect">
            <a:avLst/>
          </a:prstGeom>
          <a:blipFill>
            <a:blip r:embed="rId4" cstate="print"/>
            <a:stretch>
              <a:fillRect/>
            </a:stretch>
          </a:blipFill>
        </p:spPr>
        <p:txBody>
          <a:bodyPr wrap="square" lIns="0" tIns="0" rIns="0" bIns="0" rtlCol="0"/>
          <a:lstStyle/>
          <a:p>
            <a:endParaRPr/>
          </a:p>
        </p:txBody>
      </p:sp>
      <p:sp>
        <p:nvSpPr>
          <p:cNvPr id="9" name="object 9"/>
          <p:cNvSpPr txBox="1"/>
          <p:nvPr/>
        </p:nvSpPr>
        <p:spPr>
          <a:xfrm>
            <a:off x="137413" y="5913691"/>
            <a:ext cx="832485" cy="915035"/>
          </a:xfrm>
          <a:prstGeom prst="rect">
            <a:avLst/>
          </a:prstGeom>
        </p:spPr>
        <p:txBody>
          <a:bodyPr vert="horz" wrap="square" lIns="0" tIns="0" rIns="0" bIns="0" rtlCol="0">
            <a:spAutoFit/>
          </a:bodyPr>
          <a:lstStyle/>
          <a:p>
            <a:pPr marL="635" algn="ctr">
              <a:lnSpc>
                <a:spcPts val="1050"/>
              </a:lnSpc>
            </a:pPr>
            <a:r>
              <a:rPr sz="1000" u="sng" spc="-5" dirty="0">
                <a:solidFill>
                  <a:srgbClr val="0462C1"/>
                </a:solidFill>
                <a:latin typeface="Calibri"/>
                <a:cs typeface="Calibri"/>
                <a:hlinkClick r:id="rId5" action="ppaction://hlinksldjump"/>
              </a:rPr>
              <a:t>Cliquer </a:t>
            </a:r>
            <a:r>
              <a:rPr sz="1000" u="sng" dirty="0">
                <a:solidFill>
                  <a:srgbClr val="0462C1"/>
                </a:solidFill>
                <a:latin typeface="Calibri"/>
                <a:cs typeface="Calibri"/>
                <a:hlinkClick r:id="rId5" action="ppaction://hlinksldjump"/>
              </a:rPr>
              <a:t>ici</a:t>
            </a:r>
            <a:r>
              <a:rPr sz="1000" u="sng" spc="-85" dirty="0">
                <a:solidFill>
                  <a:srgbClr val="0462C1"/>
                </a:solidFill>
                <a:latin typeface="Calibri"/>
                <a:cs typeface="Calibri"/>
                <a:hlinkClick r:id="rId5" action="ppaction://hlinksldjump"/>
              </a:rPr>
              <a:t> </a:t>
            </a:r>
            <a:r>
              <a:rPr sz="1000" u="sng" spc="-5" dirty="0">
                <a:solidFill>
                  <a:srgbClr val="0462C1"/>
                </a:solidFill>
                <a:latin typeface="Calibri"/>
                <a:cs typeface="Calibri"/>
                <a:hlinkClick r:id="rId5" action="ppaction://hlinksldjump"/>
              </a:rPr>
              <a:t>pour</a:t>
            </a:r>
            <a:endParaRPr sz="1000">
              <a:latin typeface="Calibri"/>
              <a:cs typeface="Calibri"/>
            </a:endParaRPr>
          </a:p>
          <a:p>
            <a:pPr marL="12065" marR="5080" indent="635" algn="ctr">
              <a:lnSpc>
                <a:spcPct val="100000"/>
              </a:lnSpc>
            </a:pPr>
            <a:r>
              <a:rPr sz="1000" u="sng" dirty="0">
                <a:solidFill>
                  <a:srgbClr val="0462C1"/>
                </a:solidFill>
                <a:latin typeface="Calibri"/>
                <a:cs typeface="Calibri"/>
                <a:hlinkClick r:id="rId5" action="ppaction://hlinksldjump"/>
              </a:rPr>
              <a:t>retourner à la  </a:t>
            </a:r>
            <a:r>
              <a:rPr sz="1000" u="sng" spc="-5" dirty="0">
                <a:solidFill>
                  <a:srgbClr val="0462C1"/>
                </a:solidFill>
                <a:latin typeface="Calibri"/>
                <a:cs typeface="Calibri"/>
                <a:hlinkClick r:id="rId5" action="ppaction://hlinksldjump"/>
              </a:rPr>
              <a:t>page principale  </a:t>
            </a:r>
            <a:r>
              <a:rPr sz="1000" b="1" u="sng" dirty="0">
                <a:solidFill>
                  <a:srgbClr val="0462C1"/>
                </a:solidFill>
                <a:latin typeface="Calibri"/>
                <a:cs typeface="Calibri"/>
                <a:hlinkClick r:id="rId5" action="ppaction://hlinksldjump"/>
              </a:rPr>
              <a:t>Register</a:t>
            </a:r>
            <a:r>
              <a:rPr sz="1000" b="1" u="sng" spc="-100" dirty="0">
                <a:solidFill>
                  <a:srgbClr val="0462C1"/>
                </a:solidFill>
                <a:latin typeface="Calibri"/>
                <a:cs typeface="Calibri"/>
                <a:hlinkClick r:id="rId5" action="ppaction://hlinksldjump"/>
              </a:rPr>
              <a:t> </a:t>
            </a:r>
            <a:r>
              <a:rPr sz="1000" b="1" u="sng" spc="-5" dirty="0">
                <a:solidFill>
                  <a:srgbClr val="0462C1"/>
                </a:solidFill>
                <a:latin typeface="Calibri"/>
                <a:cs typeface="Calibri"/>
                <a:hlinkClick r:id="rId5" action="ppaction://hlinksldjump"/>
              </a:rPr>
              <a:t>Profile  </a:t>
            </a:r>
            <a:r>
              <a:rPr sz="1000" u="sng" spc="-5" dirty="0">
                <a:solidFill>
                  <a:srgbClr val="0462C1"/>
                </a:solidFill>
                <a:latin typeface="Calibri"/>
                <a:cs typeface="Calibri"/>
                <a:hlinkClick r:id="rId5" action="ppaction://hlinksldjump"/>
              </a:rPr>
              <a:t>[Enregistrer un  profil]</a:t>
            </a:r>
            <a:endParaRPr sz="1000">
              <a:latin typeface="Calibri"/>
              <a:cs typeface="Calibri"/>
            </a:endParaRPr>
          </a:p>
        </p:txBody>
      </p:sp>
      <p:sp>
        <p:nvSpPr>
          <p:cNvPr id="10" name="object 10"/>
          <p:cNvSpPr txBox="1">
            <a:spLocks noGrp="1"/>
          </p:cNvSpPr>
          <p:nvPr>
            <p:ph type="ftr" sz="quarter" idx="5"/>
          </p:nvPr>
        </p:nvSpPr>
        <p:spPr>
          <a:prstGeom prst="rect">
            <a:avLst/>
          </a:prstGeom>
        </p:spPr>
        <p:txBody>
          <a:bodyPr vert="horz" wrap="square" lIns="0" tIns="0" rIns="0" bIns="0" rtlCol="0">
            <a:spAutoFit/>
          </a:bodyPr>
          <a:lstStyle/>
          <a:p>
            <a:pPr marL="12700">
              <a:lnSpc>
                <a:spcPts val="1240"/>
              </a:lnSpc>
            </a:pPr>
            <a:r>
              <a:rPr dirty="0"/>
              <a:t>Guide de </a:t>
            </a:r>
            <a:r>
              <a:rPr spc="-5" dirty="0"/>
              <a:t>l’utilisateur du </a:t>
            </a:r>
            <a:r>
              <a:rPr spc="-10" dirty="0"/>
              <a:t>système </a:t>
            </a:r>
            <a:r>
              <a:rPr spc="-15" dirty="0"/>
              <a:t>eTendering </a:t>
            </a:r>
            <a:r>
              <a:rPr spc="-5" dirty="0"/>
              <a:t>du PNUD </a:t>
            </a:r>
            <a:r>
              <a:rPr dirty="0"/>
              <a:t>à </a:t>
            </a:r>
            <a:r>
              <a:rPr spc="-15" dirty="0"/>
              <a:t>l’attention </a:t>
            </a:r>
            <a:r>
              <a:rPr dirty="0"/>
              <a:t>des </a:t>
            </a:r>
            <a:r>
              <a:rPr spc="-5" dirty="0"/>
              <a:t>soumissionnaires </a:t>
            </a:r>
            <a:r>
              <a:rPr dirty="0"/>
              <a:t>- </a:t>
            </a:r>
            <a:r>
              <a:rPr spc="-5" dirty="0"/>
              <a:t>janvier</a:t>
            </a:r>
            <a:r>
              <a:rPr spc="125" dirty="0"/>
              <a:t> </a:t>
            </a:r>
            <a:r>
              <a:rPr spc="-5" dirty="0"/>
              <a:t>2018</a:t>
            </a:r>
          </a:p>
        </p:txBody>
      </p:sp>
      <p:sp>
        <p:nvSpPr>
          <p:cNvPr id="11" name="object 11"/>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r>
              <a:rPr dirty="0"/>
              <a:t>67</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683513" y="249174"/>
            <a:ext cx="10398760" cy="515489"/>
          </a:xfrm>
          <a:custGeom>
            <a:avLst/>
            <a:gdLst/>
            <a:ahLst/>
            <a:cxnLst/>
            <a:rect l="l" t="t" r="r" b="b"/>
            <a:pathLst>
              <a:path w="4478655" h="1154430">
                <a:moveTo>
                  <a:pt x="0" y="1154429"/>
                </a:moveTo>
                <a:lnTo>
                  <a:pt x="4478274" y="1154429"/>
                </a:lnTo>
                <a:lnTo>
                  <a:pt x="4478274" y="0"/>
                </a:lnTo>
                <a:lnTo>
                  <a:pt x="0" y="0"/>
                </a:lnTo>
                <a:lnTo>
                  <a:pt x="0" y="1154429"/>
                </a:lnTo>
                <a:close/>
              </a:path>
            </a:pathLst>
          </a:custGeom>
          <a:solidFill>
            <a:srgbClr val="5B9BD4"/>
          </a:solidFill>
        </p:spPr>
        <p:txBody>
          <a:bodyPr wrap="square" lIns="0" tIns="0" rIns="0" bIns="0" rtlCol="0"/>
          <a:lstStyle/>
          <a:p>
            <a:endParaRPr/>
          </a:p>
        </p:txBody>
      </p:sp>
      <p:sp>
        <p:nvSpPr>
          <p:cNvPr id="3" name="object 3"/>
          <p:cNvSpPr/>
          <p:nvPr/>
        </p:nvSpPr>
        <p:spPr>
          <a:xfrm>
            <a:off x="11480292" y="5582410"/>
            <a:ext cx="556259" cy="1255014"/>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683513" y="909252"/>
            <a:ext cx="9908287" cy="4673158"/>
          </a:xfrm>
          <a:prstGeom prst="rect">
            <a:avLst/>
          </a:prstGeom>
          <a:blipFill>
            <a:blip r:embed="rId3" cstate="print"/>
            <a:stretch>
              <a:fillRect/>
            </a:stretch>
          </a:blipFill>
        </p:spPr>
        <p:txBody>
          <a:bodyPr wrap="square" lIns="0" tIns="0" rIns="0" bIns="0" rtlCol="0"/>
          <a:lstStyle/>
          <a:p>
            <a:pPr algn="ctr"/>
            <a:endParaRPr dirty="0"/>
          </a:p>
        </p:txBody>
      </p:sp>
      <p:sp>
        <p:nvSpPr>
          <p:cNvPr id="7" name="object 7"/>
          <p:cNvSpPr txBox="1">
            <a:spLocks noGrp="1"/>
          </p:cNvSpPr>
          <p:nvPr>
            <p:ph type="title"/>
          </p:nvPr>
        </p:nvSpPr>
        <p:spPr>
          <a:xfrm>
            <a:off x="801623" y="219964"/>
            <a:ext cx="10094977" cy="400110"/>
          </a:xfrm>
          <a:prstGeom prst="rect">
            <a:avLst/>
          </a:prstGeom>
        </p:spPr>
        <p:txBody>
          <a:bodyPr vert="horz" wrap="square" lIns="0" tIns="0" rIns="0" bIns="0" rtlCol="0">
            <a:spAutoFit/>
          </a:bodyPr>
          <a:lstStyle/>
          <a:p>
            <a:pPr marL="12700" marR="5080">
              <a:lnSpc>
                <a:spcPct val="100000"/>
              </a:lnSpc>
            </a:pPr>
            <a:r>
              <a:rPr sz="2600" spc="-5" dirty="0"/>
              <a:t>Action </a:t>
            </a:r>
            <a:r>
              <a:rPr sz="2600" dirty="0"/>
              <a:t>3 : </a:t>
            </a:r>
            <a:r>
              <a:rPr sz="2600" spc="-15" dirty="0"/>
              <a:t>Enregistrer </a:t>
            </a:r>
            <a:r>
              <a:rPr sz="2600" dirty="0"/>
              <a:t>les  </a:t>
            </a:r>
            <a:r>
              <a:rPr sz="2600" spc="-10" dirty="0"/>
              <a:t>informations </a:t>
            </a:r>
            <a:r>
              <a:rPr sz="2600" spc="-5" dirty="0"/>
              <a:t>du </a:t>
            </a:r>
            <a:r>
              <a:rPr sz="2600" spc="-10" dirty="0"/>
              <a:t>profil </a:t>
            </a:r>
            <a:r>
              <a:rPr sz="2600" spc="-5" dirty="0"/>
              <a:t>de  soumissionnaire</a:t>
            </a:r>
            <a:endParaRPr sz="2600" dirty="0"/>
          </a:p>
        </p:txBody>
      </p:sp>
      <p:sp>
        <p:nvSpPr>
          <p:cNvPr id="8" name="object 8"/>
          <p:cNvSpPr/>
          <p:nvPr/>
        </p:nvSpPr>
        <p:spPr>
          <a:xfrm>
            <a:off x="309372" y="5445252"/>
            <a:ext cx="442722" cy="323850"/>
          </a:xfrm>
          <a:prstGeom prst="rect">
            <a:avLst/>
          </a:prstGeom>
          <a:blipFill>
            <a:blip r:embed="rId4" cstate="print"/>
            <a:stretch>
              <a:fillRect/>
            </a:stretch>
          </a:blipFill>
        </p:spPr>
        <p:txBody>
          <a:bodyPr wrap="square" lIns="0" tIns="0" rIns="0" bIns="0" rtlCol="0"/>
          <a:lstStyle/>
          <a:p>
            <a:endParaRPr/>
          </a:p>
        </p:txBody>
      </p:sp>
      <p:sp>
        <p:nvSpPr>
          <p:cNvPr id="9" name="object 9"/>
          <p:cNvSpPr txBox="1"/>
          <p:nvPr/>
        </p:nvSpPr>
        <p:spPr>
          <a:xfrm>
            <a:off x="137413" y="5913691"/>
            <a:ext cx="832485" cy="915035"/>
          </a:xfrm>
          <a:prstGeom prst="rect">
            <a:avLst/>
          </a:prstGeom>
        </p:spPr>
        <p:txBody>
          <a:bodyPr vert="horz" wrap="square" lIns="0" tIns="0" rIns="0" bIns="0" rtlCol="0">
            <a:spAutoFit/>
          </a:bodyPr>
          <a:lstStyle/>
          <a:p>
            <a:pPr marL="635" algn="ctr">
              <a:lnSpc>
                <a:spcPts val="1050"/>
              </a:lnSpc>
            </a:pPr>
            <a:r>
              <a:rPr sz="1000" u="sng" spc="-5" dirty="0">
                <a:solidFill>
                  <a:srgbClr val="0462C1"/>
                </a:solidFill>
                <a:latin typeface="Calibri"/>
                <a:cs typeface="Calibri"/>
                <a:hlinkClick r:id="rId5" action="ppaction://hlinksldjump"/>
              </a:rPr>
              <a:t>Cliquer </a:t>
            </a:r>
            <a:r>
              <a:rPr sz="1000" u="sng" dirty="0">
                <a:solidFill>
                  <a:srgbClr val="0462C1"/>
                </a:solidFill>
                <a:latin typeface="Calibri"/>
                <a:cs typeface="Calibri"/>
                <a:hlinkClick r:id="rId5" action="ppaction://hlinksldjump"/>
              </a:rPr>
              <a:t>ici</a:t>
            </a:r>
            <a:r>
              <a:rPr sz="1000" u="sng" spc="-85" dirty="0">
                <a:solidFill>
                  <a:srgbClr val="0462C1"/>
                </a:solidFill>
                <a:latin typeface="Calibri"/>
                <a:cs typeface="Calibri"/>
                <a:hlinkClick r:id="rId5" action="ppaction://hlinksldjump"/>
              </a:rPr>
              <a:t> </a:t>
            </a:r>
            <a:r>
              <a:rPr sz="1000" u="sng" spc="-5" dirty="0">
                <a:solidFill>
                  <a:srgbClr val="0462C1"/>
                </a:solidFill>
                <a:latin typeface="Calibri"/>
                <a:cs typeface="Calibri"/>
                <a:hlinkClick r:id="rId5" action="ppaction://hlinksldjump"/>
              </a:rPr>
              <a:t>pour</a:t>
            </a:r>
            <a:endParaRPr sz="1000">
              <a:latin typeface="Calibri"/>
              <a:cs typeface="Calibri"/>
            </a:endParaRPr>
          </a:p>
          <a:p>
            <a:pPr marL="12065" marR="5080" indent="635" algn="ctr">
              <a:lnSpc>
                <a:spcPct val="100000"/>
              </a:lnSpc>
            </a:pPr>
            <a:r>
              <a:rPr sz="1000" u="sng" dirty="0">
                <a:solidFill>
                  <a:srgbClr val="0462C1"/>
                </a:solidFill>
                <a:latin typeface="Calibri"/>
                <a:cs typeface="Calibri"/>
                <a:hlinkClick r:id="rId5" action="ppaction://hlinksldjump"/>
              </a:rPr>
              <a:t>retourner à la  </a:t>
            </a:r>
            <a:r>
              <a:rPr sz="1000" u="sng" spc="-5" dirty="0">
                <a:solidFill>
                  <a:srgbClr val="0462C1"/>
                </a:solidFill>
                <a:latin typeface="Calibri"/>
                <a:cs typeface="Calibri"/>
                <a:hlinkClick r:id="rId5" action="ppaction://hlinksldjump"/>
              </a:rPr>
              <a:t>page principale  </a:t>
            </a:r>
            <a:r>
              <a:rPr sz="1000" b="1" u="sng" dirty="0">
                <a:solidFill>
                  <a:srgbClr val="0462C1"/>
                </a:solidFill>
                <a:latin typeface="Calibri"/>
                <a:cs typeface="Calibri"/>
                <a:hlinkClick r:id="rId5" action="ppaction://hlinksldjump"/>
              </a:rPr>
              <a:t>Register</a:t>
            </a:r>
            <a:r>
              <a:rPr sz="1000" b="1" u="sng" spc="-100" dirty="0">
                <a:solidFill>
                  <a:srgbClr val="0462C1"/>
                </a:solidFill>
                <a:latin typeface="Calibri"/>
                <a:cs typeface="Calibri"/>
                <a:hlinkClick r:id="rId5" action="ppaction://hlinksldjump"/>
              </a:rPr>
              <a:t> </a:t>
            </a:r>
            <a:r>
              <a:rPr sz="1000" b="1" u="sng" spc="-5" dirty="0">
                <a:solidFill>
                  <a:srgbClr val="0462C1"/>
                </a:solidFill>
                <a:latin typeface="Calibri"/>
                <a:cs typeface="Calibri"/>
                <a:hlinkClick r:id="rId5" action="ppaction://hlinksldjump"/>
              </a:rPr>
              <a:t>Profile  </a:t>
            </a:r>
            <a:r>
              <a:rPr sz="1000" u="sng" spc="-5" dirty="0">
                <a:solidFill>
                  <a:srgbClr val="0462C1"/>
                </a:solidFill>
                <a:latin typeface="Calibri"/>
                <a:cs typeface="Calibri"/>
                <a:hlinkClick r:id="rId5" action="ppaction://hlinksldjump"/>
              </a:rPr>
              <a:t>[Enregistrer un  profil]</a:t>
            </a:r>
            <a:endParaRPr sz="1000">
              <a:latin typeface="Calibri"/>
              <a:cs typeface="Calibri"/>
            </a:endParaRPr>
          </a:p>
        </p:txBody>
      </p:sp>
      <p:sp>
        <p:nvSpPr>
          <p:cNvPr id="10" name="object 10"/>
          <p:cNvSpPr txBox="1">
            <a:spLocks noGrp="1"/>
          </p:cNvSpPr>
          <p:nvPr>
            <p:ph type="ftr" sz="quarter" idx="5"/>
          </p:nvPr>
        </p:nvSpPr>
        <p:spPr>
          <a:prstGeom prst="rect">
            <a:avLst/>
          </a:prstGeom>
        </p:spPr>
        <p:txBody>
          <a:bodyPr vert="horz" wrap="square" lIns="0" tIns="0" rIns="0" bIns="0" rtlCol="0">
            <a:spAutoFit/>
          </a:bodyPr>
          <a:lstStyle/>
          <a:p>
            <a:pPr marL="12700">
              <a:lnSpc>
                <a:spcPts val="1240"/>
              </a:lnSpc>
            </a:pPr>
            <a:r>
              <a:rPr dirty="0"/>
              <a:t>Guide de </a:t>
            </a:r>
            <a:r>
              <a:rPr spc="-5" dirty="0"/>
              <a:t>l’utilisateur du </a:t>
            </a:r>
            <a:r>
              <a:rPr spc="-10" dirty="0"/>
              <a:t>système </a:t>
            </a:r>
            <a:r>
              <a:rPr spc="-15" dirty="0"/>
              <a:t>eTendering </a:t>
            </a:r>
            <a:r>
              <a:rPr spc="-5" dirty="0"/>
              <a:t>du PNUD </a:t>
            </a:r>
            <a:r>
              <a:rPr dirty="0"/>
              <a:t>à </a:t>
            </a:r>
            <a:r>
              <a:rPr spc="-15" dirty="0"/>
              <a:t>l’attention </a:t>
            </a:r>
            <a:r>
              <a:rPr dirty="0"/>
              <a:t>des </a:t>
            </a:r>
            <a:r>
              <a:rPr spc="-5" dirty="0"/>
              <a:t>soumissionnaires </a:t>
            </a:r>
            <a:r>
              <a:rPr dirty="0"/>
              <a:t>- </a:t>
            </a:r>
            <a:r>
              <a:rPr spc="-5" dirty="0"/>
              <a:t>janvier</a:t>
            </a:r>
            <a:r>
              <a:rPr spc="125" dirty="0"/>
              <a:t> </a:t>
            </a:r>
            <a:r>
              <a:rPr spc="-5" dirty="0"/>
              <a:t>2018</a:t>
            </a:r>
          </a:p>
        </p:txBody>
      </p:sp>
      <p:sp>
        <p:nvSpPr>
          <p:cNvPr id="11" name="object 11"/>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r>
              <a:rPr dirty="0"/>
              <a:t>68</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939418" y="313942"/>
            <a:ext cx="10540874" cy="807273"/>
          </a:xfrm>
          <a:custGeom>
            <a:avLst/>
            <a:gdLst/>
            <a:ahLst/>
            <a:cxnLst/>
            <a:rect l="l" t="t" r="r" b="b"/>
            <a:pathLst>
              <a:path w="4889500" h="1248410">
                <a:moveTo>
                  <a:pt x="0" y="1248155"/>
                </a:moveTo>
                <a:lnTo>
                  <a:pt x="4888992" y="1248155"/>
                </a:lnTo>
                <a:lnTo>
                  <a:pt x="4888992" y="0"/>
                </a:lnTo>
                <a:lnTo>
                  <a:pt x="0" y="0"/>
                </a:lnTo>
                <a:lnTo>
                  <a:pt x="0" y="1248155"/>
                </a:lnTo>
                <a:close/>
              </a:path>
            </a:pathLst>
          </a:custGeom>
          <a:solidFill>
            <a:srgbClr val="5B9BD4"/>
          </a:solidFill>
        </p:spPr>
        <p:txBody>
          <a:bodyPr wrap="square" lIns="0" tIns="0" rIns="0" bIns="0" rtlCol="0"/>
          <a:lstStyle/>
          <a:p>
            <a:endParaRPr/>
          </a:p>
        </p:txBody>
      </p:sp>
      <p:sp>
        <p:nvSpPr>
          <p:cNvPr id="5" name="object 5"/>
          <p:cNvSpPr/>
          <p:nvPr/>
        </p:nvSpPr>
        <p:spPr>
          <a:xfrm>
            <a:off x="1828800" y="1295400"/>
            <a:ext cx="8285988" cy="5114161"/>
          </a:xfrm>
          <a:prstGeom prst="rect">
            <a:avLst/>
          </a:prstGeom>
          <a:blipFill>
            <a:blip r:embed="rId3" cstate="print"/>
            <a:stretch>
              <a:fillRect/>
            </a:stretch>
          </a:blipFill>
        </p:spPr>
        <p:txBody>
          <a:bodyPr wrap="square" lIns="0" tIns="0" rIns="0" bIns="0" rtlCol="0"/>
          <a:lstStyle/>
          <a:p>
            <a:endParaRPr/>
          </a:p>
        </p:txBody>
      </p:sp>
      <p:sp>
        <p:nvSpPr>
          <p:cNvPr id="6" name="object 6"/>
          <p:cNvSpPr txBox="1">
            <a:spLocks noGrp="1"/>
          </p:cNvSpPr>
          <p:nvPr>
            <p:ph type="title"/>
          </p:nvPr>
        </p:nvSpPr>
        <p:spPr>
          <a:xfrm>
            <a:off x="908303" y="313943"/>
            <a:ext cx="10375394" cy="807272"/>
          </a:xfrm>
          <a:prstGeom prst="rect">
            <a:avLst/>
          </a:prstGeom>
        </p:spPr>
        <p:txBody>
          <a:bodyPr vert="horz" wrap="square" lIns="0" tIns="12065" rIns="0" bIns="0" rtlCol="0">
            <a:spAutoFit/>
          </a:bodyPr>
          <a:lstStyle/>
          <a:p>
            <a:pPr marL="161290" marR="1295400">
              <a:lnSpc>
                <a:spcPts val="3120"/>
              </a:lnSpc>
              <a:spcBef>
                <a:spcPts val="95"/>
              </a:spcBef>
            </a:pPr>
            <a:r>
              <a:rPr sz="2600" spc="-5" dirty="0"/>
              <a:t>Action 3 : </a:t>
            </a:r>
            <a:r>
              <a:rPr sz="2600" spc="-15" dirty="0"/>
              <a:t>Enregistrer </a:t>
            </a:r>
            <a:r>
              <a:rPr sz="2600" spc="-5" dirty="0"/>
              <a:t>les  </a:t>
            </a:r>
            <a:r>
              <a:rPr sz="2600" spc="-10" dirty="0"/>
              <a:t>informations </a:t>
            </a:r>
            <a:r>
              <a:rPr sz="2600" spc="-5" dirty="0"/>
              <a:t>du </a:t>
            </a:r>
            <a:r>
              <a:rPr sz="2600" spc="-10" dirty="0"/>
              <a:t>profil </a:t>
            </a:r>
            <a:r>
              <a:rPr sz="2600" spc="-5" dirty="0"/>
              <a:t>de </a:t>
            </a:r>
            <a:r>
              <a:rPr lang="fr-FR" sz="2600" spc="-5" dirty="0"/>
              <a:t> </a:t>
            </a:r>
            <a:r>
              <a:rPr sz="2600" spc="-5" dirty="0" err="1"/>
              <a:t>soumissionnaire</a:t>
            </a:r>
            <a:endParaRPr sz="2600" dirty="0"/>
          </a:p>
        </p:txBody>
      </p:sp>
      <p:sp>
        <p:nvSpPr>
          <p:cNvPr id="7" name="object 7"/>
          <p:cNvSpPr/>
          <p:nvPr/>
        </p:nvSpPr>
        <p:spPr>
          <a:xfrm>
            <a:off x="11480292" y="5582410"/>
            <a:ext cx="556259" cy="1255014"/>
          </a:xfrm>
          <a:prstGeom prst="rect">
            <a:avLst/>
          </a:prstGeom>
          <a:blipFill>
            <a:blip r:embed="rId4" cstate="print"/>
            <a:stretch>
              <a:fillRect/>
            </a:stretch>
          </a:blipFill>
        </p:spPr>
        <p:txBody>
          <a:bodyPr wrap="square" lIns="0" tIns="0" rIns="0" bIns="0" rtlCol="0"/>
          <a:lstStyle/>
          <a:p>
            <a:endParaRPr/>
          </a:p>
        </p:txBody>
      </p:sp>
      <p:sp>
        <p:nvSpPr>
          <p:cNvPr id="8" name="object 8"/>
          <p:cNvSpPr/>
          <p:nvPr/>
        </p:nvSpPr>
        <p:spPr>
          <a:xfrm>
            <a:off x="309372" y="5463540"/>
            <a:ext cx="442722" cy="323850"/>
          </a:xfrm>
          <a:prstGeom prst="rect">
            <a:avLst/>
          </a:prstGeom>
          <a:blipFill>
            <a:blip r:embed="rId5" cstate="print"/>
            <a:stretch>
              <a:fillRect/>
            </a:stretch>
          </a:blipFill>
        </p:spPr>
        <p:txBody>
          <a:bodyPr wrap="square" lIns="0" tIns="0" rIns="0" bIns="0" rtlCol="0"/>
          <a:lstStyle/>
          <a:p>
            <a:endParaRPr/>
          </a:p>
        </p:txBody>
      </p:sp>
      <p:sp>
        <p:nvSpPr>
          <p:cNvPr id="9" name="object 9"/>
          <p:cNvSpPr txBox="1"/>
          <p:nvPr/>
        </p:nvSpPr>
        <p:spPr>
          <a:xfrm>
            <a:off x="137413" y="5913691"/>
            <a:ext cx="832485" cy="915035"/>
          </a:xfrm>
          <a:prstGeom prst="rect">
            <a:avLst/>
          </a:prstGeom>
        </p:spPr>
        <p:txBody>
          <a:bodyPr vert="horz" wrap="square" lIns="0" tIns="0" rIns="0" bIns="0" rtlCol="0">
            <a:spAutoFit/>
          </a:bodyPr>
          <a:lstStyle/>
          <a:p>
            <a:pPr marL="635" algn="ctr">
              <a:lnSpc>
                <a:spcPts val="1050"/>
              </a:lnSpc>
            </a:pPr>
            <a:r>
              <a:rPr sz="1000" u="sng" spc="-5" dirty="0">
                <a:solidFill>
                  <a:srgbClr val="0462C1"/>
                </a:solidFill>
                <a:latin typeface="Calibri"/>
                <a:cs typeface="Calibri"/>
                <a:hlinkClick r:id="rId6" action="ppaction://hlinksldjump"/>
              </a:rPr>
              <a:t>Cliquer </a:t>
            </a:r>
            <a:r>
              <a:rPr sz="1000" u="sng" dirty="0">
                <a:solidFill>
                  <a:srgbClr val="0462C1"/>
                </a:solidFill>
                <a:latin typeface="Calibri"/>
                <a:cs typeface="Calibri"/>
                <a:hlinkClick r:id="rId6" action="ppaction://hlinksldjump"/>
              </a:rPr>
              <a:t>ici</a:t>
            </a:r>
            <a:r>
              <a:rPr sz="1000" u="sng" spc="-85" dirty="0">
                <a:solidFill>
                  <a:srgbClr val="0462C1"/>
                </a:solidFill>
                <a:latin typeface="Calibri"/>
                <a:cs typeface="Calibri"/>
                <a:hlinkClick r:id="rId6" action="ppaction://hlinksldjump"/>
              </a:rPr>
              <a:t> </a:t>
            </a:r>
            <a:r>
              <a:rPr sz="1000" u="sng" spc="-5" dirty="0">
                <a:solidFill>
                  <a:srgbClr val="0462C1"/>
                </a:solidFill>
                <a:latin typeface="Calibri"/>
                <a:cs typeface="Calibri"/>
                <a:hlinkClick r:id="rId6" action="ppaction://hlinksldjump"/>
              </a:rPr>
              <a:t>pour</a:t>
            </a:r>
            <a:endParaRPr sz="1000">
              <a:latin typeface="Calibri"/>
              <a:cs typeface="Calibri"/>
            </a:endParaRPr>
          </a:p>
          <a:p>
            <a:pPr marL="12065" marR="5080" indent="635" algn="ctr">
              <a:lnSpc>
                <a:spcPct val="100000"/>
              </a:lnSpc>
            </a:pPr>
            <a:r>
              <a:rPr sz="1000" u="sng" dirty="0">
                <a:solidFill>
                  <a:srgbClr val="0462C1"/>
                </a:solidFill>
                <a:latin typeface="Calibri"/>
                <a:cs typeface="Calibri"/>
                <a:hlinkClick r:id="rId6" action="ppaction://hlinksldjump"/>
              </a:rPr>
              <a:t>retourner à la  </a:t>
            </a:r>
            <a:r>
              <a:rPr sz="1000" u="sng" spc="-5" dirty="0">
                <a:solidFill>
                  <a:srgbClr val="0462C1"/>
                </a:solidFill>
                <a:latin typeface="Calibri"/>
                <a:cs typeface="Calibri"/>
                <a:hlinkClick r:id="rId6" action="ppaction://hlinksldjump"/>
              </a:rPr>
              <a:t>page principale  </a:t>
            </a:r>
            <a:r>
              <a:rPr sz="1000" b="1" u="sng" dirty="0">
                <a:solidFill>
                  <a:srgbClr val="0462C1"/>
                </a:solidFill>
                <a:latin typeface="Calibri"/>
                <a:cs typeface="Calibri"/>
                <a:hlinkClick r:id="rId6" action="ppaction://hlinksldjump"/>
              </a:rPr>
              <a:t>Register</a:t>
            </a:r>
            <a:r>
              <a:rPr sz="1000" b="1" u="sng" spc="-100" dirty="0">
                <a:solidFill>
                  <a:srgbClr val="0462C1"/>
                </a:solidFill>
                <a:latin typeface="Calibri"/>
                <a:cs typeface="Calibri"/>
                <a:hlinkClick r:id="rId6" action="ppaction://hlinksldjump"/>
              </a:rPr>
              <a:t> </a:t>
            </a:r>
            <a:r>
              <a:rPr sz="1000" b="1" u="sng" spc="-5" dirty="0">
                <a:solidFill>
                  <a:srgbClr val="0462C1"/>
                </a:solidFill>
                <a:latin typeface="Calibri"/>
                <a:cs typeface="Calibri"/>
                <a:hlinkClick r:id="rId6" action="ppaction://hlinksldjump"/>
              </a:rPr>
              <a:t>Profile  </a:t>
            </a:r>
            <a:r>
              <a:rPr sz="1000" u="sng" spc="-5" dirty="0">
                <a:solidFill>
                  <a:srgbClr val="0462C1"/>
                </a:solidFill>
                <a:latin typeface="Calibri"/>
                <a:cs typeface="Calibri"/>
                <a:hlinkClick r:id="rId6" action="ppaction://hlinksldjump"/>
              </a:rPr>
              <a:t>[Enregistrer un  profil]</a:t>
            </a:r>
            <a:endParaRPr sz="1000">
              <a:latin typeface="Calibri"/>
              <a:cs typeface="Calibri"/>
            </a:endParaRPr>
          </a:p>
        </p:txBody>
      </p:sp>
      <p:sp>
        <p:nvSpPr>
          <p:cNvPr id="10" name="object 10"/>
          <p:cNvSpPr txBox="1">
            <a:spLocks noGrp="1"/>
          </p:cNvSpPr>
          <p:nvPr>
            <p:ph type="ftr" sz="quarter" idx="5"/>
          </p:nvPr>
        </p:nvSpPr>
        <p:spPr>
          <a:prstGeom prst="rect">
            <a:avLst/>
          </a:prstGeom>
        </p:spPr>
        <p:txBody>
          <a:bodyPr vert="horz" wrap="square" lIns="0" tIns="0" rIns="0" bIns="0" rtlCol="0">
            <a:spAutoFit/>
          </a:bodyPr>
          <a:lstStyle/>
          <a:p>
            <a:pPr marL="12700">
              <a:lnSpc>
                <a:spcPts val="1240"/>
              </a:lnSpc>
            </a:pPr>
            <a:r>
              <a:rPr dirty="0"/>
              <a:t>Guide de </a:t>
            </a:r>
            <a:r>
              <a:rPr spc="-5" dirty="0"/>
              <a:t>l’utilisateur du </a:t>
            </a:r>
            <a:r>
              <a:rPr spc="-10" dirty="0"/>
              <a:t>système </a:t>
            </a:r>
            <a:r>
              <a:rPr spc="-15" dirty="0"/>
              <a:t>eTendering </a:t>
            </a:r>
            <a:r>
              <a:rPr spc="-5" dirty="0"/>
              <a:t>du PNUD </a:t>
            </a:r>
            <a:r>
              <a:rPr dirty="0"/>
              <a:t>à </a:t>
            </a:r>
            <a:r>
              <a:rPr spc="-15" dirty="0"/>
              <a:t>l’attention </a:t>
            </a:r>
            <a:r>
              <a:rPr dirty="0"/>
              <a:t>des </a:t>
            </a:r>
            <a:r>
              <a:rPr spc="-5" dirty="0"/>
              <a:t>soumissionnaires </a:t>
            </a:r>
            <a:r>
              <a:rPr dirty="0"/>
              <a:t>- </a:t>
            </a:r>
            <a:r>
              <a:rPr spc="-5" dirty="0"/>
              <a:t>janvier</a:t>
            </a:r>
            <a:r>
              <a:rPr spc="125" dirty="0"/>
              <a:t> </a:t>
            </a:r>
            <a:r>
              <a:rPr spc="-5" dirty="0"/>
              <a:t>2018</a:t>
            </a:r>
          </a:p>
        </p:txBody>
      </p:sp>
      <p:sp>
        <p:nvSpPr>
          <p:cNvPr id="11" name="object 11"/>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r>
              <a:rPr dirty="0"/>
              <a:t>69</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908303" y="407669"/>
            <a:ext cx="7377430" cy="829944"/>
          </a:xfrm>
          <a:custGeom>
            <a:avLst/>
            <a:gdLst/>
            <a:ahLst/>
            <a:cxnLst/>
            <a:rect l="l" t="t" r="r" b="b"/>
            <a:pathLst>
              <a:path w="7377430" h="829944">
                <a:moveTo>
                  <a:pt x="0" y="829817"/>
                </a:moveTo>
                <a:lnTo>
                  <a:pt x="7376922" y="829817"/>
                </a:lnTo>
                <a:lnTo>
                  <a:pt x="7376922" y="0"/>
                </a:lnTo>
                <a:lnTo>
                  <a:pt x="0" y="0"/>
                </a:lnTo>
                <a:lnTo>
                  <a:pt x="0" y="829817"/>
                </a:lnTo>
                <a:close/>
              </a:path>
            </a:pathLst>
          </a:custGeom>
          <a:solidFill>
            <a:srgbClr val="5B9BD4"/>
          </a:solidFill>
        </p:spPr>
        <p:txBody>
          <a:bodyPr wrap="square" lIns="0" tIns="0" rIns="0" bIns="0" rtlCol="0"/>
          <a:lstStyle/>
          <a:p>
            <a:endParaRPr/>
          </a:p>
        </p:txBody>
      </p:sp>
      <p:sp>
        <p:nvSpPr>
          <p:cNvPr id="3" name="object 3"/>
          <p:cNvSpPr txBox="1"/>
          <p:nvPr/>
        </p:nvSpPr>
        <p:spPr>
          <a:xfrm>
            <a:off x="868933" y="1336547"/>
            <a:ext cx="10141585" cy="633730"/>
          </a:xfrm>
          <a:prstGeom prst="rect">
            <a:avLst/>
          </a:prstGeom>
        </p:spPr>
        <p:txBody>
          <a:bodyPr vert="horz" wrap="square" lIns="0" tIns="0" rIns="0" bIns="0" rtlCol="0">
            <a:spAutoFit/>
          </a:bodyPr>
          <a:lstStyle/>
          <a:p>
            <a:pPr marL="12700">
              <a:lnSpc>
                <a:spcPct val="100000"/>
              </a:lnSpc>
            </a:pPr>
            <a:r>
              <a:rPr sz="1800" b="1" spc="-10" dirty="0">
                <a:latin typeface="Calibri"/>
                <a:cs typeface="Calibri"/>
              </a:rPr>
              <a:t>Étape </a:t>
            </a:r>
            <a:r>
              <a:rPr sz="1800" b="1" dirty="0">
                <a:latin typeface="Calibri"/>
                <a:cs typeface="Calibri"/>
              </a:rPr>
              <a:t>7 : </a:t>
            </a:r>
            <a:r>
              <a:rPr sz="1800" b="1" spc="-25" dirty="0">
                <a:latin typeface="Calibri"/>
                <a:cs typeface="Calibri"/>
              </a:rPr>
              <a:t>Terminer </a:t>
            </a:r>
            <a:r>
              <a:rPr sz="1800" b="1" spc="-5" dirty="0">
                <a:latin typeface="Calibri"/>
                <a:cs typeface="Calibri"/>
              </a:rPr>
              <a:t>l’inscription </a:t>
            </a:r>
            <a:r>
              <a:rPr sz="1800" b="1" spc="-10" dirty="0">
                <a:latin typeface="Calibri"/>
                <a:cs typeface="Calibri"/>
              </a:rPr>
              <a:t>d’un</a:t>
            </a:r>
            <a:r>
              <a:rPr sz="1800" b="1" spc="20" dirty="0">
                <a:latin typeface="Calibri"/>
                <a:cs typeface="Calibri"/>
              </a:rPr>
              <a:t> </a:t>
            </a:r>
            <a:r>
              <a:rPr sz="1800" b="1" spc="-10" dirty="0">
                <a:latin typeface="Calibri"/>
                <a:cs typeface="Calibri"/>
              </a:rPr>
              <a:t>soumissionnaire</a:t>
            </a:r>
            <a:endParaRPr sz="1800" dirty="0">
              <a:latin typeface="Calibri"/>
              <a:cs typeface="Calibri"/>
            </a:endParaRPr>
          </a:p>
          <a:p>
            <a:pPr marL="12700">
              <a:lnSpc>
                <a:spcPct val="100000"/>
              </a:lnSpc>
              <a:spcBef>
                <a:spcPts val="725"/>
              </a:spcBef>
            </a:pPr>
            <a:r>
              <a:rPr sz="1600" dirty="0">
                <a:latin typeface="Calibri"/>
                <a:cs typeface="Calibri"/>
              </a:rPr>
              <a:t>Une </a:t>
            </a:r>
            <a:r>
              <a:rPr sz="1600" spc="-10" dirty="0">
                <a:latin typeface="Calibri"/>
                <a:cs typeface="Calibri"/>
              </a:rPr>
              <a:t>fois </a:t>
            </a:r>
            <a:r>
              <a:rPr sz="1600" dirty="0">
                <a:latin typeface="Calibri"/>
                <a:cs typeface="Calibri"/>
              </a:rPr>
              <a:t>que </a:t>
            </a:r>
            <a:r>
              <a:rPr sz="1600" spc="-5" dirty="0">
                <a:latin typeface="Calibri"/>
                <a:cs typeface="Calibri"/>
              </a:rPr>
              <a:t>vous </a:t>
            </a:r>
            <a:r>
              <a:rPr sz="1600" spc="-15" dirty="0">
                <a:latin typeface="Calibri"/>
                <a:cs typeface="Calibri"/>
              </a:rPr>
              <a:t>avez </a:t>
            </a:r>
            <a:r>
              <a:rPr sz="1600" spc="-5" dirty="0">
                <a:latin typeface="Calibri"/>
                <a:cs typeface="Calibri"/>
              </a:rPr>
              <a:t>accepté </a:t>
            </a:r>
            <a:r>
              <a:rPr sz="1600" dirty="0">
                <a:latin typeface="Calibri"/>
                <a:cs typeface="Calibri"/>
              </a:rPr>
              <a:t>les </a:t>
            </a:r>
            <a:r>
              <a:rPr sz="1600" spc="-5" dirty="0">
                <a:latin typeface="Calibri"/>
                <a:cs typeface="Calibri"/>
              </a:rPr>
              <a:t>Conditions générales, le message </a:t>
            </a:r>
            <a:r>
              <a:rPr sz="1600" spc="-10" dirty="0">
                <a:latin typeface="Calibri"/>
                <a:cs typeface="Calibri"/>
              </a:rPr>
              <a:t>suivant </a:t>
            </a:r>
            <a:r>
              <a:rPr sz="1600" spc="-20" dirty="0">
                <a:latin typeface="Calibri"/>
                <a:cs typeface="Calibri"/>
              </a:rPr>
              <a:t>s’affiche, </a:t>
            </a:r>
            <a:r>
              <a:rPr sz="1600" spc="-10" dirty="0">
                <a:latin typeface="Calibri"/>
                <a:cs typeface="Calibri"/>
              </a:rPr>
              <a:t>confirmant </a:t>
            </a:r>
            <a:r>
              <a:rPr sz="1600" spc="-5" dirty="0">
                <a:latin typeface="Calibri"/>
                <a:cs typeface="Calibri"/>
              </a:rPr>
              <a:t>que l’inscription </a:t>
            </a:r>
            <a:r>
              <a:rPr sz="1600" dirty="0">
                <a:latin typeface="Calibri"/>
                <a:cs typeface="Calibri"/>
              </a:rPr>
              <a:t>a </a:t>
            </a:r>
            <a:r>
              <a:rPr sz="1600" spc="-10" dirty="0">
                <a:latin typeface="Calibri"/>
                <a:cs typeface="Calibri"/>
              </a:rPr>
              <a:t>réussi</a:t>
            </a:r>
            <a:r>
              <a:rPr sz="1600" spc="235" dirty="0">
                <a:latin typeface="Calibri"/>
                <a:cs typeface="Calibri"/>
              </a:rPr>
              <a:t> </a:t>
            </a:r>
            <a:r>
              <a:rPr sz="1600" dirty="0">
                <a:latin typeface="Calibri"/>
                <a:cs typeface="Calibri"/>
              </a:rPr>
              <a:t>:</a:t>
            </a:r>
          </a:p>
        </p:txBody>
      </p:sp>
      <p:sp>
        <p:nvSpPr>
          <p:cNvPr id="4" name="object 4"/>
          <p:cNvSpPr/>
          <p:nvPr/>
        </p:nvSpPr>
        <p:spPr>
          <a:xfrm>
            <a:off x="3362705" y="1985048"/>
            <a:ext cx="5628386" cy="4187316"/>
          </a:xfrm>
          <a:prstGeom prst="rect">
            <a:avLst/>
          </a:prstGeom>
          <a:blipFill>
            <a:blip r:embed="rId2" cstate="print"/>
            <a:stretch>
              <a:fillRect/>
            </a:stretch>
          </a:blipFill>
        </p:spPr>
        <p:txBody>
          <a:bodyPr wrap="square" lIns="0" tIns="0" rIns="0" bIns="0" rtlCol="0"/>
          <a:lstStyle/>
          <a:p>
            <a:endParaRPr/>
          </a:p>
        </p:txBody>
      </p:sp>
      <p:sp>
        <p:nvSpPr>
          <p:cNvPr id="5" name="object 5"/>
          <p:cNvSpPr/>
          <p:nvPr/>
        </p:nvSpPr>
        <p:spPr>
          <a:xfrm>
            <a:off x="3557015" y="2179320"/>
            <a:ext cx="5077968" cy="3637026"/>
          </a:xfrm>
          <a:prstGeom prst="rect">
            <a:avLst/>
          </a:prstGeom>
          <a:blipFill>
            <a:blip r:embed="rId3" cstate="print"/>
            <a:stretch>
              <a:fillRect/>
            </a:stretch>
          </a:blipFill>
        </p:spPr>
        <p:txBody>
          <a:bodyPr wrap="square" lIns="0" tIns="0" rIns="0" bIns="0" rtlCol="0"/>
          <a:lstStyle/>
          <a:p>
            <a:endParaRPr/>
          </a:p>
        </p:txBody>
      </p:sp>
      <p:sp>
        <p:nvSpPr>
          <p:cNvPr id="6" name="object 6"/>
          <p:cNvSpPr txBox="1"/>
          <p:nvPr/>
        </p:nvSpPr>
        <p:spPr>
          <a:xfrm>
            <a:off x="8870442" y="5071364"/>
            <a:ext cx="3117850" cy="598805"/>
          </a:xfrm>
          <a:prstGeom prst="rect">
            <a:avLst/>
          </a:prstGeom>
        </p:spPr>
        <p:txBody>
          <a:bodyPr vert="horz" wrap="square" lIns="0" tIns="0" rIns="0" bIns="0" rtlCol="0">
            <a:spAutoFit/>
          </a:bodyPr>
          <a:lstStyle/>
          <a:p>
            <a:pPr marL="12700">
              <a:lnSpc>
                <a:spcPct val="100000"/>
              </a:lnSpc>
            </a:pPr>
            <a:r>
              <a:rPr sz="1500" dirty="0">
                <a:latin typeface="Arial"/>
                <a:cs typeface="Arial"/>
              </a:rPr>
              <a:t>Cliquez sur </a:t>
            </a:r>
            <a:r>
              <a:rPr sz="1500" i="1" dirty="0">
                <a:latin typeface="Arial"/>
                <a:cs typeface="Arial"/>
              </a:rPr>
              <a:t>« </a:t>
            </a:r>
            <a:r>
              <a:rPr sz="1500" b="1" i="1" spc="-5" dirty="0">
                <a:latin typeface="Arial"/>
                <a:cs typeface="Arial"/>
              </a:rPr>
              <a:t>OK </a:t>
            </a:r>
            <a:r>
              <a:rPr sz="1500" dirty="0">
                <a:latin typeface="Arial"/>
                <a:cs typeface="Arial"/>
              </a:rPr>
              <a:t>» pour</a:t>
            </a:r>
            <a:r>
              <a:rPr sz="1500" spc="-55" dirty="0">
                <a:latin typeface="Arial"/>
                <a:cs typeface="Arial"/>
              </a:rPr>
              <a:t> </a:t>
            </a:r>
            <a:r>
              <a:rPr sz="1500" spc="-5" dirty="0">
                <a:latin typeface="Arial"/>
                <a:cs typeface="Arial"/>
              </a:rPr>
              <a:t>terminer</a:t>
            </a:r>
            <a:endParaRPr sz="1500">
              <a:latin typeface="Arial"/>
              <a:cs typeface="Arial"/>
            </a:endParaRPr>
          </a:p>
          <a:p>
            <a:pPr marL="12700">
              <a:lnSpc>
                <a:spcPct val="100000"/>
              </a:lnSpc>
              <a:spcBef>
                <a:spcPts val="790"/>
              </a:spcBef>
            </a:pPr>
            <a:r>
              <a:rPr sz="1500" spc="-5" dirty="0">
                <a:latin typeface="Arial"/>
                <a:cs typeface="Arial"/>
              </a:rPr>
              <a:t>votre inscription de</a:t>
            </a:r>
            <a:r>
              <a:rPr sz="1500" spc="20" dirty="0">
                <a:latin typeface="Arial"/>
                <a:cs typeface="Arial"/>
              </a:rPr>
              <a:t> </a:t>
            </a:r>
            <a:r>
              <a:rPr sz="1500" dirty="0">
                <a:latin typeface="Arial"/>
                <a:cs typeface="Arial"/>
              </a:rPr>
              <a:t>soumissionnaire</a:t>
            </a:r>
            <a:r>
              <a:rPr sz="1700" dirty="0">
                <a:latin typeface="Arial"/>
                <a:cs typeface="Arial"/>
              </a:rPr>
              <a:t>.</a:t>
            </a:r>
            <a:endParaRPr sz="1700">
              <a:latin typeface="Arial"/>
              <a:cs typeface="Arial"/>
            </a:endParaRPr>
          </a:p>
        </p:txBody>
      </p:sp>
      <p:sp>
        <p:nvSpPr>
          <p:cNvPr id="7" name="object 7"/>
          <p:cNvSpPr txBox="1">
            <a:spLocks noGrp="1"/>
          </p:cNvSpPr>
          <p:nvPr>
            <p:ph type="title"/>
          </p:nvPr>
        </p:nvSpPr>
        <p:spPr>
          <a:xfrm>
            <a:off x="998982" y="381000"/>
            <a:ext cx="6918959" cy="884555"/>
          </a:xfrm>
          <a:prstGeom prst="rect">
            <a:avLst/>
          </a:prstGeom>
        </p:spPr>
        <p:txBody>
          <a:bodyPr vert="horz" wrap="square" lIns="0" tIns="0" rIns="0" bIns="0" rtlCol="0">
            <a:spAutoFit/>
          </a:bodyPr>
          <a:lstStyle/>
          <a:p>
            <a:pPr marL="12700" marR="5080">
              <a:lnSpc>
                <a:spcPct val="100000"/>
              </a:lnSpc>
            </a:pPr>
            <a:r>
              <a:rPr dirty="0"/>
              <a:t>Action 3 : </a:t>
            </a:r>
            <a:r>
              <a:rPr spc="-10" dirty="0"/>
              <a:t>Enregistrer </a:t>
            </a:r>
            <a:r>
              <a:rPr dirty="0"/>
              <a:t>les </a:t>
            </a:r>
            <a:r>
              <a:rPr spc="-10" dirty="0"/>
              <a:t>informations </a:t>
            </a:r>
            <a:r>
              <a:rPr dirty="0"/>
              <a:t>du </a:t>
            </a:r>
            <a:r>
              <a:rPr spc="-5" dirty="0"/>
              <a:t>profil  </a:t>
            </a:r>
            <a:r>
              <a:rPr dirty="0"/>
              <a:t>de</a:t>
            </a:r>
            <a:r>
              <a:rPr spc="-80" dirty="0"/>
              <a:t> </a:t>
            </a:r>
            <a:r>
              <a:rPr spc="-5" dirty="0"/>
              <a:t>soumissionnaire</a:t>
            </a:r>
          </a:p>
        </p:txBody>
      </p:sp>
      <p:sp>
        <p:nvSpPr>
          <p:cNvPr id="8" name="object 8"/>
          <p:cNvSpPr/>
          <p:nvPr/>
        </p:nvSpPr>
        <p:spPr>
          <a:xfrm>
            <a:off x="11480292" y="5582410"/>
            <a:ext cx="556259" cy="1255014"/>
          </a:xfrm>
          <a:prstGeom prst="rect">
            <a:avLst/>
          </a:prstGeom>
          <a:blipFill>
            <a:blip r:embed="rId4" cstate="print"/>
            <a:stretch>
              <a:fillRect/>
            </a:stretch>
          </a:blipFill>
        </p:spPr>
        <p:txBody>
          <a:bodyPr wrap="square" lIns="0" tIns="0" rIns="0" bIns="0" rtlCol="0"/>
          <a:lstStyle/>
          <a:p>
            <a:endParaRPr/>
          </a:p>
        </p:txBody>
      </p:sp>
      <p:sp>
        <p:nvSpPr>
          <p:cNvPr id="9" name="object 9"/>
          <p:cNvSpPr/>
          <p:nvPr/>
        </p:nvSpPr>
        <p:spPr>
          <a:xfrm>
            <a:off x="309372" y="5445252"/>
            <a:ext cx="442722" cy="323850"/>
          </a:xfrm>
          <a:prstGeom prst="rect">
            <a:avLst/>
          </a:prstGeom>
          <a:blipFill>
            <a:blip r:embed="rId5" cstate="print"/>
            <a:stretch>
              <a:fillRect/>
            </a:stretch>
          </a:blipFill>
        </p:spPr>
        <p:txBody>
          <a:bodyPr wrap="square" lIns="0" tIns="0" rIns="0" bIns="0" rtlCol="0"/>
          <a:lstStyle/>
          <a:p>
            <a:endParaRPr/>
          </a:p>
        </p:txBody>
      </p:sp>
      <p:sp>
        <p:nvSpPr>
          <p:cNvPr id="10" name="object 10"/>
          <p:cNvSpPr txBox="1"/>
          <p:nvPr/>
        </p:nvSpPr>
        <p:spPr>
          <a:xfrm>
            <a:off x="137413" y="5895149"/>
            <a:ext cx="832485" cy="915035"/>
          </a:xfrm>
          <a:prstGeom prst="rect">
            <a:avLst/>
          </a:prstGeom>
        </p:spPr>
        <p:txBody>
          <a:bodyPr vert="horz" wrap="square" lIns="0" tIns="0" rIns="0" bIns="0" rtlCol="0">
            <a:spAutoFit/>
          </a:bodyPr>
          <a:lstStyle/>
          <a:p>
            <a:pPr marL="635" algn="ctr">
              <a:lnSpc>
                <a:spcPts val="1050"/>
              </a:lnSpc>
            </a:pPr>
            <a:r>
              <a:rPr sz="1000" u="sng" spc="-5" dirty="0">
                <a:solidFill>
                  <a:srgbClr val="0462C1"/>
                </a:solidFill>
                <a:latin typeface="Calibri"/>
                <a:cs typeface="Calibri"/>
                <a:hlinkClick r:id="rId6" action="ppaction://hlinksldjump"/>
              </a:rPr>
              <a:t>Cliquer </a:t>
            </a:r>
            <a:r>
              <a:rPr sz="1000" u="sng" dirty="0">
                <a:solidFill>
                  <a:srgbClr val="0462C1"/>
                </a:solidFill>
                <a:latin typeface="Calibri"/>
                <a:cs typeface="Calibri"/>
                <a:hlinkClick r:id="rId6" action="ppaction://hlinksldjump"/>
              </a:rPr>
              <a:t>ici</a:t>
            </a:r>
            <a:r>
              <a:rPr sz="1000" u="sng" spc="-85" dirty="0">
                <a:solidFill>
                  <a:srgbClr val="0462C1"/>
                </a:solidFill>
                <a:latin typeface="Calibri"/>
                <a:cs typeface="Calibri"/>
                <a:hlinkClick r:id="rId6" action="ppaction://hlinksldjump"/>
              </a:rPr>
              <a:t> </a:t>
            </a:r>
            <a:r>
              <a:rPr sz="1000" u="sng" spc="-5" dirty="0">
                <a:solidFill>
                  <a:srgbClr val="0462C1"/>
                </a:solidFill>
                <a:latin typeface="Calibri"/>
                <a:cs typeface="Calibri"/>
                <a:hlinkClick r:id="rId6" action="ppaction://hlinksldjump"/>
              </a:rPr>
              <a:t>pour</a:t>
            </a:r>
            <a:endParaRPr sz="1000">
              <a:latin typeface="Calibri"/>
              <a:cs typeface="Calibri"/>
            </a:endParaRPr>
          </a:p>
          <a:p>
            <a:pPr marL="12065" marR="5080" indent="635" algn="ctr">
              <a:lnSpc>
                <a:spcPct val="100000"/>
              </a:lnSpc>
            </a:pPr>
            <a:r>
              <a:rPr sz="1000" u="sng" dirty="0">
                <a:solidFill>
                  <a:srgbClr val="0462C1"/>
                </a:solidFill>
                <a:latin typeface="Calibri"/>
                <a:cs typeface="Calibri"/>
                <a:hlinkClick r:id="rId6" action="ppaction://hlinksldjump"/>
              </a:rPr>
              <a:t>retourner à la  </a:t>
            </a:r>
            <a:r>
              <a:rPr sz="1000" u="sng" spc="-5" dirty="0">
                <a:solidFill>
                  <a:srgbClr val="0462C1"/>
                </a:solidFill>
                <a:latin typeface="Calibri"/>
                <a:cs typeface="Calibri"/>
                <a:hlinkClick r:id="rId6" action="ppaction://hlinksldjump"/>
              </a:rPr>
              <a:t>page principale  </a:t>
            </a:r>
            <a:r>
              <a:rPr sz="1000" b="1" u="sng" dirty="0">
                <a:solidFill>
                  <a:srgbClr val="0462C1"/>
                </a:solidFill>
                <a:latin typeface="Calibri"/>
                <a:cs typeface="Calibri"/>
                <a:hlinkClick r:id="rId6" action="ppaction://hlinksldjump"/>
              </a:rPr>
              <a:t>Register</a:t>
            </a:r>
            <a:r>
              <a:rPr sz="1000" b="1" u="sng" spc="-100" dirty="0">
                <a:solidFill>
                  <a:srgbClr val="0462C1"/>
                </a:solidFill>
                <a:latin typeface="Calibri"/>
                <a:cs typeface="Calibri"/>
                <a:hlinkClick r:id="rId6" action="ppaction://hlinksldjump"/>
              </a:rPr>
              <a:t> </a:t>
            </a:r>
            <a:r>
              <a:rPr sz="1000" b="1" u="sng" spc="-5" dirty="0">
                <a:solidFill>
                  <a:srgbClr val="0462C1"/>
                </a:solidFill>
                <a:latin typeface="Calibri"/>
                <a:cs typeface="Calibri"/>
                <a:hlinkClick r:id="rId6" action="ppaction://hlinksldjump"/>
              </a:rPr>
              <a:t>Profile  </a:t>
            </a:r>
            <a:r>
              <a:rPr sz="1000" u="sng" spc="-5" dirty="0">
                <a:solidFill>
                  <a:srgbClr val="0462C1"/>
                </a:solidFill>
                <a:latin typeface="Calibri"/>
                <a:cs typeface="Calibri"/>
                <a:hlinkClick r:id="rId6" action="ppaction://hlinksldjump"/>
              </a:rPr>
              <a:t>[Enregistrer un  profil]</a:t>
            </a:r>
            <a:endParaRPr sz="1000">
              <a:latin typeface="Calibri"/>
              <a:cs typeface="Calibri"/>
            </a:endParaRPr>
          </a:p>
        </p:txBody>
      </p:sp>
      <p:sp>
        <p:nvSpPr>
          <p:cNvPr id="11" name="object 11"/>
          <p:cNvSpPr txBox="1">
            <a:spLocks noGrp="1"/>
          </p:cNvSpPr>
          <p:nvPr>
            <p:ph type="ftr" sz="quarter" idx="5"/>
          </p:nvPr>
        </p:nvSpPr>
        <p:spPr>
          <a:prstGeom prst="rect">
            <a:avLst/>
          </a:prstGeom>
        </p:spPr>
        <p:txBody>
          <a:bodyPr vert="horz" wrap="square" lIns="0" tIns="0" rIns="0" bIns="0" rtlCol="0">
            <a:spAutoFit/>
          </a:bodyPr>
          <a:lstStyle/>
          <a:p>
            <a:pPr marL="12700">
              <a:lnSpc>
                <a:spcPts val="1240"/>
              </a:lnSpc>
            </a:pPr>
            <a:r>
              <a:rPr dirty="0"/>
              <a:t>Guide de </a:t>
            </a:r>
            <a:r>
              <a:rPr spc="-5" dirty="0"/>
              <a:t>l’utilisateur du </a:t>
            </a:r>
            <a:r>
              <a:rPr spc="-10" dirty="0"/>
              <a:t>système </a:t>
            </a:r>
            <a:r>
              <a:rPr spc="-15" dirty="0"/>
              <a:t>eTendering </a:t>
            </a:r>
            <a:r>
              <a:rPr spc="-5" dirty="0"/>
              <a:t>du PNUD </a:t>
            </a:r>
            <a:r>
              <a:rPr dirty="0"/>
              <a:t>à </a:t>
            </a:r>
            <a:r>
              <a:rPr spc="-15" dirty="0"/>
              <a:t>l’attention </a:t>
            </a:r>
            <a:r>
              <a:rPr dirty="0"/>
              <a:t>des </a:t>
            </a:r>
            <a:r>
              <a:rPr spc="-5" dirty="0"/>
              <a:t>soumissionnaires </a:t>
            </a:r>
            <a:r>
              <a:rPr dirty="0"/>
              <a:t>- </a:t>
            </a:r>
            <a:r>
              <a:rPr spc="-5" dirty="0"/>
              <a:t>janvier</a:t>
            </a:r>
            <a:r>
              <a:rPr spc="125" dirty="0"/>
              <a:t> </a:t>
            </a:r>
            <a:r>
              <a:rPr spc="-5" dirty="0"/>
              <a:t>2018</a:t>
            </a:r>
          </a:p>
        </p:txBody>
      </p:sp>
      <p:sp>
        <p:nvSpPr>
          <p:cNvPr id="12" name="object 12"/>
          <p:cNvSpPr txBox="1"/>
          <p:nvPr/>
        </p:nvSpPr>
        <p:spPr>
          <a:xfrm>
            <a:off x="11094973" y="6463538"/>
            <a:ext cx="179705" cy="177800"/>
          </a:xfrm>
          <a:prstGeom prst="rect">
            <a:avLst/>
          </a:prstGeom>
        </p:spPr>
        <p:txBody>
          <a:bodyPr vert="horz" wrap="square" lIns="0" tIns="0" rIns="0" bIns="0" rtlCol="0">
            <a:spAutoFit/>
          </a:bodyPr>
          <a:lstStyle/>
          <a:p>
            <a:pPr marL="12700">
              <a:lnSpc>
                <a:spcPts val="1240"/>
              </a:lnSpc>
            </a:pPr>
            <a:r>
              <a:rPr sz="1200" spc="-5" dirty="0">
                <a:solidFill>
                  <a:srgbClr val="888888"/>
                </a:solidFill>
                <a:latin typeface="Calibri"/>
                <a:cs typeface="Calibri"/>
              </a:rPr>
              <a:t>70</a:t>
            </a:r>
            <a:endParaRPr sz="1200">
              <a:latin typeface="Calibri"/>
              <a:cs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908302" y="138684"/>
            <a:ext cx="10826497" cy="840740"/>
          </a:xfrm>
          <a:custGeom>
            <a:avLst/>
            <a:gdLst/>
            <a:ahLst/>
            <a:cxnLst/>
            <a:rect l="l" t="t" r="r" b="b"/>
            <a:pathLst>
              <a:path w="7301230" h="840740">
                <a:moveTo>
                  <a:pt x="0" y="840485"/>
                </a:moveTo>
                <a:lnTo>
                  <a:pt x="7300722" y="840485"/>
                </a:lnTo>
                <a:lnTo>
                  <a:pt x="7300722" y="0"/>
                </a:lnTo>
                <a:lnTo>
                  <a:pt x="0" y="0"/>
                </a:lnTo>
                <a:lnTo>
                  <a:pt x="0" y="840485"/>
                </a:lnTo>
                <a:close/>
              </a:path>
            </a:pathLst>
          </a:custGeom>
          <a:solidFill>
            <a:srgbClr val="5B9BD4"/>
          </a:solidFill>
        </p:spPr>
        <p:txBody>
          <a:bodyPr wrap="square" lIns="0" tIns="0" rIns="0" bIns="0" rtlCol="0"/>
          <a:lstStyle/>
          <a:p>
            <a:endParaRPr dirty="0"/>
          </a:p>
        </p:txBody>
      </p:sp>
      <p:sp>
        <p:nvSpPr>
          <p:cNvPr id="3" name="object 3"/>
          <p:cNvSpPr/>
          <p:nvPr/>
        </p:nvSpPr>
        <p:spPr>
          <a:xfrm>
            <a:off x="11480292" y="5582410"/>
            <a:ext cx="556259" cy="1255014"/>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8220456" y="3739896"/>
            <a:ext cx="438150" cy="437388"/>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838963" y="1507176"/>
            <a:ext cx="10196321" cy="4306122"/>
          </a:xfrm>
          <a:prstGeom prst="rect">
            <a:avLst/>
          </a:prstGeom>
          <a:blipFill>
            <a:blip r:embed="rId4" cstate="print"/>
            <a:stretch>
              <a:fillRect/>
            </a:stretch>
          </a:blipFill>
        </p:spPr>
        <p:txBody>
          <a:bodyPr wrap="square" lIns="0" tIns="0" rIns="0" bIns="0" rtlCol="0"/>
          <a:lstStyle/>
          <a:p>
            <a:endParaRPr/>
          </a:p>
        </p:txBody>
      </p:sp>
      <p:sp>
        <p:nvSpPr>
          <p:cNvPr id="6" name="object 6"/>
          <p:cNvSpPr/>
          <p:nvPr/>
        </p:nvSpPr>
        <p:spPr>
          <a:xfrm>
            <a:off x="962405" y="3589820"/>
            <a:ext cx="10431018" cy="3127756"/>
          </a:xfrm>
          <a:prstGeom prst="rect">
            <a:avLst/>
          </a:prstGeom>
          <a:blipFill>
            <a:blip r:embed="rId5" cstate="print"/>
            <a:stretch>
              <a:fillRect/>
            </a:stretch>
          </a:blipFill>
        </p:spPr>
        <p:txBody>
          <a:bodyPr wrap="square" lIns="0" tIns="0" rIns="0" bIns="0" rtlCol="0"/>
          <a:lstStyle/>
          <a:p>
            <a:endParaRPr/>
          </a:p>
        </p:txBody>
      </p:sp>
      <p:sp>
        <p:nvSpPr>
          <p:cNvPr id="7" name="object 7"/>
          <p:cNvSpPr/>
          <p:nvPr/>
        </p:nvSpPr>
        <p:spPr>
          <a:xfrm>
            <a:off x="1156716" y="3784091"/>
            <a:ext cx="9880854" cy="2577846"/>
          </a:xfrm>
          <a:prstGeom prst="rect">
            <a:avLst/>
          </a:prstGeom>
          <a:blipFill>
            <a:blip r:embed="rId6" cstate="print"/>
            <a:stretch>
              <a:fillRect/>
            </a:stretch>
          </a:blipFill>
        </p:spPr>
        <p:txBody>
          <a:bodyPr wrap="square" lIns="0" tIns="0" rIns="0" bIns="0" rtlCol="0"/>
          <a:lstStyle/>
          <a:p>
            <a:endParaRPr/>
          </a:p>
        </p:txBody>
      </p:sp>
      <p:sp>
        <p:nvSpPr>
          <p:cNvPr id="8" name="object 8"/>
          <p:cNvSpPr txBox="1">
            <a:spLocks noGrp="1"/>
          </p:cNvSpPr>
          <p:nvPr>
            <p:ph type="title"/>
          </p:nvPr>
        </p:nvSpPr>
        <p:spPr>
          <a:xfrm>
            <a:off x="752094" y="156971"/>
            <a:ext cx="10687811" cy="430887"/>
          </a:xfrm>
          <a:prstGeom prst="rect">
            <a:avLst/>
          </a:prstGeom>
        </p:spPr>
        <p:txBody>
          <a:bodyPr vert="horz" wrap="square" lIns="0" tIns="0" rIns="0" bIns="0" rtlCol="0">
            <a:spAutoFit/>
          </a:bodyPr>
          <a:lstStyle/>
          <a:p>
            <a:pPr marL="250190">
              <a:lnSpc>
                <a:spcPct val="100000"/>
              </a:lnSpc>
            </a:pPr>
            <a:r>
              <a:rPr dirty="0"/>
              <a:t>Action 4 : </a:t>
            </a:r>
            <a:r>
              <a:rPr spc="-5" dirty="0"/>
              <a:t>Confirmer </a:t>
            </a:r>
            <a:r>
              <a:rPr dirty="0"/>
              <a:t>l’inscription </a:t>
            </a:r>
            <a:r>
              <a:rPr spc="-10" dirty="0"/>
              <a:t>et </a:t>
            </a:r>
            <a:r>
              <a:rPr spc="-10" dirty="0" err="1"/>
              <a:t>créer</a:t>
            </a:r>
            <a:r>
              <a:rPr spc="-10" dirty="0"/>
              <a:t> </a:t>
            </a:r>
            <a:r>
              <a:rPr dirty="0"/>
              <a:t>un</a:t>
            </a:r>
            <a:r>
              <a:rPr lang="fr-FR" dirty="0"/>
              <a:t> </a:t>
            </a:r>
            <a:r>
              <a:rPr spc="-5" dirty="0"/>
              <a:t>nouveau mot </a:t>
            </a:r>
            <a:r>
              <a:rPr dirty="0"/>
              <a:t>de</a:t>
            </a:r>
            <a:r>
              <a:rPr spc="-85" dirty="0"/>
              <a:t> </a:t>
            </a:r>
            <a:r>
              <a:rPr dirty="0"/>
              <a:t>passe</a:t>
            </a:r>
          </a:p>
        </p:txBody>
      </p:sp>
      <p:sp>
        <p:nvSpPr>
          <p:cNvPr id="10" name="object 10"/>
          <p:cNvSpPr/>
          <p:nvPr/>
        </p:nvSpPr>
        <p:spPr>
          <a:xfrm>
            <a:off x="309372" y="5445252"/>
            <a:ext cx="442722" cy="323850"/>
          </a:xfrm>
          <a:prstGeom prst="rect">
            <a:avLst/>
          </a:prstGeom>
          <a:blipFill>
            <a:blip r:embed="rId7" cstate="print"/>
            <a:stretch>
              <a:fillRect/>
            </a:stretch>
          </a:blipFill>
        </p:spPr>
        <p:txBody>
          <a:bodyPr wrap="square" lIns="0" tIns="0" rIns="0" bIns="0" rtlCol="0"/>
          <a:lstStyle/>
          <a:p>
            <a:endParaRPr/>
          </a:p>
        </p:txBody>
      </p:sp>
      <p:sp>
        <p:nvSpPr>
          <p:cNvPr id="11" name="object 11"/>
          <p:cNvSpPr/>
          <p:nvPr/>
        </p:nvSpPr>
        <p:spPr>
          <a:xfrm>
            <a:off x="6807707" y="4728971"/>
            <a:ext cx="4239895" cy="1598930"/>
          </a:xfrm>
          <a:custGeom>
            <a:avLst/>
            <a:gdLst/>
            <a:ahLst/>
            <a:cxnLst/>
            <a:rect l="l" t="t" r="r" b="b"/>
            <a:pathLst>
              <a:path w="4239895" h="1598929">
                <a:moveTo>
                  <a:pt x="3973322" y="0"/>
                </a:moveTo>
                <a:lnTo>
                  <a:pt x="266446" y="0"/>
                </a:lnTo>
                <a:lnTo>
                  <a:pt x="218541" y="4291"/>
                </a:lnTo>
                <a:lnTo>
                  <a:pt x="173458" y="16665"/>
                </a:lnTo>
                <a:lnTo>
                  <a:pt x="131948" y="36369"/>
                </a:lnTo>
                <a:lnTo>
                  <a:pt x="94762" y="62651"/>
                </a:lnTo>
                <a:lnTo>
                  <a:pt x="62651" y="94762"/>
                </a:lnTo>
                <a:lnTo>
                  <a:pt x="36369" y="131948"/>
                </a:lnTo>
                <a:lnTo>
                  <a:pt x="16665" y="173458"/>
                </a:lnTo>
                <a:lnTo>
                  <a:pt x="4291" y="218541"/>
                </a:lnTo>
                <a:lnTo>
                  <a:pt x="0" y="266445"/>
                </a:lnTo>
                <a:lnTo>
                  <a:pt x="0" y="1332229"/>
                </a:lnTo>
                <a:lnTo>
                  <a:pt x="4291" y="1380124"/>
                </a:lnTo>
                <a:lnTo>
                  <a:pt x="16665" y="1425201"/>
                </a:lnTo>
                <a:lnTo>
                  <a:pt x="36369" y="1466710"/>
                </a:lnTo>
                <a:lnTo>
                  <a:pt x="62651" y="1503898"/>
                </a:lnTo>
                <a:lnTo>
                  <a:pt x="94762" y="1536011"/>
                </a:lnTo>
                <a:lnTo>
                  <a:pt x="131948" y="1562298"/>
                </a:lnTo>
                <a:lnTo>
                  <a:pt x="173458" y="1582006"/>
                </a:lnTo>
                <a:lnTo>
                  <a:pt x="218541" y="1594383"/>
                </a:lnTo>
                <a:lnTo>
                  <a:pt x="266446" y="1598676"/>
                </a:lnTo>
                <a:lnTo>
                  <a:pt x="3973322" y="1598676"/>
                </a:lnTo>
                <a:lnTo>
                  <a:pt x="4021226" y="1594383"/>
                </a:lnTo>
                <a:lnTo>
                  <a:pt x="4066309" y="1582006"/>
                </a:lnTo>
                <a:lnTo>
                  <a:pt x="4107819" y="1562298"/>
                </a:lnTo>
                <a:lnTo>
                  <a:pt x="4145005" y="1536011"/>
                </a:lnTo>
                <a:lnTo>
                  <a:pt x="4177116" y="1503898"/>
                </a:lnTo>
                <a:lnTo>
                  <a:pt x="4203398" y="1466710"/>
                </a:lnTo>
                <a:lnTo>
                  <a:pt x="4223102" y="1425201"/>
                </a:lnTo>
                <a:lnTo>
                  <a:pt x="4235476" y="1380124"/>
                </a:lnTo>
                <a:lnTo>
                  <a:pt x="4239768" y="1332229"/>
                </a:lnTo>
                <a:lnTo>
                  <a:pt x="4239768" y="266445"/>
                </a:lnTo>
                <a:lnTo>
                  <a:pt x="4235476" y="218541"/>
                </a:lnTo>
                <a:lnTo>
                  <a:pt x="4223102" y="173458"/>
                </a:lnTo>
                <a:lnTo>
                  <a:pt x="4203398" y="131948"/>
                </a:lnTo>
                <a:lnTo>
                  <a:pt x="4177116" y="94762"/>
                </a:lnTo>
                <a:lnTo>
                  <a:pt x="4145005" y="62651"/>
                </a:lnTo>
                <a:lnTo>
                  <a:pt x="4107819" y="36369"/>
                </a:lnTo>
                <a:lnTo>
                  <a:pt x="4066309" y="16665"/>
                </a:lnTo>
                <a:lnTo>
                  <a:pt x="4021226" y="4291"/>
                </a:lnTo>
                <a:lnTo>
                  <a:pt x="3973322" y="0"/>
                </a:lnTo>
                <a:close/>
              </a:path>
            </a:pathLst>
          </a:custGeom>
          <a:solidFill>
            <a:srgbClr val="DEEBF7"/>
          </a:solidFill>
        </p:spPr>
        <p:txBody>
          <a:bodyPr wrap="square" lIns="0" tIns="0" rIns="0" bIns="0" rtlCol="0"/>
          <a:lstStyle/>
          <a:p>
            <a:endParaRPr/>
          </a:p>
        </p:txBody>
      </p:sp>
      <p:sp>
        <p:nvSpPr>
          <p:cNvPr id="12" name="object 12"/>
          <p:cNvSpPr/>
          <p:nvPr/>
        </p:nvSpPr>
        <p:spPr>
          <a:xfrm>
            <a:off x="6807707" y="4728971"/>
            <a:ext cx="4239895" cy="1598930"/>
          </a:xfrm>
          <a:custGeom>
            <a:avLst/>
            <a:gdLst/>
            <a:ahLst/>
            <a:cxnLst/>
            <a:rect l="l" t="t" r="r" b="b"/>
            <a:pathLst>
              <a:path w="4239895" h="1598929">
                <a:moveTo>
                  <a:pt x="0" y="266445"/>
                </a:moveTo>
                <a:lnTo>
                  <a:pt x="4291" y="218541"/>
                </a:lnTo>
                <a:lnTo>
                  <a:pt x="16665" y="173458"/>
                </a:lnTo>
                <a:lnTo>
                  <a:pt x="36369" y="131948"/>
                </a:lnTo>
                <a:lnTo>
                  <a:pt x="62651" y="94762"/>
                </a:lnTo>
                <a:lnTo>
                  <a:pt x="94762" y="62651"/>
                </a:lnTo>
                <a:lnTo>
                  <a:pt x="131948" y="36369"/>
                </a:lnTo>
                <a:lnTo>
                  <a:pt x="173458" y="16665"/>
                </a:lnTo>
                <a:lnTo>
                  <a:pt x="218541" y="4291"/>
                </a:lnTo>
                <a:lnTo>
                  <a:pt x="266446" y="0"/>
                </a:lnTo>
                <a:lnTo>
                  <a:pt x="3973322" y="0"/>
                </a:lnTo>
                <a:lnTo>
                  <a:pt x="4021226" y="4291"/>
                </a:lnTo>
                <a:lnTo>
                  <a:pt x="4066309" y="16665"/>
                </a:lnTo>
                <a:lnTo>
                  <a:pt x="4107819" y="36369"/>
                </a:lnTo>
                <a:lnTo>
                  <a:pt x="4145005" y="62651"/>
                </a:lnTo>
                <a:lnTo>
                  <a:pt x="4177116" y="94762"/>
                </a:lnTo>
                <a:lnTo>
                  <a:pt x="4203398" y="131948"/>
                </a:lnTo>
                <a:lnTo>
                  <a:pt x="4223102" y="173458"/>
                </a:lnTo>
                <a:lnTo>
                  <a:pt x="4235476" y="218541"/>
                </a:lnTo>
                <a:lnTo>
                  <a:pt x="4239768" y="266445"/>
                </a:lnTo>
                <a:lnTo>
                  <a:pt x="4239768" y="1332229"/>
                </a:lnTo>
                <a:lnTo>
                  <a:pt x="4235476" y="1380124"/>
                </a:lnTo>
                <a:lnTo>
                  <a:pt x="4223102" y="1425201"/>
                </a:lnTo>
                <a:lnTo>
                  <a:pt x="4203398" y="1466710"/>
                </a:lnTo>
                <a:lnTo>
                  <a:pt x="4177116" y="1503898"/>
                </a:lnTo>
                <a:lnTo>
                  <a:pt x="4145005" y="1536011"/>
                </a:lnTo>
                <a:lnTo>
                  <a:pt x="4107819" y="1562298"/>
                </a:lnTo>
                <a:lnTo>
                  <a:pt x="4066309" y="1582006"/>
                </a:lnTo>
                <a:lnTo>
                  <a:pt x="4021226" y="1594383"/>
                </a:lnTo>
                <a:lnTo>
                  <a:pt x="3973322" y="1598676"/>
                </a:lnTo>
                <a:lnTo>
                  <a:pt x="266446" y="1598676"/>
                </a:lnTo>
                <a:lnTo>
                  <a:pt x="218541" y="1594383"/>
                </a:lnTo>
                <a:lnTo>
                  <a:pt x="173458" y="1582006"/>
                </a:lnTo>
                <a:lnTo>
                  <a:pt x="131948" y="1562298"/>
                </a:lnTo>
                <a:lnTo>
                  <a:pt x="94762" y="1536011"/>
                </a:lnTo>
                <a:lnTo>
                  <a:pt x="62651" y="1503898"/>
                </a:lnTo>
                <a:lnTo>
                  <a:pt x="36369" y="1466710"/>
                </a:lnTo>
                <a:lnTo>
                  <a:pt x="16665" y="1425201"/>
                </a:lnTo>
                <a:lnTo>
                  <a:pt x="4291" y="1380124"/>
                </a:lnTo>
                <a:lnTo>
                  <a:pt x="0" y="1332229"/>
                </a:lnTo>
                <a:lnTo>
                  <a:pt x="0" y="266445"/>
                </a:lnTo>
                <a:close/>
              </a:path>
            </a:pathLst>
          </a:custGeom>
          <a:ln w="38100">
            <a:solidFill>
              <a:srgbClr val="2570C5"/>
            </a:solidFill>
          </a:ln>
        </p:spPr>
        <p:txBody>
          <a:bodyPr wrap="square" lIns="0" tIns="0" rIns="0" bIns="0" rtlCol="0"/>
          <a:lstStyle/>
          <a:p>
            <a:endParaRPr/>
          </a:p>
        </p:txBody>
      </p:sp>
      <p:sp>
        <p:nvSpPr>
          <p:cNvPr id="13" name="object 13"/>
          <p:cNvSpPr txBox="1"/>
          <p:nvPr/>
        </p:nvSpPr>
        <p:spPr>
          <a:xfrm>
            <a:off x="6965188" y="4897373"/>
            <a:ext cx="3823970" cy="996315"/>
          </a:xfrm>
          <a:prstGeom prst="rect">
            <a:avLst/>
          </a:prstGeom>
        </p:spPr>
        <p:txBody>
          <a:bodyPr vert="horz" wrap="square" lIns="0" tIns="0" rIns="0" bIns="0" rtlCol="0">
            <a:spAutoFit/>
          </a:bodyPr>
          <a:lstStyle/>
          <a:p>
            <a:pPr marL="478155">
              <a:lnSpc>
                <a:spcPct val="100000"/>
              </a:lnSpc>
            </a:pPr>
            <a:r>
              <a:rPr sz="2000" b="1" spc="-25" dirty="0">
                <a:solidFill>
                  <a:srgbClr val="0D0D0D"/>
                </a:solidFill>
                <a:latin typeface="Calibri"/>
                <a:cs typeface="Calibri"/>
              </a:rPr>
              <a:t>IMPORTANT</a:t>
            </a:r>
            <a:endParaRPr sz="2000">
              <a:latin typeface="Calibri"/>
              <a:cs typeface="Calibri"/>
            </a:endParaRPr>
          </a:p>
          <a:p>
            <a:pPr marL="184150" indent="-171450">
              <a:lnSpc>
                <a:spcPct val="100000"/>
              </a:lnSpc>
              <a:spcBef>
                <a:spcPts val="965"/>
              </a:spcBef>
              <a:buFont typeface="Arial"/>
              <a:buChar char="•"/>
              <a:tabLst>
                <a:tab pos="184150" algn="l"/>
              </a:tabLst>
            </a:pPr>
            <a:r>
              <a:rPr sz="1200" spc="-15" dirty="0">
                <a:solidFill>
                  <a:srgbClr val="0D0D0D"/>
                </a:solidFill>
                <a:latin typeface="Calibri"/>
                <a:cs typeface="Calibri"/>
              </a:rPr>
              <a:t>Vous </a:t>
            </a:r>
            <a:r>
              <a:rPr sz="1200" dirty="0">
                <a:solidFill>
                  <a:srgbClr val="0D0D0D"/>
                </a:solidFill>
                <a:latin typeface="Calibri"/>
                <a:cs typeface="Calibri"/>
              </a:rPr>
              <a:t>ne </a:t>
            </a:r>
            <a:r>
              <a:rPr sz="1200" spc="-5" dirty="0">
                <a:solidFill>
                  <a:srgbClr val="0D0D0D"/>
                </a:solidFill>
                <a:latin typeface="Calibri"/>
                <a:cs typeface="Calibri"/>
              </a:rPr>
              <a:t>pouvez </a:t>
            </a:r>
            <a:r>
              <a:rPr sz="1200" dirty="0">
                <a:solidFill>
                  <a:srgbClr val="0D0D0D"/>
                </a:solidFill>
                <a:latin typeface="Calibri"/>
                <a:cs typeface="Calibri"/>
              </a:rPr>
              <a:t>utiliser le mot de passe </a:t>
            </a:r>
            <a:r>
              <a:rPr sz="1200" spc="-10" dirty="0">
                <a:solidFill>
                  <a:srgbClr val="0D0D0D"/>
                </a:solidFill>
                <a:latin typeface="Calibri"/>
                <a:cs typeface="Calibri"/>
              </a:rPr>
              <a:t>temporaire</a:t>
            </a:r>
            <a:r>
              <a:rPr sz="1200" dirty="0">
                <a:solidFill>
                  <a:srgbClr val="0D0D0D"/>
                </a:solidFill>
                <a:latin typeface="Calibri"/>
                <a:cs typeface="Calibri"/>
              </a:rPr>
              <a:t> </a:t>
            </a:r>
            <a:r>
              <a:rPr sz="1200" spc="-10" dirty="0">
                <a:solidFill>
                  <a:srgbClr val="0D0D0D"/>
                </a:solidFill>
                <a:latin typeface="Calibri"/>
                <a:cs typeface="Calibri"/>
              </a:rPr>
              <a:t>qu’une</a:t>
            </a:r>
            <a:endParaRPr sz="1200">
              <a:latin typeface="Calibri"/>
              <a:cs typeface="Calibri"/>
            </a:endParaRPr>
          </a:p>
          <a:p>
            <a:pPr marL="184150">
              <a:lnSpc>
                <a:spcPct val="100000"/>
              </a:lnSpc>
            </a:pPr>
            <a:r>
              <a:rPr sz="1200" spc="-5" dirty="0">
                <a:solidFill>
                  <a:srgbClr val="0D0D0D"/>
                </a:solidFill>
                <a:latin typeface="Calibri"/>
                <a:cs typeface="Calibri"/>
              </a:rPr>
              <a:t>seule</a:t>
            </a:r>
            <a:r>
              <a:rPr sz="1200" spc="-80" dirty="0">
                <a:solidFill>
                  <a:srgbClr val="0D0D0D"/>
                </a:solidFill>
                <a:latin typeface="Calibri"/>
                <a:cs typeface="Calibri"/>
              </a:rPr>
              <a:t> </a:t>
            </a:r>
            <a:r>
              <a:rPr sz="1200" spc="-10" dirty="0">
                <a:solidFill>
                  <a:srgbClr val="0D0D0D"/>
                </a:solidFill>
                <a:latin typeface="Calibri"/>
                <a:cs typeface="Calibri"/>
              </a:rPr>
              <a:t>fois.</a:t>
            </a:r>
            <a:endParaRPr sz="1200">
              <a:latin typeface="Calibri"/>
              <a:cs typeface="Calibri"/>
            </a:endParaRPr>
          </a:p>
          <a:p>
            <a:pPr marL="184150" indent="-171450">
              <a:lnSpc>
                <a:spcPct val="100000"/>
              </a:lnSpc>
              <a:buFont typeface="Arial"/>
              <a:buChar char="•"/>
              <a:tabLst>
                <a:tab pos="184150" algn="l"/>
              </a:tabLst>
            </a:pPr>
            <a:r>
              <a:rPr sz="1200" spc="-20" dirty="0">
                <a:solidFill>
                  <a:srgbClr val="0D0D0D"/>
                </a:solidFill>
                <a:latin typeface="Calibri"/>
                <a:cs typeface="Calibri"/>
              </a:rPr>
              <a:t>Vous </a:t>
            </a:r>
            <a:r>
              <a:rPr sz="1200" spc="-10" dirty="0">
                <a:solidFill>
                  <a:srgbClr val="0D0D0D"/>
                </a:solidFill>
                <a:latin typeface="Calibri"/>
                <a:cs typeface="Calibri"/>
              </a:rPr>
              <a:t>devez </a:t>
            </a:r>
            <a:r>
              <a:rPr sz="1200" spc="-5" dirty="0">
                <a:solidFill>
                  <a:srgbClr val="0D0D0D"/>
                </a:solidFill>
                <a:latin typeface="Calibri"/>
                <a:cs typeface="Calibri"/>
              </a:rPr>
              <a:t>créer un nouveau </a:t>
            </a:r>
            <a:r>
              <a:rPr sz="1200" dirty="0">
                <a:solidFill>
                  <a:srgbClr val="0D0D0D"/>
                </a:solidFill>
                <a:latin typeface="Calibri"/>
                <a:cs typeface="Calibri"/>
              </a:rPr>
              <a:t>mot </a:t>
            </a:r>
            <a:r>
              <a:rPr sz="1200" spc="-5" dirty="0">
                <a:solidFill>
                  <a:srgbClr val="0D0D0D"/>
                </a:solidFill>
                <a:latin typeface="Calibri"/>
                <a:cs typeface="Calibri"/>
              </a:rPr>
              <a:t>de passe pour</a:t>
            </a:r>
            <a:r>
              <a:rPr sz="1200" spc="10" dirty="0">
                <a:solidFill>
                  <a:srgbClr val="0D0D0D"/>
                </a:solidFill>
                <a:latin typeface="Calibri"/>
                <a:cs typeface="Calibri"/>
              </a:rPr>
              <a:t> </a:t>
            </a:r>
            <a:r>
              <a:rPr sz="1200" spc="-10" dirty="0">
                <a:solidFill>
                  <a:srgbClr val="0D0D0D"/>
                </a:solidFill>
                <a:latin typeface="Calibri"/>
                <a:cs typeface="Calibri"/>
              </a:rPr>
              <a:t>vous</a:t>
            </a:r>
            <a:endParaRPr sz="1200">
              <a:latin typeface="Calibri"/>
              <a:cs typeface="Calibri"/>
            </a:endParaRPr>
          </a:p>
        </p:txBody>
      </p:sp>
      <p:sp>
        <p:nvSpPr>
          <p:cNvPr id="14" name="object 14"/>
          <p:cNvSpPr/>
          <p:nvPr/>
        </p:nvSpPr>
        <p:spPr>
          <a:xfrm>
            <a:off x="6904481" y="4733544"/>
            <a:ext cx="550926" cy="550926"/>
          </a:xfrm>
          <a:prstGeom prst="rect">
            <a:avLst/>
          </a:prstGeom>
          <a:blipFill>
            <a:blip r:embed="rId8" cstate="print"/>
            <a:stretch>
              <a:fillRect/>
            </a:stretch>
          </a:blipFill>
        </p:spPr>
        <p:txBody>
          <a:bodyPr wrap="square" lIns="0" tIns="0" rIns="0" bIns="0" rtlCol="0"/>
          <a:lstStyle/>
          <a:p>
            <a:endParaRPr/>
          </a:p>
        </p:txBody>
      </p:sp>
      <p:sp>
        <p:nvSpPr>
          <p:cNvPr id="15" name="object 15"/>
          <p:cNvSpPr txBox="1"/>
          <p:nvPr/>
        </p:nvSpPr>
        <p:spPr>
          <a:xfrm>
            <a:off x="137413" y="5895149"/>
            <a:ext cx="832485" cy="915035"/>
          </a:xfrm>
          <a:prstGeom prst="rect">
            <a:avLst/>
          </a:prstGeom>
        </p:spPr>
        <p:txBody>
          <a:bodyPr vert="horz" wrap="square" lIns="0" tIns="0" rIns="0" bIns="0" rtlCol="0">
            <a:spAutoFit/>
          </a:bodyPr>
          <a:lstStyle/>
          <a:p>
            <a:pPr marL="635" algn="ctr">
              <a:lnSpc>
                <a:spcPts val="1050"/>
              </a:lnSpc>
            </a:pPr>
            <a:r>
              <a:rPr sz="1000" u="sng" spc="-5" dirty="0">
                <a:solidFill>
                  <a:srgbClr val="0462C1"/>
                </a:solidFill>
                <a:latin typeface="Calibri"/>
                <a:cs typeface="Calibri"/>
                <a:hlinkClick r:id="rId9" action="ppaction://hlinksldjump"/>
              </a:rPr>
              <a:t>Cliquer </a:t>
            </a:r>
            <a:r>
              <a:rPr sz="1000" u="sng" dirty="0">
                <a:solidFill>
                  <a:srgbClr val="0462C1"/>
                </a:solidFill>
                <a:latin typeface="Calibri"/>
                <a:cs typeface="Calibri"/>
                <a:hlinkClick r:id="rId9" action="ppaction://hlinksldjump"/>
              </a:rPr>
              <a:t>ici</a:t>
            </a:r>
            <a:r>
              <a:rPr sz="1000" u="sng" spc="-85" dirty="0">
                <a:solidFill>
                  <a:srgbClr val="0462C1"/>
                </a:solidFill>
                <a:latin typeface="Calibri"/>
                <a:cs typeface="Calibri"/>
                <a:hlinkClick r:id="rId9" action="ppaction://hlinksldjump"/>
              </a:rPr>
              <a:t> </a:t>
            </a:r>
            <a:r>
              <a:rPr sz="1000" u="sng" spc="-5" dirty="0">
                <a:solidFill>
                  <a:srgbClr val="0462C1"/>
                </a:solidFill>
                <a:latin typeface="Calibri"/>
                <a:cs typeface="Calibri"/>
                <a:hlinkClick r:id="rId9" action="ppaction://hlinksldjump"/>
              </a:rPr>
              <a:t>pour</a:t>
            </a:r>
            <a:endParaRPr sz="1000">
              <a:latin typeface="Calibri"/>
              <a:cs typeface="Calibri"/>
            </a:endParaRPr>
          </a:p>
          <a:p>
            <a:pPr marL="12065" marR="5080" indent="635" algn="ctr">
              <a:lnSpc>
                <a:spcPct val="100000"/>
              </a:lnSpc>
            </a:pPr>
            <a:r>
              <a:rPr sz="1000" u="sng" dirty="0">
                <a:solidFill>
                  <a:srgbClr val="0462C1"/>
                </a:solidFill>
                <a:latin typeface="Calibri"/>
                <a:cs typeface="Calibri"/>
                <a:hlinkClick r:id="rId9" action="ppaction://hlinksldjump"/>
              </a:rPr>
              <a:t>retourner à la  </a:t>
            </a:r>
            <a:r>
              <a:rPr sz="1000" u="sng" spc="-5" dirty="0">
                <a:solidFill>
                  <a:srgbClr val="0462C1"/>
                </a:solidFill>
                <a:latin typeface="Calibri"/>
                <a:cs typeface="Calibri"/>
                <a:hlinkClick r:id="rId9" action="ppaction://hlinksldjump"/>
              </a:rPr>
              <a:t>page principale  </a:t>
            </a:r>
            <a:r>
              <a:rPr sz="1000" b="1" u="sng" dirty="0">
                <a:solidFill>
                  <a:srgbClr val="0462C1"/>
                </a:solidFill>
                <a:latin typeface="Calibri"/>
                <a:cs typeface="Calibri"/>
                <a:hlinkClick r:id="rId9" action="ppaction://hlinksldjump"/>
              </a:rPr>
              <a:t>Register</a:t>
            </a:r>
            <a:r>
              <a:rPr sz="1000" b="1" u="sng" spc="-100" dirty="0">
                <a:solidFill>
                  <a:srgbClr val="0462C1"/>
                </a:solidFill>
                <a:latin typeface="Calibri"/>
                <a:cs typeface="Calibri"/>
                <a:hlinkClick r:id="rId9" action="ppaction://hlinksldjump"/>
              </a:rPr>
              <a:t> </a:t>
            </a:r>
            <a:r>
              <a:rPr sz="1000" b="1" u="sng" spc="-5" dirty="0">
                <a:solidFill>
                  <a:srgbClr val="0462C1"/>
                </a:solidFill>
                <a:latin typeface="Calibri"/>
                <a:cs typeface="Calibri"/>
                <a:hlinkClick r:id="rId9" action="ppaction://hlinksldjump"/>
              </a:rPr>
              <a:t>Profile  </a:t>
            </a:r>
            <a:r>
              <a:rPr sz="1000" u="sng" spc="-5" dirty="0">
                <a:solidFill>
                  <a:srgbClr val="0462C1"/>
                </a:solidFill>
                <a:latin typeface="Calibri"/>
                <a:cs typeface="Calibri"/>
                <a:hlinkClick r:id="rId9" action="ppaction://hlinksldjump"/>
              </a:rPr>
              <a:t>[Enregistrer un  profil]</a:t>
            </a:r>
            <a:endParaRPr sz="1000">
              <a:latin typeface="Calibri"/>
              <a:cs typeface="Calibri"/>
            </a:endParaRPr>
          </a:p>
        </p:txBody>
      </p:sp>
      <p:sp>
        <p:nvSpPr>
          <p:cNvPr id="16" name="object 16"/>
          <p:cNvSpPr txBox="1"/>
          <p:nvPr/>
        </p:nvSpPr>
        <p:spPr>
          <a:xfrm>
            <a:off x="7136638" y="5898641"/>
            <a:ext cx="3656965" cy="177800"/>
          </a:xfrm>
          <a:prstGeom prst="rect">
            <a:avLst/>
          </a:prstGeom>
        </p:spPr>
        <p:txBody>
          <a:bodyPr vert="horz" wrap="square" lIns="0" tIns="0" rIns="0" bIns="0" rtlCol="0">
            <a:spAutoFit/>
          </a:bodyPr>
          <a:lstStyle/>
          <a:p>
            <a:pPr marL="12700">
              <a:lnSpc>
                <a:spcPts val="1240"/>
              </a:lnSpc>
            </a:pPr>
            <a:r>
              <a:rPr sz="1200" spc="-5" dirty="0">
                <a:solidFill>
                  <a:srgbClr val="0D0D0D"/>
                </a:solidFill>
                <a:latin typeface="Calibri"/>
                <a:cs typeface="Calibri"/>
              </a:rPr>
              <a:t>connecter </a:t>
            </a:r>
            <a:r>
              <a:rPr sz="1200" dirty="0">
                <a:solidFill>
                  <a:srgbClr val="0D0D0D"/>
                </a:solidFill>
                <a:latin typeface="Calibri"/>
                <a:cs typeface="Calibri"/>
              </a:rPr>
              <a:t>à </a:t>
            </a:r>
            <a:r>
              <a:rPr sz="1200" spc="-10" dirty="0">
                <a:solidFill>
                  <a:srgbClr val="0D0D0D"/>
                </a:solidFill>
                <a:latin typeface="Calibri"/>
                <a:cs typeface="Calibri"/>
              </a:rPr>
              <a:t>votre compte </a:t>
            </a:r>
            <a:r>
              <a:rPr sz="1200" dirty="0">
                <a:solidFill>
                  <a:srgbClr val="0D0D0D"/>
                </a:solidFill>
                <a:latin typeface="Calibri"/>
                <a:cs typeface="Calibri"/>
              </a:rPr>
              <a:t>et </a:t>
            </a:r>
            <a:r>
              <a:rPr sz="1200" spc="-5" dirty="0">
                <a:solidFill>
                  <a:srgbClr val="0D0D0D"/>
                </a:solidFill>
                <a:latin typeface="Calibri"/>
                <a:cs typeface="Calibri"/>
              </a:rPr>
              <a:t>pour afficher </a:t>
            </a:r>
            <a:r>
              <a:rPr sz="1200" dirty="0">
                <a:solidFill>
                  <a:srgbClr val="0D0D0D"/>
                </a:solidFill>
                <a:latin typeface="Calibri"/>
                <a:cs typeface="Calibri"/>
              </a:rPr>
              <a:t>les</a:t>
            </a:r>
            <a:r>
              <a:rPr sz="1200" spc="-25" dirty="0">
                <a:solidFill>
                  <a:srgbClr val="0D0D0D"/>
                </a:solidFill>
                <a:latin typeface="Calibri"/>
                <a:cs typeface="Calibri"/>
              </a:rPr>
              <a:t> </a:t>
            </a:r>
            <a:r>
              <a:rPr sz="1200" spc="-5" dirty="0">
                <a:solidFill>
                  <a:srgbClr val="0D0D0D"/>
                </a:solidFill>
                <a:latin typeface="Calibri"/>
                <a:cs typeface="Calibri"/>
              </a:rPr>
              <a:t>événements.</a:t>
            </a:r>
            <a:endParaRPr sz="1200">
              <a:latin typeface="Calibri"/>
              <a:cs typeface="Calibri"/>
            </a:endParaRPr>
          </a:p>
        </p:txBody>
      </p:sp>
      <p:sp>
        <p:nvSpPr>
          <p:cNvPr id="17" name="object 17"/>
          <p:cNvSpPr txBox="1"/>
          <p:nvPr/>
        </p:nvSpPr>
        <p:spPr>
          <a:xfrm>
            <a:off x="11094973" y="6463538"/>
            <a:ext cx="179705" cy="177800"/>
          </a:xfrm>
          <a:prstGeom prst="rect">
            <a:avLst/>
          </a:prstGeom>
        </p:spPr>
        <p:txBody>
          <a:bodyPr vert="horz" wrap="square" lIns="0" tIns="0" rIns="0" bIns="0" rtlCol="0">
            <a:spAutoFit/>
          </a:bodyPr>
          <a:lstStyle/>
          <a:p>
            <a:pPr marL="12700">
              <a:lnSpc>
                <a:spcPts val="1240"/>
              </a:lnSpc>
            </a:pPr>
            <a:r>
              <a:rPr sz="1200" spc="-5" dirty="0">
                <a:solidFill>
                  <a:srgbClr val="888888"/>
                </a:solidFill>
                <a:latin typeface="Calibri"/>
                <a:cs typeface="Calibri"/>
              </a:rPr>
              <a:t>71</a:t>
            </a:r>
            <a:endParaRPr sz="1200">
              <a:latin typeface="Calibri"/>
              <a:cs typeface="Calibri"/>
            </a:endParaRPr>
          </a:p>
        </p:txBody>
      </p:sp>
      <p:sp>
        <p:nvSpPr>
          <p:cNvPr id="18" name="object 18"/>
          <p:cNvSpPr txBox="1"/>
          <p:nvPr/>
        </p:nvSpPr>
        <p:spPr>
          <a:xfrm>
            <a:off x="3173729" y="6518909"/>
            <a:ext cx="6372225" cy="177800"/>
          </a:xfrm>
          <a:prstGeom prst="rect">
            <a:avLst/>
          </a:prstGeom>
        </p:spPr>
        <p:txBody>
          <a:bodyPr vert="horz" wrap="square" lIns="0" tIns="0" rIns="0" bIns="0" rtlCol="0">
            <a:spAutoFit/>
          </a:bodyPr>
          <a:lstStyle/>
          <a:p>
            <a:pPr marL="12700">
              <a:lnSpc>
                <a:spcPts val="1240"/>
              </a:lnSpc>
            </a:pPr>
            <a:r>
              <a:rPr sz="1200" dirty="0">
                <a:solidFill>
                  <a:srgbClr val="0D0D0D"/>
                </a:solidFill>
                <a:latin typeface="Calibri"/>
                <a:cs typeface="Calibri"/>
              </a:rPr>
              <a:t>Guide de </a:t>
            </a:r>
            <a:r>
              <a:rPr sz="1200" spc="-5" dirty="0">
                <a:solidFill>
                  <a:srgbClr val="0D0D0D"/>
                </a:solidFill>
                <a:latin typeface="Calibri"/>
                <a:cs typeface="Calibri"/>
              </a:rPr>
              <a:t>l’utilisateur du </a:t>
            </a:r>
            <a:r>
              <a:rPr sz="1200" spc="-10" dirty="0">
                <a:solidFill>
                  <a:srgbClr val="0D0D0D"/>
                </a:solidFill>
                <a:latin typeface="Calibri"/>
                <a:cs typeface="Calibri"/>
              </a:rPr>
              <a:t>système </a:t>
            </a:r>
            <a:r>
              <a:rPr sz="1200" spc="-15" dirty="0">
                <a:solidFill>
                  <a:srgbClr val="0D0D0D"/>
                </a:solidFill>
                <a:latin typeface="Calibri"/>
                <a:cs typeface="Calibri"/>
              </a:rPr>
              <a:t>eTendering </a:t>
            </a:r>
            <a:r>
              <a:rPr sz="1200" spc="-5" dirty="0">
                <a:solidFill>
                  <a:srgbClr val="0D0D0D"/>
                </a:solidFill>
                <a:latin typeface="Calibri"/>
                <a:cs typeface="Calibri"/>
              </a:rPr>
              <a:t>du PNUD </a:t>
            </a:r>
            <a:r>
              <a:rPr sz="1200" dirty="0">
                <a:solidFill>
                  <a:srgbClr val="0D0D0D"/>
                </a:solidFill>
                <a:latin typeface="Calibri"/>
                <a:cs typeface="Calibri"/>
              </a:rPr>
              <a:t>à </a:t>
            </a:r>
            <a:r>
              <a:rPr sz="1200" spc="-15" dirty="0">
                <a:solidFill>
                  <a:srgbClr val="0D0D0D"/>
                </a:solidFill>
                <a:latin typeface="Calibri"/>
                <a:cs typeface="Calibri"/>
              </a:rPr>
              <a:t>l’attention </a:t>
            </a:r>
            <a:r>
              <a:rPr sz="1200" dirty="0">
                <a:solidFill>
                  <a:srgbClr val="0D0D0D"/>
                </a:solidFill>
                <a:latin typeface="Calibri"/>
                <a:cs typeface="Calibri"/>
              </a:rPr>
              <a:t>des </a:t>
            </a:r>
            <a:r>
              <a:rPr sz="1200" spc="-5" dirty="0">
                <a:solidFill>
                  <a:srgbClr val="0D0D0D"/>
                </a:solidFill>
                <a:latin typeface="Calibri"/>
                <a:cs typeface="Calibri"/>
              </a:rPr>
              <a:t>soumissionnaires </a:t>
            </a:r>
            <a:r>
              <a:rPr sz="1200" dirty="0">
                <a:solidFill>
                  <a:srgbClr val="0D0D0D"/>
                </a:solidFill>
                <a:latin typeface="Calibri"/>
                <a:cs typeface="Calibri"/>
              </a:rPr>
              <a:t>- </a:t>
            </a:r>
            <a:r>
              <a:rPr sz="1200" spc="-5" dirty="0">
                <a:solidFill>
                  <a:srgbClr val="0D0D0D"/>
                </a:solidFill>
                <a:latin typeface="Calibri"/>
                <a:cs typeface="Calibri"/>
              </a:rPr>
              <a:t>janvier</a:t>
            </a:r>
            <a:r>
              <a:rPr sz="1200" spc="125" dirty="0">
                <a:solidFill>
                  <a:srgbClr val="0D0D0D"/>
                </a:solidFill>
                <a:latin typeface="Calibri"/>
                <a:cs typeface="Calibri"/>
              </a:rPr>
              <a:t> </a:t>
            </a:r>
            <a:r>
              <a:rPr sz="1200" spc="-5" dirty="0">
                <a:solidFill>
                  <a:srgbClr val="0D0D0D"/>
                </a:solidFill>
                <a:latin typeface="Calibri"/>
                <a:cs typeface="Calibri"/>
              </a:rPr>
              <a:t>2018</a:t>
            </a:r>
            <a:endParaRPr sz="1200">
              <a:latin typeface="Calibri"/>
              <a:cs typeface="Calibri"/>
            </a:endParaRPr>
          </a:p>
        </p:txBody>
      </p:sp>
      <p:sp>
        <p:nvSpPr>
          <p:cNvPr id="9" name="Rectangle 8">
            <a:extLst>
              <a:ext uri="{FF2B5EF4-FFF2-40B4-BE49-F238E27FC236}">
                <a16:creationId xmlns:a16="http://schemas.microsoft.com/office/drawing/2014/main" id="{42E6C163-E9F7-4FE0-9B35-605FA25C54BC}"/>
              </a:ext>
            </a:extLst>
          </p:cNvPr>
          <p:cNvSpPr/>
          <p:nvPr/>
        </p:nvSpPr>
        <p:spPr>
          <a:xfrm>
            <a:off x="1136838" y="1093649"/>
            <a:ext cx="897810" cy="369332"/>
          </a:xfrm>
          <a:prstGeom prst="rect">
            <a:avLst/>
          </a:prstGeom>
        </p:spPr>
        <p:txBody>
          <a:bodyPr wrap="none">
            <a:spAutoFit/>
          </a:bodyPr>
          <a:lstStyle/>
          <a:p>
            <a:pPr marL="12700">
              <a:lnSpc>
                <a:spcPct val="100000"/>
              </a:lnSpc>
            </a:pPr>
            <a:r>
              <a:rPr lang="fr-FR" b="1" spc="-10" dirty="0">
                <a:cs typeface="Calibri"/>
              </a:rPr>
              <a:t>Étape 8</a:t>
            </a:r>
            <a:endParaRPr lang="fr-FR" dirty="0">
              <a:cs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752094" y="156971"/>
            <a:ext cx="5436235" cy="833755"/>
          </a:xfrm>
          <a:custGeom>
            <a:avLst/>
            <a:gdLst/>
            <a:ahLst/>
            <a:cxnLst/>
            <a:rect l="l" t="t" r="r" b="b"/>
            <a:pathLst>
              <a:path w="5436235" h="833755">
                <a:moveTo>
                  <a:pt x="0" y="833627"/>
                </a:moveTo>
                <a:lnTo>
                  <a:pt x="5436108" y="833627"/>
                </a:lnTo>
                <a:lnTo>
                  <a:pt x="5436108" y="0"/>
                </a:lnTo>
                <a:lnTo>
                  <a:pt x="0" y="0"/>
                </a:lnTo>
                <a:lnTo>
                  <a:pt x="0" y="833627"/>
                </a:lnTo>
                <a:close/>
              </a:path>
            </a:pathLst>
          </a:custGeom>
          <a:solidFill>
            <a:srgbClr val="5B9BD4"/>
          </a:solidFill>
        </p:spPr>
        <p:txBody>
          <a:bodyPr wrap="square" lIns="0" tIns="0" rIns="0" bIns="0" rtlCol="0"/>
          <a:lstStyle/>
          <a:p>
            <a:endParaRPr/>
          </a:p>
        </p:txBody>
      </p:sp>
      <p:sp>
        <p:nvSpPr>
          <p:cNvPr id="3" name="object 3"/>
          <p:cNvSpPr/>
          <p:nvPr/>
        </p:nvSpPr>
        <p:spPr>
          <a:xfrm>
            <a:off x="6145529" y="564641"/>
            <a:ext cx="5930773" cy="3415157"/>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6339840" y="758951"/>
            <a:ext cx="5380482" cy="2865120"/>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4710684" y="3627907"/>
            <a:ext cx="7077329" cy="3085592"/>
          </a:xfrm>
          <a:prstGeom prst="rect">
            <a:avLst/>
          </a:prstGeom>
          <a:blipFill>
            <a:blip r:embed="rId4" cstate="print"/>
            <a:stretch>
              <a:fillRect/>
            </a:stretch>
          </a:blipFill>
        </p:spPr>
        <p:txBody>
          <a:bodyPr wrap="square" lIns="0" tIns="0" rIns="0" bIns="0" rtlCol="0"/>
          <a:lstStyle/>
          <a:p>
            <a:endParaRPr/>
          </a:p>
        </p:txBody>
      </p:sp>
      <p:sp>
        <p:nvSpPr>
          <p:cNvPr id="6" name="object 6"/>
          <p:cNvSpPr/>
          <p:nvPr/>
        </p:nvSpPr>
        <p:spPr>
          <a:xfrm>
            <a:off x="4904994" y="3822191"/>
            <a:ext cx="6527292" cy="2535174"/>
          </a:xfrm>
          <a:prstGeom prst="rect">
            <a:avLst/>
          </a:prstGeom>
          <a:blipFill>
            <a:blip r:embed="rId5" cstate="print"/>
            <a:stretch>
              <a:fillRect/>
            </a:stretch>
          </a:blipFill>
        </p:spPr>
        <p:txBody>
          <a:bodyPr wrap="square" lIns="0" tIns="0" rIns="0" bIns="0" rtlCol="0"/>
          <a:lstStyle/>
          <a:p>
            <a:endParaRPr/>
          </a:p>
        </p:txBody>
      </p:sp>
      <p:sp>
        <p:nvSpPr>
          <p:cNvPr id="7" name="object 7"/>
          <p:cNvSpPr/>
          <p:nvPr/>
        </p:nvSpPr>
        <p:spPr>
          <a:xfrm>
            <a:off x="11335893" y="488061"/>
            <a:ext cx="492759" cy="502920"/>
          </a:xfrm>
          <a:custGeom>
            <a:avLst/>
            <a:gdLst/>
            <a:ahLst/>
            <a:cxnLst/>
            <a:rect l="l" t="t" r="r" b="b"/>
            <a:pathLst>
              <a:path w="492759" h="502919">
                <a:moveTo>
                  <a:pt x="246125" y="0"/>
                </a:moveTo>
                <a:lnTo>
                  <a:pt x="201895" y="4049"/>
                </a:lnTo>
                <a:lnTo>
                  <a:pt x="160261" y="15725"/>
                </a:lnTo>
                <a:lnTo>
                  <a:pt x="121920" y="34318"/>
                </a:lnTo>
                <a:lnTo>
                  <a:pt x="87567" y="59120"/>
                </a:lnTo>
                <a:lnTo>
                  <a:pt x="57899" y="89422"/>
                </a:lnTo>
                <a:lnTo>
                  <a:pt x="33612" y="124516"/>
                </a:lnTo>
                <a:lnTo>
                  <a:pt x="15403" y="163693"/>
                </a:lnTo>
                <a:lnTo>
                  <a:pt x="3966" y="206243"/>
                </a:lnTo>
                <a:lnTo>
                  <a:pt x="0" y="251460"/>
                </a:lnTo>
                <a:lnTo>
                  <a:pt x="3966" y="296676"/>
                </a:lnTo>
                <a:lnTo>
                  <a:pt x="15403" y="339226"/>
                </a:lnTo>
                <a:lnTo>
                  <a:pt x="33612" y="378403"/>
                </a:lnTo>
                <a:lnTo>
                  <a:pt x="57899" y="413497"/>
                </a:lnTo>
                <a:lnTo>
                  <a:pt x="87567" y="443799"/>
                </a:lnTo>
                <a:lnTo>
                  <a:pt x="121920" y="468601"/>
                </a:lnTo>
                <a:lnTo>
                  <a:pt x="160261" y="487194"/>
                </a:lnTo>
                <a:lnTo>
                  <a:pt x="201895" y="498870"/>
                </a:lnTo>
                <a:lnTo>
                  <a:pt x="246125" y="502919"/>
                </a:lnTo>
                <a:lnTo>
                  <a:pt x="290356" y="498870"/>
                </a:lnTo>
                <a:lnTo>
                  <a:pt x="331990" y="487194"/>
                </a:lnTo>
                <a:lnTo>
                  <a:pt x="370331" y="468601"/>
                </a:lnTo>
                <a:lnTo>
                  <a:pt x="404684" y="443799"/>
                </a:lnTo>
                <a:lnTo>
                  <a:pt x="434352" y="413497"/>
                </a:lnTo>
                <a:lnTo>
                  <a:pt x="458639" y="378403"/>
                </a:lnTo>
                <a:lnTo>
                  <a:pt x="476848" y="339226"/>
                </a:lnTo>
                <a:lnTo>
                  <a:pt x="488285" y="296676"/>
                </a:lnTo>
                <a:lnTo>
                  <a:pt x="492251" y="251460"/>
                </a:lnTo>
                <a:lnTo>
                  <a:pt x="488285" y="206243"/>
                </a:lnTo>
                <a:lnTo>
                  <a:pt x="476848" y="163693"/>
                </a:lnTo>
                <a:lnTo>
                  <a:pt x="458639" y="124516"/>
                </a:lnTo>
                <a:lnTo>
                  <a:pt x="434352" y="89422"/>
                </a:lnTo>
                <a:lnTo>
                  <a:pt x="404684" y="59120"/>
                </a:lnTo>
                <a:lnTo>
                  <a:pt x="370331" y="34318"/>
                </a:lnTo>
                <a:lnTo>
                  <a:pt x="331990" y="15725"/>
                </a:lnTo>
                <a:lnTo>
                  <a:pt x="290356" y="4049"/>
                </a:lnTo>
                <a:lnTo>
                  <a:pt x="246125" y="0"/>
                </a:lnTo>
                <a:close/>
              </a:path>
            </a:pathLst>
          </a:custGeom>
          <a:solidFill>
            <a:srgbClr val="FFC000"/>
          </a:solidFill>
        </p:spPr>
        <p:txBody>
          <a:bodyPr wrap="square" lIns="0" tIns="0" rIns="0" bIns="0" rtlCol="0"/>
          <a:lstStyle/>
          <a:p>
            <a:endParaRPr/>
          </a:p>
        </p:txBody>
      </p:sp>
      <p:sp>
        <p:nvSpPr>
          <p:cNvPr id="8" name="object 8"/>
          <p:cNvSpPr/>
          <p:nvPr/>
        </p:nvSpPr>
        <p:spPr>
          <a:xfrm>
            <a:off x="11335893" y="488061"/>
            <a:ext cx="492759" cy="502920"/>
          </a:xfrm>
          <a:custGeom>
            <a:avLst/>
            <a:gdLst/>
            <a:ahLst/>
            <a:cxnLst/>
            <a:rect l="l" t="t" r="r" b="b"/>
            <a:pathLst>
              <a:path w="492759" h="502919">
                <a:moveTo>
                  <a:pt x="0" y="251460"/>
                </a:moveTo>
                <a:lnTo>
                  <a:pt x="3966" y="206243"/>
                </a:lnTo>
                <a:lnTo>
                  <a:pt x="15403" y="163693"/>
                </a:lnTo>
                <a:lnTo>
                  <a:pt x="33612" y="124516"/>
                </a:lnTo>
                <a:lnTo>
                  <a:pt x="57899" y="89422"/>
                </a:lnTo>
                <a:lnTo>
                  <a:pt x="87567" y="59120"/>
                </a:lnTo>
                <a:lnTo>
                  <a:pt x="121920" y="34318"/>
                </a:lnTo>
                <a:lnTo>
                  <a:pt x="160261" y="15725"/>
                </a:lnTo>
                <a:lnTo>
                  <a:pt x="201895" y="4049"/>
                </a:lnTo>
                <a:lnTo>
                  <a:pt x="246125" y="0"/>
                </a:lnTo>
                <a:lnTo>
                  <a:pt x="290356" y="4049"/>
                </a:lnTo>
                <a:lnTo>
                  <a:pt x="331990" y="15725"/>
                </a:lnTo>
                <a:lnTo>
                  <a:pt x="370331" y="34318"/>
                </a:lnTo>
                <a:lnTo>
                  <a:pt x="404684" y="59120"/>
                </a:lnTo>
                <a:lnTo>
                  <a:pt x="434352" y="89422"/>
                </a:lnTo>
                <a:lnTo>
                  <a:pt x="458639" y="124516"/>
                </a:lnTo>
                <a:lnTo>
                  <a:pt x="476848" y="163693"/>
                </a:lnTo>
                <a:lnTo>
                  <a:pt x="488285" y="206243"/>
                </a:lnTo>
                <a:lnTo>
                  <a:pt x="492251" y="251460"/>
                </a:lnTo>
                <a:lnTo>
                  <a:pt x="488285" y="296676"/>
                </a:lnTo>
                <a:lnTo>
                  <a:pt x="476848" y="339226"/>
                </a:lnTo>
                <a:lnTo>
                  <a:pt x="458639" y="378403"/>
                </a:lnTo>
                <a:lnTo>
                  <a:pt x="434352" y="413497"/>
                </a:lnTo>
                <a:lnTo>
                  <a:pt x="404684" y="443799"/>
                </a:lnTo>
                <a:lnTo>
                  <a:pt x="370331" y="468601"/>
                </a:lnTo>
                <a:lnTo>
                  <a:pt x="331990" y="487194"/>
                </a:lnTo>
                <a:lnTo>
                  <a:pt x="290356" y="498870"/>
                </a:lnTo>
                <a:lnTo>
                  <a:pt x="246125" y="502919"/>
                </a:lnTo>
                <a:lnTo>
                  <a:pt x="201895" y="498870"/>
                </a:lnTo>
                <a:lnTo>
                  <a:pt x="160261" y="487194"/>
                </a:lnTo>
                <a:lnTo>
                  <a:pt x="121920" y="468601"/>
                </a:lnTo>
                <a:lnTo>
                  <a:pt x="87567" y="443799"/>
                </a:lnTo>
                <a:lnTo>
                  <a:pt x="57899" y="413497"/>
                </a:lnTo>
                <a:lnTo>
                  <a:pt x="33612" y="378403"/>
                </a:lnTo>
                <a:lnTo>
                  <a:pt x="15403" y="339226"/>
                </a:lnTo>
                <a:lnTo>
                  <a:pt x="3966" y="296676"/>
                </a:lnTo>
                <a:lnTo>
                  <a:pt x="0" y="251460"/>
                </a:lnTo>
                <a:close/>
              </a:path>
            </a:pathLst>
          </a:custGeom>
          <a:ln w="12954">
            <a:solidFill>
              <a:srgbClr val="BB8B00"/>
            </a:solidFill>
          </a:ln>
        </p:spPr>
        <p:txBody>
          <a:bodyPr wrap="square" lIns="0" tIns="0" rIns="0" bIns="0" rtlCol="0"/>
          <a:lstStyle/>
          <a:p>
            <a:endParaRPr/>
          </a:p>
        </p:txBody>
      </p:sp>
      <p:sp>
        <p:nvSpPr>
          <p:cNvPr id="9" name="object 9"/>
          <p:cNvSpPr txBox="1"/>
          <p:nvPr/>
        </p:nvSpPr>
        <p:spPr>
          <a:xfrm>
            <a:off x="11506200" y="596138"/>
            <a:ext cx="153035" cy="285115"/>
          </a:xfrm>
          <a:prstGeom prst="rect">
            <a:avLst/>
          </a:prstGeom>
        </p:spPr>
        <p:txBody>
          <a:bodyPr vert="horz" wrap="square" lIns="0" tIns="0" rIns="0" bIns="0" rtlCol="0">
            <a:spAutoFit/>
          </a:bodyPr>
          <a:lstStyle/>
          <a:p>
            <a:pPr marL="12700">
              <a:lnSpc>
                <a:spcPct val="100000"/>
              </a:lnSpc>
            </a:pPr>
            <a:r>
              <a:rPr sz="1800" spc="-5" dirty="0">
                <a:solidFill>
                  <a:srgbClr val="0D0D0D"/>
                </a:solidFill>
                <a:latin typeface="Arial"/>
                <a:cs typeface="Arial"/>
              </a:rPr>
              <a:t>1</a:t>
            </a:r>
            <a:endParaRPr sz="1800">
              <a:latin typeface="Arial"/>
              <a:cs typeface="Arial"/>
            </a:endParaRPr>
          </a:p>
        </p:txBody>
      </p:sp>
      <p:sp>
        <p:nvSpPr>
          <p:cNvPr id="10" name="object 10"/>
          <p:cNvSpPr/>
          <p:nvPr/>
        </p:nvSpPr>
        <p:spPr>
          <a:xfrm>
            <a:off x="11167491" y="3697604"/>
            <a:ext cx="530860" cy="502920"/>
          </a:xfrm>
          <a:custGeom>
            <a:avLst/>
            <a:gdLst/>
            <a:ahLst/>
            <a:cxnLst/>
            <a:rect l="l" t="t" r="r" b="b"/>
            <a:pathLst>
              <a:path w="530859" h="502920">
                <a:moveTo>
                  <a:pt x="265175" y="0"/>
                </a:moveTo>
                <a:lnTo>
                  <a:pt x="217515" y="4049"/>
                </a:lnTo>
                <a:lnTo>
                  <a:pt x="172656" y="15725"/>
                </a:lnTo>
                <a:lnTo>
                  <a:pt x="131346" y="34318"/>
                </a:lnTo>
                <a:lnTo>
                  <a:pt x="94335" y="59120"/>
                </a:lnTo>
                <a:lnTo>
                  <a:pt x="62373" y="89422"/>
                </a:lnTo>
                <a:lnTo>
                  <a:pt x="36209" y="124516"/>
                </a:lnTo>
                <a:lnTo>
                  <a:pt x="16592" y="163693"/>
                </a:lnTo>
                <a:lnTo>
                  <a:pt x="4273" y="206243"/>
                </a:lnTo>
                <a:lnTo>
                  <a:pt x="0" y="251460"/>
                </a:lnTo>
                <a:lnTo>
                  <a:pt x="4273" y="296676"/>
                </a:lnTo>
                <a:lnTo>
                  <a:pt x="16592" y="339226"/>
                </a:lnTo>
                <a:lnTo>
                  <a:pt x="36209" y="378403"/>
                </a:lnTo>
                <a:lnTo>
                  <a:pt x="62373" y="413497"/>
                </a:lnTo>
                <a:lnTo>
                  <a:pt x="94335" y="443799"/>
                </a:lnTo>
                <a:lnTo>
                  <a:pt x="131346" y="468601"/>
                </a:lnTo>
                <a:lnTo>
                  <a:pt x="172656" y="487194"/>
                </a:lnTo>
                <a:lnTo>
                  <a:pt x="217515" y="498870"/>
                </a:lnTo>
                <a:lnTo>
                  <a:pt x="265175" y="502920"/>
                </a:lnTo>
                <a:lnTo>
                  <a:pt x="312836" y="498870"/>
                </a:lnTo>
                <a:lnTo>
                  <a:pt x="357695" y="487194"/>
                </a:lnTo>
                <a:lnTo>
                  <a:pt x="399005" y="468601"/>
                </a:lnTo>
                <a:lnTo>
                  <a:pt x="436016" y="443799"/>
                </a:lnTo>
                <a:lnTo>
                  <a:pt x="467978" y="413497"/>
                </a:lnTo>
                <a:lnTo>
                  <a:pt x="494142" y="378403"/>
                </a:lnTo>
                <a:lnTo>
                  <a:pt x="513759" y="339226"/>
                </a:lnTo>
                <a:lnTo>
                  <a:pt x="526078" y="296676"/>
                </a:lnTo>
                <a:lnTo>
                  <a:pt x="530351" y="251460"/>
                </a:lnTo>
                <a:lnTo>
                  <a:pt x="526078" y="206243"/>
                </a:lnTo>
                <a:lnTo>
                  <a:pt x="513759" y="163693"/>
                </a:lnTo>
                <a:lnTo>
                  <a:pt x="494142" y="124516"/>
                </a:lnTo>
                <a:lnTo>
                  <a:pt x="467978" y="89422"/>
                </a:lnTo>
                <a:lnTo>
                  <a:pt x="436016" y="59120"/>
                </a:lnTo>
                <a:lnTo>
                  <a:pt x="399005" y="34318"/>
                </a:lnTo>
                <a:lnTo>
                  <a:pt x="357695" y="15725"/>
                </a:lnTo>
                <a:lnTo>
                  <a:pt x="312836" y="4049"/>
                </a:lnTo>
                <a:lnTo>
                  <a:pt x="265175" y="0"/>
                </a:lnTo>
                <a:close/>
              </a:path>
            </a:pathLst>
          </a:custGeom>
          <a:solidFill>
            <a:srgbClr val="FFC000"/>
          </a:solidFill>
        </p:spPr>
        <p:txBody>
          <a:bodyPr wrap="square" lIns="0" tIns="0" rIns="0" bIns="0" rtlCol="0"/>
          <a:lstStyle/>
          <a:p>
            <a:endParaRPr/>
          </a:p>
        </p:txBody>
      </p:sp>
      <p:sp>
        <p:nvSpPr>
          <p:cNvPr id="11" name="object 11"/>
          <p:cNvSpPr/>
          <p:nvPr/>
        </p:nvSpPr>
        <p:spPr>
          <a:xfrm>
            <a:off x="11167491" y="3697604"/>
            <a:ext cx="530860" cy="502920"/>
          </a:xfrm>
          <a:custGeom>
            <a:avLst/>
            <a:gdLst/>
            <a:ahLst/>
            <a:cxnLst/>
            <a:rect l="l" t="t" r="r" b="b"/>
            <a:pathLst>
              <a:path w="530859" h="502920">
                <a:moveTo>
                  <a:pt x="0" y="251460"/>
                </a:moveTo>
                <a:lnTo>
                  <a:pt x="4273" y="206243"/>
                </a:lnTo>
                <a:lnTo>
                  <a:pt x="16592" y="163693"/>
                </a:lnTo>
                <a:lnTo>
                  <a:pt x="36209" y="124516"/>
                </a:lnTo>
                <a:lnTo>
                  <a:pt x="62373" y="89422"/>
                </a:lnTo>
                <a:lnTo>
                  <a:pt x="94335" y="59120"/>
                </a:lnTo>
                <a:lnTo>
                  <a:pt x="131346" y="34318"/>
                </a:lnTo>
                <a:lnTo>
                  <a:pt x="172656" y="15725"/>
                </a:lnTo>
                <a:lnTo>
                  <a:pt x="217515" y="4049"/>
                </a:lnTo>
                <a:lnTo>
                  <a:pt x="265175" y="0"/>
                </a:lnTo>
                <a:lnTo>
                  <a:pt x="312836" y="4049"/>
                </a:lnTo>
                <a:lnTo>
                  <a:pt x="357695" y="15725"/>
                </a:lnTo>
                <a:lnTo>
                  <a:pt x="399005" y="34318"/>
                </a:lnTo>
                <a:lnTo>
                  <a:pt x="436016" y="59120"/>
                </a:lnTo>
                <a:lnTo>
                  <a:pt x="467978" y="89422"/>
                </a:lnTo>
                <a:lnTo>
                  <a:pt x="494142" y="124516"/>
                </a:lnTo>
                <a:lnTo>
                  <a:pt x="513759" y="163693"/>
                </a:lnTo>
                <a:lnTo>
                  <a:pt x="526078" y="206243"/>
                </a:lnTo>
                <a:lnTo>
                  <a:pt x="530351" y="251460"/>
                </a:lnTo>
                <a:lnTo>
                  <a:pt x="526078" y="296676"/>
                </a:lnTo>
                <a:lnTo>
                  <a:pt x="513759" y="339226"/>
                </a:lnTo>
                <a:lnTo>
                  <a:pt x="494142" y="378403"/>
                </a:lnTo>
                <a:lnTo>
                  <a:pt x="467978" y="413497"/>
                </a:lnTo>
                <a:lnTo>
                  <a:pt x="436016" y="443799"/>
                </a:lnTo>
                <a:lnTo>
                  <a:pt x="399005" y="468601"/>
                </a:lnTo>
                <a:lnTo>
                  <a:pt x="357695" y="487194"/>
                </a:lnTo>
                <a:lnTo>
                  <a:pt x="312836" y="498870"/>
                </a:lnTo>
                <a:lnTo>
                  <a:pt x="265175" y="502920"/>
                </a:lnTo>
                <a:lnTo>
                  <a:pt x="217515" y="498870"/>
                </a:lnTo>
                <a:lnTo>
                  <a:pt x="172656" y="487194"/>
                </a:lnTo>
                <a:lnTo>
                  <a:pt x="131346" y="468601"/>
                </a:lnTo>
                <a:lnTo>
                  <a:pt x="94335" y="443799"/>
                </a:lnTo>
                <a:lnTo>
                  <a:pt x="62373" y="413497"/>
                </a:lnTo>
                <a:lnTo>
                  <a:pt x="36209" y="378403"/>
                </a:lnTo>
                <a:lnTo>
                  <a:pt x="16592" y="339226"/>
                </a:lnTo>
                <a:lnTo>
                  <a:pt x="4273" y="296676"/>
                </a:lnTo>
                <a:lnTo>
                  <a:pt x="0" y="251460"/>
                </a:lnTo>
                <a:close/>
              </a:path>
            </a:pathLst>
          </a:custGeom>
          <a:ln w="12953">
            <a:solidFill>
              <a:srgbClr val="BB8B00"/>
            </a:solidFill>
          </a:ln>
        </p:spPr>
        <p:txBody>
          <a:bodyPr wrap="square" lIns="0" tIns="0" rIns="0" bIns="0" rtlCol="0"/>
          <a:lstStyle/>
          <a:p>
            <a:endParaRPr/>
          </a:p>
        </p:txBody>
      </p:sp>
      <p:sp>
        <p:nvSpPr>
          <p:cNvPr id="12" name="object 12"/>
          <p:cNvSpPr/>
          <p:nvPr/>
        </p:nvSpPr>
        <p:spPr>
          <a:xfrm>
            <a:off x="11480292" y="5582410"/>
            <a:ext cx="556259" cy="1255014"/>
          </a:xfrm>
          <a:prstGeom prst="rect">
            <a:avLst/>
          </a:prstGeom>
          <a:blipFill>
            <a:blip r:embed="rId6" cstate="print"/>
            <a:stretch>
              <a:fillRect/>
            </a:stretch>
          </a:blipFill>
        </p:spPr>
        <p:txBody>
          <a:bodyPr wrap="square" lIns="0" tIns="0" rIns="0" bIns="0" rtlCol="0"/>
          <a:lstStyle/>
          <a:p>
            <a:endParaRPr/>
          </a:p>
        </p:txBody>
      </p:sp>
      <p:sp>
        <p:nvSpPr>
          <p:cNvPr id="13" name="object 13"/>
          <p:cNvSpPr/>
          <p:nvPr/>
        </p:nvSpPr>
        <p:spPr>
          <a:xfrm>
            <a:off x="309372" y="5472684"/>
            <a:ext cx="442722" cy="323850"/>
          </a:xfrm>
          <a:prstGeom prst="rect">
            <a:avLst/>
          </a:prstGeom>
          <a:blipFill>
            <a:blip r:embed="rId7" cstate="print"/>
            <a:stretch>
              <a:fillRect/>
            </a:stretch>
          </a:blipFill>
        </p:spPr>
        <p:txBody>
          <a:bodyPr wrap="square" lIns="0" tIns="0" rIns="0" bIns="0" rtlCol="0"/>
          <a:lstStyle/>
          <a:p>
            <a:endParaRPr/>
          </a:p>
        </p:txBody>
      </p:sp>
      <p:sp>
        <p:nvSpPr>
          <p:cNvPr id="21" name="object 21"/>
          <p:cNvSpPr txBox="1"/>
          <p:nvPr/>
        </p:nvSpPr>
        <p:spPr>
          <a:xfrm>
            <a:off x="752094" y="156971"/>
            <a:ext cx="5436235" cy="833755"/>
          </a:xfrm>
          <a:prstGeom prst="rect">
            <a:avLst/>
          </a:prstGeom>
        </p:spPr>
        <p:txBody>
          <a:bodyPr vert="horz" wrap="square" lIns="0" tIns="25400" rIns="0" bIns="0" rtlCol="0">
            <a:spAutoFit/>
          </a:bodyPr>
          <a:lstStyle/>
          <a:p>
            <a:pPr marL="188595">
              <a:lnSpc>
                <a:spcPct val="100000"/>
              </a:lnSpc>
              <a:spcBef>
                <a:spcPts val="200"/>
              </a:spcBef>
            </a:pPr>
            <a:r>
              <a:rPr sz="2500" b="1" dirty="0">
                <a:latin typeface="Calibri"/>
                <a:cs typeface="Calibri"/>
              </a:rPr>
              <a:t>Action 4 : </a:t>
            </a:r>
            <a:r>
              <a:rPr sz="2500" b="1" spc="-5" dirty="0">
                <a:latin typeface="Calibri"/>
                <a:cs typeface="Calibri"/>
              </a:rPr>
              <a:t>Confirmer </a:t>
            </a:r>
            <a:r>
              <a:rPr sz="2500" b="1" dirty="0">
                <a:latin typeface="Calibri"/>
                <a:cs typeface="Calibri"/>
              </a:rPr>
              <a:t>l’inscription</a:t>
            </a:r>
            <a:r>
              <a:rPr sz="2500" b="1" spc="-114" dirty="0">
                <a:latin typeface="Calibri"/>
                <a:cs typeface="Calibri"/>
              </a:rPr>
              <a:t> </a:t>
            </a:r>
            <a:r>
              <a:rPr sz="2500" b="1" spc="-10" dirty="0">
                <a:latin typeface="Calibri"/>
                <a:cs typeface="Calibri"/>
              </a:rPr>
              <a:t>et</a:t>
            </a:r>
            <a:endParaRPr sz="2500">
              <a:latin typeface="Calibri"/>
              <a:cs typeface="Calibri"/>
            </a:endParaRPr>
          </a:p>
          <a:p>
            <a:pPr marL="188595">
              <a:lnSpc>
                <a:spcPct val="100000"/>
              </a:lnSpc>
            </a:pPr>
            <a:r>
              <a:rPr sz="2500" b="1" spc="-10" dirty="0">
                <a:latin typeface="Calibri"/>
                <a:cs typeface="Calibri"/>
              </a:rPr>
              <a:t>créer </a:t>
            </a:r>
            <a:r>
              <a:rPr sz="2500" b="1" dirty="0">
                <a:latin typeface="Calibri"/>
                <a:cs typeface="Calibri"/>
              </a:rPr>
              <a:t>un </a:t>
            </a:r>
            <a:r>
              <a:rPr sz="2500" b="1" spc="-5" dirty="0">
                <a:latin typeface="Calibri"/>
                <a:cs typeface="Calibri"/>
              </a:rPr>
              <a:t>nouveau mot </a:t>
            </a:r>
            <a:r>
              <a:rPr sz="2500" b="1" dirty="0">
                <a:latin typeface="Calibri"/>
                <a:cs typeface="Calibri"/>
              </a:rPr>
              <a:t>de</a:t>
            </a:r>
            <a:r>
              <a:rPr sz="2500" b="1" spc="-45" dirty="0">
                <a:latin typeface="Calibri"/>
                <a:cs typeface="Calibri"/>
              </a:rPr>
              <a:t> </a:t>
            </a:r>
            <a:r>
              <a:rPr sz="2500" b="1" dirty="0">
                <a:latin typeface="Calibri"/>
                <a:cs typeface="Calibri"/>
              </a:rPr>
              <a:t>passe</a:t>
            </a:r>
            <a:endParaRPr sz="2500">
              <a:latin typeface="Calibri"/>
              <a:cs typeface="Calibri"/>
            </a:endParaRPr>
          </a:p>
        </p:txBody>
      </p:sp>
      <p:sp>
        <p:nvSpPr>
          <p:cNvPr id="24" name="object 24"/>
          <p:cNvSpPr txBox="1"/>
          <p:nvPr/>
        </p:nvSpPr>
        <p:spPr>
          <a:xfrm>
            <a:off x="137413" y="5923089"/>
            <a:ext cx="832485" cy="915035"/>
          </a:xfrm>
          <a:prstGeom prst="rect">
            <a:avLst/>
          </a:prstGeom>
        </p:spPr>
        <p:txBody>
          <a:bodyPr vert="horz" wrap="square" lIns="0" tIns="0" rIns="0" bIns="0" rtlCol="0">
            <a:spAutoFit/>
          </a:bodyPr>
          <a:lstStyle/>
          <a:p>
            <a:pPr marL="635" algn="ctr">
              <a:lnSpc>
                <a:spcPts val="1050"/>
              </a:lnSpc>
            </a:pPr>
            <a:r>
              <a:rPr sz="1000" u="sng" spc="-5" dirty="0">
                <a:solidFill>
                  <a:srgbClr val="0462C1"/>
                </a:solidFill>
                <a:latin typeface="Calibri"/>
                <a:cs typeface="Calibri"/>
                <a:hlinkClick r:id="rId8" action="ppaction://hlinksldjump"/>
              </a:rPr>
              <a:t>Cliquer </a:t>
            </a:r>
            <a:r>
              <a:rPr sz="1000" u="sng" dirty="0">
                <a:solidFill>
                  <a:srgbClr val="0462C1"/>
                </a:solidFill>
                <a:latin typeface="Calibri"/>
                <a:cs typeface="Calibri"/>
                <a:hlinkClick r:id="rId8" action="ppaction://hlinksldjump"/>
              </a:rPr>
              <a:t>ici</a:t>
            </a:r>
            <a:r>
              <a:rPr sz="1000" u="sng" spc="-85" dirty="0">
                <a:solidFill>
                  <a:srgbClr val="0462C1"/>
                </a:solidFill>
                <a:latin typeface="Calibri"/>
                <a:cs typeface="Calibri"/>
                <a:hlinkClick r:id="rId8" action="ppaction://hlinksldjump"/>
              </a:rPr>
              <a:t> </a:t>
            </a:r>
            <a:r>
              <a:rPr sz="1000" u="sng" spc="-5" dirty="0">
                <a:solidFill>
                  <a:srgbClr val="0462C1"/>
                </a:solidFill>
                <a:latin typeface="Calibri"/>
                <a:cs typeface="Calibri"/>
                <a:hlinkClick r:id="rId8" action="ppaction://hlinksldjump"/>
              </a:rPr>
              <a:t>pour</a:t>
            </a:r>
            <a:endParaRPr sz="1000">
              <a:latin typeface="Calibri"/>
              <a:cs typeface="Calibri"/>
            </a:endParaRPr>
          </a:p>
          <a:p>
            <a:pPr marL="12065" marR="5080" indent="635" algn="ctr">
              <a:lnSpc>
                <a:spcPct val="100000"/>
              </a:lnSpc>
            </a:pPr>
            <a:r>
              <a:rPr sz="1000" u="sng" dirty="0">
                <a:solidFill>
                  <a:srgbClr val="0462C1"/>
                </a:solidFill>
                <a:latin typeface="Calibri"/>
                <a:cs typeface="Calibri"/>
                <a:hlinkClick r:id="rId8" action="ppaction://hlinksldjump"/>
              </a:rPr>
              <a:t>retourner à la  </a:t>
            </a:r>
            <a:r>
              <a:rPr sz="1000" u="sng" spc="-5" dirty="0">
                <a:solidFill>
                  <a:srgbClr val="0462C1"/>
                </a:solidFill>
                <a:latin typeface="Calibri"/>
                <a:cs typeface="Calibri"/>
                <a:hlinkClick r:id="rId8" action="ppaction://hlinksldjump"/>
              </a:rPr>
              <a:t>page principale  </a:t>
            </a:r>
            <a:r>
              <a:rPr sz="1000" b="1" u="sng" dirty="0">
                <a:solidFill>
                  <a:srgbClr val="0462C1"/>
                </a:solidFill>
                <a:latin typeface="Calibri"/>
                <a:cs typeface="Calibri"/>
                <a:hlinkClick r:id="rId8" action="ppaction://hlinksldjump"/>
              </a:rPr>
              <a:t>Register</a:t>
            </a:r>
            <a:r>
              <a:rPr sz="1000" b="1" u="sng" spc="-100" dirty="0">
                <a:solidFill>
                  <a:srgbClr val="0462C1"/>
                </a:solidFill>
                <a:latin typeface="Calibri"/>
                <a:cs typeface="Calibri"/>
                <a:hlinkClick r:id="rId8" action="ppaction://hlinksldjump"/>
              </a:rPr>
              <a:t> </a:t>
            </a:r>
            <a:r>
              <a:rPr sz="1000" b="1" u="sng" spc="-5" dirty="0">
                <a:solidFill>
                  <a:srgbClr val="0462C1"/>
                </a:solidFill>
                <a:latin typeface="Calibri"/>
                <a:cs typeface="Calibri"/>
                <a:hlinkClick r:id="rId8" action="ppaction://hlinksldjump"/>
              </a:rPr>
              <a:t>Profile  </a:t>
            </a:r>
            <a:r>
              <a:rPr sz="1000" u="sng" spc="-5" dirty="0">
                <a:solidFill>
                  <a:srgbClr val="0462C1"/>
                </a:solidFill>
                <a:latin typeface="Calibri"/>
                <a:cs typeface="Calibri"/>
                <a:hlinkClick r:id="rId8" action="ppaction://hlinksldjump"/>
              </a:rPr>
              <a:t>[Enregistrer un  profil]</a:t>
            </a:r>
            <a:endParaRPr sz="1000">
              <a:latin typeface="Calibri"/>
              <a:cs typeface="Calibri"/>
            </a:endParaRPr>
          </a:p>
        </p:txBody>
      </p:sp>
      <p:sp>
        <p:nvSpPr>
          <p:cNvPr id="25" name="object 25"/>
          <p:cNvSpPr txBox="1"/>
          <p:nvPr/>
        </p:nvSpPr>
        <p:spPr>
          <a:xfrm>
            <a:off x="11094973" y="6463538"/>
            <a:ext cx="179705" cy="177800"/>
          </a:xfrm>
          <a:prstGeom prst="rect">
            <a:avLst/>
          </a:prstGeom>
        </p:spPr>
        <p:txBody>
          <a:bodyPr vert="horz" wrap="square" lIns="0" tIns="0" rIns="0" bIns="0" rtlCol="0">
            <a:spAutoFit/>
          </a:bodyPr>
          <a:lstStyle/>
          <a:p>
            <a:pPr marL="12700">
              <a:lnSpc>
                <a:spcPts val="1240"/>
              </a:lnSpc>
            </a:pPr>
            <a:r>
              <a:rPr sz="1200" spc="-5" dirty="0">
                <a:solidFill>
                  <a:srgbClr val="888888"/>
                </a:solidFill>
                <a:latin typeface="Calibri"/>
                <a:cs typeface="Calibri"/>
              </a:rPr>
              <a:t>72</a:t>
            </a:r>
            <a:endParaRPr sz="1200">
              <a:latin typeface="Calibri"/>
              <a:cs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2192000" cy="6858000"/>
          </a:xfrm>
          <a:custGeom>
            <a:avLst/>
            <a:gdLst/>
            <a:ahLst/>
            <a:cxnLst/>
            <a:rect l="l" t="t" r="r" b="b"/>
            <a:pathLst>
              <a:path w="12192000" h="6858000">
                <a:moveTo>
                  <a:pt x="0" y="6858000"/>
                </a:moveTo>
                <a:lnTo>
                  <a:pt x="12192000" y="6858000"/>
                </a:lnTo>
                <a:lnTo>
                  <a:pt x="12192000" y="0"/>
                </a:lnTo>
                <a:lnTo>
                  <a:pt x="0" y="0"/>
                </a:lnTo>
                <a:lnTo>
                  <a:pt x="0" y="6858000"/>
                </a:lnTo>
                <a:close/>
              </a:path>
            </a:pathLst>
          </a:custGeom>
          <a:solidFill>
            <a:srgbClr val="9BD2D9"/>
          </a:solidFill>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215645" rIns="0" bIns="0" rtlCol="0">
            <a:spAutoFit/>
          </a:bodyPr>
          <a:lstStyle/>
          <a:p>
            <a:pPr marL="105410">
              <a:lnSpc>
                <a:spcPct val="100000"/>
              </a:lnSpc>
            </a:pPr>
            <a:r>
              <a:rPr sz="4000" dirty="0"/>
              <a:t>5.0 </a:t>
            </a:r>
            <a:r>
              <a:rPr sz="4000" spc="-15" dirty="0"/>
              <a:t>Gérer </a:t>
            </a:r>
            <a:r>
              <a:rPr sz="4000" dirty="0"/>
              <a:t>un </a:t>
            </a:r>
            <a:r>
              <a:rPr sz="4000" spc="-10" dirty="0"/>
              <a:t>profil </a:t>
            </a:r>
            <a:r>
              <a:rPr sz="4000" dirty="0"/>
              <a:t>de</a:t>
            </a:r>
            <a:r>
              <a:rPr sz="4000" spc="-45" dirty="0"/>
              <a:t> </a:t>
            </a:r>
            <a:r>
              <a:rPr sz="4000" spc="-5" dirty="0"/>
              <a:t>soumissionnaire</a:t>
            </a:r>
            <a:endParaRPr sz="4000"/>
          </a:p>
        </p:txBody>
      </p:sp>
      <p:sp>
        <p:nvSpPr>
          <p:cNvPr id="4" name="object 4"/>
          <p:cNvSpPr txBox="1"/>
          <p:nvPr/>
        </p:nvSpPr>
        <p:spPr>
          <a:xfrm>
            <a:off x="11094973" y="6438138"/>
            <a:ext cx="179705" cy="203200"/>
          </a:xfrm>
          <a:prstGeom prst="rect">
            <a:avLst/>
          </a:prstGeom>
        </p:spPr>
        <p:txBody>
          <a:bodyPr vert="horz" wrap="square" lIns="0" tIns="0" rIns="0" bIns="0" rtlCol="0">
            <a:spAutoFit/>
          </a:bodyPr>
          <a:lstStyle/>
          <a:p>
            <a:pPr marL="12700">
              <a:lnSpc>
                <a:spcPct val="100000"/>
              </a:lnSpc>
            </a:pPr>
            <a:r>
              <a:rPr sz="1200" spc="-5" dirty="0">
                <a:solidFill>
                  <a:srgbClr val="888888"/>
                </a:solidFill>
                <a:latin typeface="Calibri"/>
                <a:cs typeface="Calibri"/>
              </a:rPr>
              <a:t>73</a:t>
            </a:r>
            <a:endParaRPr sz="1200">
              <a:latin typeface="Calibri"/>
              <a:cs typeface="Calibri"/>
            </a:endParaRPr>
          </a:p>
        </p:txBody>
      </p:sp>
      <p:sp>
        <p:nvSpPr>
          <p:cNvPr id="5" name="object 5"/>
          <p:cNvSpPr/>
          <p:nvPr/>
        </p:nvSpPr>
        <p:spPr>
          <a:xfrm>
            <a:off x="11480292" y="5582410"/>
            <a:ext cx="556259" cy="1255014"/>
          </a:xfrm>
          <a:prstGeom prst="rect">
            <a:avLst/>
          </a:prstGeom>
          <a:blipFill>
            <a:blip r:embed="rId2" cstate="print"/>
            <a:stretch>
              <a:fillRect/>
            </a:stretch>
          </a:blipFill>
        </p:spPr>
        <p:txBody>
          <a:bodyPr wrap="square" lIns="0" tIns="0" rIns="0" bIns="0" rtlCol="0"/>
          <a:lstStyle/>
          <a:p>
            <a:endParaRPr/>
          </a:p>
        </p:txBody>
      </p:sp>
      <p:sp>
        <p:nvSpPr>
          <p:cNvPr id="6" name="object 6"/>
          <p:cNvSpPr txBox="1"/>
          <p:nvPr/>
        </p:nvSpPr>
        <p:spPr>
          <a:xfrm>
            <a:off x="844803" y="1150111"/>
            <a:ext cx="10221595" cy="2314575"/>
          </a:xfrm>
          <a:prstGeom prst="rect">
            <a:avLst/>
          </a:prstGeom>
        </p:spPr>
        <p:txBody>
          <a:bodyPr vert="horz" wrap="square" lIns="0" tIns="0" rIns="0" bIns="0" rtlCol="0">
            <a:spAutoFit/>
          </a:bodyPr>
          <a:lstStyle/>
          <a:p>
            <a:pPr marL="12700" marR="5080">
              <a:lnSpc>
                <a:spcPct val="100000"/>
              </a:lnSpc>
            </a:pPr>
            <a:r>
              <a:rPr sz="2000" i="1" spc="-5" dirty="0">
                <a:latin typeface="Calibri"/>
                <a:cs typeface="Calibri"/>
              </a:rPr>
              <a:t>La </a:t>
            </a:r>
            <a:r>
              <a:rPr sz="2000" i="1" spc="-10" dirty="0">
                <a:latin typeface="Calibri"/>
                <a:cs typeface="Calibri"/>
              </a:rPr>
              <a:t>présente </a:t>
            </a:r>
            <a:r>
              <a:rPr sz="2000" i="1" spc="-5" dirty="0">
                <a:latin typeface="Calibri"/>
                <a:cs typeface="Calibri"/>
              </a:rPr>
              <a:t>section décrit </a:t>
            </a:r>
            <a:r>
              <a:rPr sz="2000" i="1" spc="-10" dirty="0">
                <a:latin typeface="Calibri"/>
                <a:cs typeface="Calibri"/>
              </a:rPr>
              <a:t>certaines fonctions supplémentaires </a:t>
            </a:r>
            <a:r>
              <a:rPr sz="2000" i="1" spc="-5" dirty="0">
                <a:latin typeface="Calibri"/>
                <a:cs typeface="Calibri"/>
              </a:rPr>
              <a:t>du </a:t>
            </a:r>
            <a:r>
              <a:rPr sz="2000" i="1" spc="-15" dirty="0">
                <a:latin typeface="Calibri"/>
                <a:cs typeface="Calibri"/>
              </a:rPr>
              <a:t>système </a:t>
            </a:r>
            <a:r>
              <a:rPr sz="2000" i="1" spc="-20" dirty="0">
                <a:latin typeface="Calibri"/>
                <a:cs typeface="Calibri"/>
              </a:rPr>
              <a:t>eTendering </a:t>
            </a:r>
            <a:r>
              <a:rPr sz="2000" i="1" spc="-10" dirty="0">
                <a:latin typeface="Calibri"/>
                <a:cs typeface="Calibri"/>
              </a:rPr>
              <a:t>qui  permettent </a:t>
            </a:r>
            <a:r>
              <a:rPr sz="2000" i="1" spc="-5" dirty="0">
                <a:latin typeface="Calibri"/>
                <a:cs typeface="Calibri"/>
              </a:rPr>
              <a:t>aux soumissionnaires </a:t>
            </a:r>
            <a:r>
              <a:rPr sz="2000" i="1" spc="-15" dirty="0">
                <a:latin typeface="Calibri"/>
                <a:cs typeface="Calibri"/>
              </a:rPr>
              <a:t>d’afficher </a:t>
            </a:r>
            <a:r>
              <a:rPr sz="2000" i="1" spc="-5" dirty="0">
                <a:latin typeface="Calibri"/>
                <a:cs typeface="Calibri"/>
              </a:rPr>
              <a:t>leurs activités de soumission </a:t>
            </a:r>
            <a:r>
              <a:rPr sz="2000" i="1" spc="-20" dirty="0">
                <a:latin typeface="Calibri"/>
                <a:cs typeface="Calibri"/>
              </a:rPr>
              <a:t>d’offres </a:t>
            </a:r>
            <a:r>
              <a:rPr sz="2000" i="1" spc="-15" dirty="0">
                <a:latin typeface="Calibri"/>
                <a:cs typeface="Calibri"/>
              </a:rPr>
              <a:t>et </a:t>
            </a:r>
            <a:r>
              <a:rPr sz="2000" i="1" spc="-5" dirty="0">
                <a:latin typeface="Calibri"/>
                <a:cs typeface="Calibri"/>
              </a:rPr>
              <a:t>de </a:t>
            </a:r>
            <a:r>
              <a:rPr sz="2000" i="1" spc="-10" dirty="0">
                <a:latin typeface="Calibri"/>
                <a:cs typeface="Calibri"/>
              </a:rPr>
              <a:t>mettre </a:t>
            </a:r>
            <a:r>
              <a:rPr sz="2000" i="1" spc="-5" dirty="0">
                <a:latin typeface="Calibri"/>
                <a:cs typeface="Calibri"/>
              </a:rPr>
              <a:t>à jour  les </a:t>
            </a:r>
            <a:r>
              <a:rPr sz="2000" i="1" spc="-10" dirty="0">
                <a:latin typeface="Calibri"/>
                <a:cs typeface="Calibri"/>
              </a:rPr>
              <a:t>informations </a:t>
            </a:r>
            <a:r>
              <a:rPr sz="2000" i="1" spc="-5" dirty="0">
                <a:latin typeface="Calibri"/>
                <a:cs typeface="Calibri"/>
              </a:rPr>
              <a:t>dans leur profil de</a:t>
            </a:r>
            <a:r>
              <a:rPr sz="2000" i="1" spc="-10" dirty="0">
                <a:latin typeface="Calibri"/>
                <a:cs typeface="Calibri"/>
              </a:rPr>
              <a:t> </a:t>
            </a:r>
            <a:r>
              <a:rPr sz="2000" i="1" spc="-5" dirty="0">
                <a:latin typeface="Calibri"/>
                <a:cs typeface="Calibri"/>
              </a:rPr>
              <a:t>soumissionnaire.</a:t>
            </a:r>
            <a:endParaRPr sz="2000">
              <a:latin typeface="Calibri"/>
              <a:cs typeface="Calibri"/>
            </a:endParaRPr>
          </a:p>
          <a:p>
            <a:pPr marL="297815" indent="-285115">
              <a:lnSpc>
                <a:spcPct val="100000"/>
              </a:lnSpc>
              <a:spcBef>
                <a:spcPts val="955"/>
              </a:spcBef>
              <a:buClr>
                <a:srgbClr val="003399"/>
              </a:buClr>
              <a:buFont typeface="Segoe UI Symbol"/>
              <a:buChar char="➢"/>
              <a:tabLst>
                <a:tab pos="298450" algn="l"/>
              </a:tabLst>
            </a:pPr>
            <a:r>
              <a:rPr sz="2400" u="heavy" spc="-600" dirty="0">
                <a:solidFill>
                  <a:srgbClr val="0462C1"/>
                </a:solidFill>
                <a:latin typeface="Times New Roman"/>
                <a:cs typeface="Times New Roman"/>
                <a:hlinkClick r:id="rId3" action="ppaction://hlinksldjump"/>
              </a:rPr>
              <a:t> </a:t>
            </a:r>
            <a:r>
              <a:rPr sz="2400" u="heavy" dirty="0">
                <a:solidFill>
                  <a:srgbClr val="0462C1"/>
                </a:solidFill>
                <a:latin typeface="Calibri"/>
                <a:cs typeface="Calibri"/>
                <a:hlinkClick r:id="rId3" action="ppaction://hlinksldjump"/>
              </a:rPr>
              <a:t>5.1 </a:t>
            </a:r>
            <a:r>
              <a:rPr sz="2400" u="heavy" spc="-5" dirty="0">
                <a:solidFill>
                  <a:srgbClr val="0462C1"/>
                </a:solidFill>
                <a:latin typeface="Calibri"/>
                <a:cs typeface="Calibri"/>
                <a:hlinkClick r:id="rId3" action="ppaction://hlinksldjump"/>
              </a:rPr>
              <a:t>Afficher </a:t>
            </a:r>
            <a:r>
              <a:rPr sz="2400" u="heavy" dirty="0">
                <a:solidFill>
                  <a:srgbClr val="0462C1"/>
                </a:solidFill>
                <a:latin typeface="Calibri"/>
                <a:cs typeface="Calibri"/>
                <a:hlinkClick r:id="rId3" action="ppaction://hlinksldjump"/>
              </a:rPr>
              <a:t>les </a:t>
            </a:r>
            <a:r>
              <a:rPr sz="2400" u="heavy" spc="-5" dirty="0">
                <a:solidFill>
                  <a:srgbClr val="0462C1"/>
                </a:solidFill>
                <a:latin typeface="Calibri"/>
                <a:cs typeface="Calibri"/>
                <a:hlinkClick r:id="rId3" action="ppaction://hlinksldjump"/>
              </a:rPr>
              <a:t>activités </a:t>
            </a:r>
            <a:r>
              <a:rPr sz="2400" u="heavy" dirty="0">
                <a:solidFill>
                  <a:srgbClr val="0462C1"/>
                </a:solidFill>
                <a:latin typeface="Calibri"/>
                <a:cs typeface="Calibri"/>
                <a:hlinkClick r:id="rId3" action="ppaction://hlinksldjump"/>
              </a:rPr>
              <a:t>de soumission</a:t>
            </a:r>
            <a:r>
              <a:rPr sz="2400" u="heavy" spc="-114" dirty="0">
                <a:solidFill>
                  <a:srgbClr val="0462C1"/>
                </a:solidFill>
                <a:latin typeface="Calibri"/>
                <a:cs typeface="Calibri"/>
                <a:hlinkClick r:id="rId3" action="ppaction://hlinksldjump"/>
              </a:rPr>
              <a:t> </a:t>
            </a:r>
            <a:r>
              <a:rPr sz="2400" u="heavy" spc="-30" dirty="0">
                <a:solidFill>
                  <a:srgbClr val="0462C1"/>
                </a:solidFill>
                <a:latin typeface="Calibri"/>
                <a:cs typeface="Calibri"/>
                <a:hlinkClick r:id="rId3" action="ppaction://hlinksldjump"/>
              </a:rPr>
              <a:t>d’offres</a:t>
            </a:r>
            <a:endParaRPr sz="2400">
              <a:latin typeface="Calibri"/>
              <a:cs typeface="Calibri"/>
            </a:endParaRPr>
          </a:p>
          <a:p>
            <a:pPr marL="298450" indent="-285750">
              <a:lnSpc>
                <a:spcPct val="100000"/>
              </a:lnSpc>
              <a:spcBef>
                <a:spcPts val="715"/>
              </a:spcBef>
              <a:buClr>
                <a:srgbClr val="003399"/>
              </a:buClr>
              <a:buFont typeface="Segoe UI Symbol"/>
              <a:buChar char="➢"/>
              <a:tabLst>
                <a:tab pos="298450" algn="l"/>
              </a:tabLst>
            </a:pPr>
            <a:r>
              <a:rPr sz="2400" u="heavy" dirty="0">
                <a:solidFill>
                  <a:srgbClr val="0462C1"/>
                </a:solidFill>
                <a:latin typeface="Calibri"/>
                <a:cs typeface="Calibri"/>
                <a:hlinkClick r:id="rId4" action="ppaction://hlinksldjump"/>
              </a:rPr>
              <a:t>5.2 </a:t>
            </a:r>
            <a:r>
              <a:rPr sz="2400" u="heavy" spc="-10" dirty="0">
                <a:solidFill>
                  <a:srgbClr val="0462C1"/>
                </a:solidFill>
                <a:latin typeface="Calibri"/>
                <a:cs typeface="Calibri"/>
                <a:hlinkClick r:id="rId4" action="ppaction://hlinksldjump"/>
              </a:rPr>
              <a:t>Gérer </a:t>
            </a:r>
            <a:r>
              <a:rPr sz="2400" u="heavy" spc="-5" dirty="0">
                <a:solidFill>
                  <a:srgbClr val="0462C1"/>
                </a:solidFill>
                <a:latin typeface="Calibri"/>
                <a:cs typeface="Calibri"/>
                <a:hlinkClick r:id="rId4" action="ppaction://hlinksldjump"/>
              </a:rPr>
              <a:t>des </a:t>
            </a:r>
            <a:r>
              <a:rPr sz="2400" u="heavy" spc="-10" dirty="0">
                <a:solidFill>
                  <a:srgbClr val="0462C1"/>
                </a:solidFill>
                <a:latin typeface="Calibri"/>
                <a:cs typeface="Calibri"/>
                <a:hlinkClick r:id="rId4" action="ppaction://hlinksldjump"/>
              </a:rPr>
              <a:t>profils </a:t>
            </a:r>
            <a:r>
              <a:rPr sz="2400" u="heavy" spc="-5" dirty="0">
                <a:solidFill>
                  <a:srgbClr val="0462C1"/>
                </a:solidFill>
                <a:latin typeface="Calibri"/>
                <a:cs typeface="Calibri"/>
                <a:hlinkClick r:id="rId4" action="ppaction://hlinksldjump"/>
              </a:rPr>
              <a:t>de </a:t>
            </a:r>
            <a:r>
              <a:rPr sz="2400" u="heavy" spc="-10" dirty="0">
                <a:solidFill>
                  <a:srgbClr val="0462C1"/>
                </a:solidFill>
                <a:latin typeface="Calibri"/>
                <a:cs typeface="Calibri"/>
                <a:hlinkClick r:id="rId4" action="ppaction://hlinksldjump"/>
              </a:rPr>
              <a:t>soumissionnaire</a:t>
            </a:r>
            <a:endParaRPr sz="2400">
              <a:latin typeface="Calibri"/>
              <a:cs typeface="Calibri"/>
            </a:endParaRPr>
          </a:p>
          <a:p>
            <a:pPr marL="297815" indent="-285115">
              <a:lnSpc>
                <a:spcPct val="100000"/>
              </a:lnSpc>
              <a:spcBef>
                <a:spcPts val="715"/>
              </a:spcBef>
              <a:buClr>
                <a:srgbClr val="003399"/>
              </a:buClr>
              <a:buFont typeface="Segoe UI Symbol"/>
              <a:buChar char="➢"/>
              <a:tabLst>
                <a:tab pos="298450" algn="l"/>
              </a:tabLst>
            </a:pPr>
            <a:r>
              <a:rPr sz="2400" u="heavy" spc="-600" dirty="0">
                <a:solidFill>
                  <a:srgbClr val="0462C1"/>
                </a:solidFill>
                <a:latin typeface="Times New Roman"/>
                <a:cs typeface="Times New Roman"/>
                <a:hlinkClick r:id="rId5" action="ppaction://hlinksldjump"/>
              </a:rPr>
              <a:t> </a:t>
            </a:r>
            <a:r>
              <a:rPr sz="2400" u="heavy" dirty="0">
                <a:solidFill>
                  <a:srgbClr val="0462C1"/>
                </a:solidFill>
                <a:latin typeface="Calibri"/>
                <a:cs typeface="Calibri"/>
                <a:hlinkClick r:id="rId5" action="ppaction://hlinksldjump"/>
              </a:rPr>
              <a:t>5.3 </a:t>
            </a:r>
            <a:r>
              <a:rPr sz="2400" u="heavy" spc="-10" dirty="0">
                <a:solidFill>
                  <a:srgbClr val="0462C1"/>
                </a:solidFill>
                <a:latin typeface="Calibri"/>
                <a:cs typeface="Calibri"/>
                <a:hlinkClick r:id="rId5" action="ppaction://hlinksldjump"/>
              </a:rPr>
              <a:t>Gérer </a:t>
            </a:r>
            <a:r>
              <a:rPr sz="2400" u="heavy" spc="-25" dirty="0">
                <a:solidFill>
                  <a:srgbClr val="0462C1"/>
                </a:solidFill>
                <a:latin typeface="Calibri"/>
                <a:cs typeface="Calibri"/>
                <a:hlinkClick r:id="rId5" action="ppaction://hlinksldjump"/>
              </a:rPr>
              <a:t>l’accès </a:t>
            </a:r>
            <a:r>
              <a:rPr sz="2400" u="heavy" spc="-5" dirty="0">
                <a:solidFill>
                  <a:srgbClr val="0462C1"/>
                </a:solidFill>
                <a:latin typeface="Calibri"/>
                <a:cs typeface="Calibri"/>
                <a:hlinkClick r:id="rId5" action="ppaction://hlinksldjump"/>
              </a:rPr>
              <a:t>des</a:t>
            </a:r>
            <a:r>
              <a:rPr sz="2400" u="heavy" spc="-55" dirty="0">
                <a:solidFill>
                  <a:srgbClr val="0462C1"/>
                </a:solidFill>
                <a:latin typeface="Calibri"/>
                <a:cs typeface="Calibri"/>
                <a:hlinkClick r:id="rId5" action="ppaction://hlinksldjump"/>
              </a:rPr>
              <a:t> </a:t>
            </a:r>
            <a:r>
              <a:rPr sz="2400" u="heavy" spc="-10" dirty="0">
                <a:solidFill>
                  <a:srgbClr val="0462C1"/>
                </a:solidFill>
                <a:latin typeface="Calibri"/>
                <a:cs typeface="Calibri"/>
                <a:hlinkClick r:id="rId5" action="ppaction://hlinksldjump"/>
              </a:rPr>
              <a:t>utilisateurs</a:t>
            </a:r>
            <a:endParaRPr sz="2400">
              <a:latin typeface="Calibri"/>
              <a:cs typeface="Calibri"/>
            </a:endParaRPr>
          </a:p>
        </p:txBody>
      </p:sp>
      <p:sp>
        <p:nvSpPr>
          <p:cNvPr id="7" name="object 7"/>
          <p:cNvSpPr txBox="1"/>
          <p:nvPr/>
        </p:nvSpPr>
        <p:spPr>
          <a:xfrm>
            <a:off x="11070335" y="726947"/>
            <a:ext cx="805815" cy="629285"/>
          </a:xfrm>
          <a:prstGeom prst="rect">
            <a:avLst/>
          </a:prstGeom>
        </p:spPr>
        <p:txBody>
          <a:bodyPr vert="horz" wrap="square" lIns="0" tIns="0" rIns="0" bIns="0" rtlCol="0">
            <a:spAutoFit/>
          </a:bodyPr>
          <a:lstStyle/>
          <a:p>
            <a:pPr marL="12065" marR="5080" algn="ctr">
              <a:lnSpc>
                <a:spcPct val="100000"/>
              </a:lnSpc>
            </a:pPr>
            <a:r>
              <a:rPr sz="1000" u="sng" spc="-5" dirty="0">
                <a:solidFill>
                  <a:srgbClr val="0462C1"/>
                </a:solidFill>
                <a:latin typeface="Calibri"/>
                <a:cs typeface="Calibri"/>
              </a:rPr>
              <a:t>Cliquer </a:t>
            </a:r>
            <a:r>
              <a:rPr sz="1000" u="sng" dirty="0">
                <a:solidFill>
                  <a:srgbClr val="0462C1"/>
                </a:solidFill>
                <a:latin typeface="Calibri"/>
                <a:cs typeface="Calibri"/>
              </a:rPr>
              <a:t>ici</a:t>
            </a:r>
            <a:r>
              <a:rPr sz="1000" u="sng" spc="-80" dirty="0">
                <a:solidFill>
                  <a:srgbClr val="0462C1"/>
                </a:solidFill>
                <a:latin typeface="Calibri"/>
                <a:cs typeface="Calibri"/>
              </a:rPr>
              <a:t> </a:t>
            </a:r>
            <a:r>
              <a:rPr sz="1000" u="sng" spc="-5" dirty="0">
                <a:solidFill>
                  <a:srgbClr val="0462C1"/>
                </a:solidFill>
                <a:latin typeface="Calibri"/>
                <a:cs typeface="Calibri"/>
              </a:rPr>
              <a:t>pour  </a:t>
            </a:r>
            <a:r>
              <a:rPr sz="1000" u="sng" dirty="0">
                <a:solidFill>
                  <a:srgbClr val="0462C1"/>
                </a:solidFill>
                <a:latin typeface="Calibri"/>
                <a:cs typeface="Calibri"/>
              </a:rPr>
              <a:t>retourner à la  table </a:t>
            </a:r>
            <a:r>
              <a:rPr sz="1000" u="sng" spc="-5" dirty="0">
                <a:solidFill>
                  <a:srgbClr val="0462C1"/>
                </a:solidFill>
                <a:latin typeface="Calibri"/>
                <a:cs typeface="Calibri"/>
              </a:rPr>
              <a:t>des  </a:t>
            </a:r>
            <a:r>
              <a:rPr sz="1000" u="sng" dirty="0">
                <a:solidFill>
                  <a:srgbClr val="0462C1"/>
                </a:solidFill>
                <a:latin typeface="Calibri"/>
                <a:cs typeface="Calibri"/>
              </a:rPr>
              <a:t>matières</a:t>
            </a:r>
            <a:endParaRPr sz="1000">
              <a:latin typeface="Calibri"/>
              <a:cs typeface="Calibri"/>
            </a:endParaRPr>
          </a:p>
        </p:txBody>
      </p:sp>
      <p:sp>
        <p:nvSpPr>
          <p:cNvPr id="8" name="object 8"/>
          <p:cNvSpPr/>
          <p:nvPr/>
        </p:nvSpPr>
        <p:spPr>
          <a:xfrm>
            <a:off x="11206733" y="317754"/>
            <a:ext cx="441959" cy="323850"/>
          </a:xfrm>
          <a:prstGeom prst="rect">
            <a:avLst/>
          </a:prstGeom>
          <a:blipFill>
            <a:blip r:embed="rId6" cstate="print"/>
            <a:stretch>
              <a:fillRect/>
            </a:stretch>
          </a:blipFill>
        </p:spPr>
        <p:txBody>
          <a:bodyPr wrap="square" lIns="0" tIns="0" rIns="0" bIns="0" rtlCol="0"/>
          <a:lstStyle/>
          <a:p>
            <a:endParaRPr/>
          </a:p>
        </p:txBody>
      </p:sp>
      <p:sp>
        <p:nvSpPr>
          <p:cNvPr id="9" name="object 9"/>
          <p:cNvSpPr txBox="1"/>
          <p:nvPr/>
        </p:nvSpPr>
        <p:spPr>
          <a:xfrm>
            <a:off x="3173729" y="6438138"/>
            <a:ext cx="6372225" cy="203200"/>
          </a:xfrm>
          <a:prstGeom prst="rect">
            <a:avLst/>
          </a:prstGeom>
        </p:spPr>
        <p:txBody>
          <a:bodyPr vert="horz" wrap="square" lIns="0" tIns="0" rIns="0" bIns="0" rtlCol="0">
            <a:spAutoFit/>
          </a:bodyPr>
          <a:lstStyle/>
          <a:p>
            <a:pPr marL="12700">
              <a:lnSpc>
                <a:spcPct val="100000"/>
              </a:lnSpc>
            </a:pPr>
            <a:r>
              <a:rPr sz="1200" dirty="0">
                <a:solidFill>
                  <a:srgbClr val="0D0D0D"/>
                </a:solidFill>
                <a:latin typeface="Calibri"/>
                <a:cs typeface="Calibri"/>
              </a:rPr>
              <a:t>Guide de </a:t>
            </a:r>
            <a:r>
              <a:rPr sz="1200" spc="-5" dirty="0">
                <a:solidFill>
                  <a:srgbClr val="0D0D0D"/>
                </a:solidFill>
                <a:latin typeface="Calibri"/>
                <a:cs typeface="Calibri"/>
              </a:rPr>
              <a:t>l’utilisateur du </a:t>
            </a:r>
            <a:r>
              <a:rPr sz="1200" spc="-10" dirty="0">
                <a:solidFill>
                  <a:srgbClr val="0D0D0D"/>
                </a:solidFill>
                <a:latin typeface="Calibri"/>
                <a:cs typeface="Calibri"/>
              </a:rPr>
              <a:t>système </a:t>
            </a:r>
            <a:r>
              <a:rPr sz="1200" spc="-15" dirty="0">
                <a:solidFill>
                  <a:srgbClr val="0D0D0D"/>
                </a:solidFill>
                <a:latin typeface="Calibri"/>
                <a:cs typeface="Calibri"/>
              </a:rPr>
              <a:t>eTendering </a:t>
            </a:r>
            <a:r>
              <a:rPr sz="1200" spc="-5" dirty="0">
                <a:solidFill>
                  <a:srgbClr val="0D0D0D"/>
                </a:solidFill>
                <a:latin typeface="Calibri"/>
                <a:cs typeface="Calibri"/>
              </a:rPr>
              <a:t>du PNUD </a:t>
            </a:r>
            <a:r>
              <a:rPr sz="1200" dirty="0">
                <a:solidFill>
                  <a:srgbClr val="0D0D0D"/>
                </a:solidFill>
                <a:latin typeface="Calibri"/>
                <a:cs typeface="Calibri"/>
              </a:rPr>
              <a:t>à </a:t>
            </a:r>
            <a:r>
              <a:rPr sz="1200" spc="-15" dirty="0">
                <a:solidFill>
                  <a:srgbClr val="0D0D0D"/>
                </a:solidFill>
                <a:latin typeface="Calibri"/>
                <a:cs typeface="Calibri"/>
              </a:rPr>
              <a:t>l’attention </a:t>
            </a:r>
            <a:r>
              <a:rPr sz="1200" dirty="0">
                <a:solidFill>
                  <a:srgbClr val="0D0D0D"/>
                </a:solidFill>
                <a:latin typeface="Calibri"/>
                <a:cs typeface="Calibri"/>
              </a:rPr>
              <a:t>des </a:t>
            </a:r>
            <a:r>
              <a:rPr sz="1200" spc="-5" dirty="0">
                <a:solidFill>
                  <a:srgbClr val="0D0D0D"/>
                </a:solidFill>
                <a:latin typeface="Calibri"/>
                <a:cs typeface="Calibri"/>
              </a:rPr>
              <a:t>soumissionnaires </a:t>
            </a:r>
            <a:r>
              <a:rPr sz="1200" dirty="0">
                <a:solidFill>
                  <a:srgbClr val="0D0D0D"/>
                </a:solidFill>
                <a:latin typeface="Calibri"/>
                <a:cs typeface="Calibri"/>
              </a:rPr>
              <a:t>- </a:t>
            </a:r>
            <a:r>
              <a:rPr sz="1200" spc="-5" dirty="0">
                <a:solidFill>
                  <a:srgbClr val="0D0D0D"/>
                </a:solidFill>
                <a:latin typeface="Calibri"/>
                <a:cs typeface="Calibri"/>
              </a:rPr>
              <a:t>janvier</a:t>
            </a:r>
            <a:r>
              <a:rPr sz="1200" spc="125" dirty="0">
                <a:solidFill>
                  <a:srgbClr val="0D0D0D"/>
                </a:solidFill>
                <a:latin typeface="Calibri"/>
                <a:cs typeface="Calibri"/>
              </a:rPr>
              <a:t> </a:t>
            </a:r>
            <a:r>
              <a:rPr sz="1200" spc="-5" dirty="0">
                <a:solidFill>
                  <a:srgbClr val="0D0D0D"/>
                </a:solidFill>
                <a:latin typeface="Calibri"/>
                <a:cs typeface="Calibri"/>
              </a:rPr>
              <a:t>2018</a:t>
            </a:r>
            <a:endParaRPr sz="1200">
              <a:latin typeface="Calibri"/>
              <a:cs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08303" y="407669"/>
            <a:ext cx="9206230" cy="460375"/>
          </a:xfrm>
          <a:prstGeom prst="rect">
            <a:avLst/>
          </a:prstGeom>
          <a:solidFill>
            <a:srgbClr val="9BD2D9"/>
          </a:solidFill>
        </p:spPr>
        <p:txBody>
          <a:bodyPr vert="horz" wrap="square" lIns="0" tIns="0" rIns="0" bIns="0" rtlCol="0">
            <a:spAutoFit/>
          </a:bodyPr>
          <a:lstStyle/>
          <a:p>
            <a:pPr marL="115570">
              <a:lnSpc>
                <a:spcPts val="3260"/>
              </a:lnSpc>
            </a:pPr>
            <a:r>
              <a:rPr dirty="0"/>
              <a:t>5.1 Afficher les </a:t>
            </a:r>
            <a:r>
              <a:rPr spc="-5" dirty="0"/>
              <a:t>activités </a:t>
            </a:r>
            <a:r>
              <a:rPr dirty="0"/>
              <a:t>de soumission</a:t>
            </a:r>
            <a:r>
              <a:rPr spc="-55" dirty="0"/>
              <a:t> </a:t>
            </a:r>
            <a:r>
              <a:rPr spc="-30" dirty="0"/>
              <a:t>d’offres</a:t>
            </a:r>
          </a:p>
        </p:txBody>
      </p:sp>
      <p:sp>
        <p:nvSpPr>
          <p:cNvPr id="4" name="object 4"/>
          <p:cNvSpPr txBox="1"/>
          <p:nvPr/>
        </p:nvSpPr>
        <p:spPr>
          <a:xfrm>
            <a:off x="11094973" y="6438138"/>
            <a:ext cx="179705" cy="203200"/>
          </a:xfrm>
          <a:prstGeom prst="rect">
            <a:avLst/>
          </a:prstGeom>
        </p:spPr>
        <p:txBody>
          <a:bodyPr vert="horz" wrap="square" lIns="0" tIns="0" rIns="0" bIns="0" rtlCol="0">
            <a:spAutoFit/>
          </a:bodyPr>
          <a:lstStyle/>
          <a:p>
            <a:pPr marL="12700">
              <a:lnSpc>
                <a:spcPct val="100000"/>
              </a:lnSpc>
            </a:pPr>
            <a:r>
              <a:rPr sz="1200" spc="-5" dirty="0">
                <a:solidFill>
                  <a:srgbClr val="888888"/>
                </a:solidFill>
                <a:latin typeface="Calibri"/>
                <a:cs typeface="Calibri"/>
              </a:rPr>
              <a:t>74</a:t>
            </a:r>
            <a:endParaRPr sz="1200">
              <a:latin typeface="Calibri"/>
              <a:cs typeface="Calibri"/>
            </a:endParaRPr>
          </a:p>
        </p:txBody>
      </p:sp>
      <p:sp>
        <p:nvSpPr>
          <p:cNvPr id="5" name="object 5"/>
          <p:cNvSpPr/>
          <p:nvPr/>
        </p:nvSpPr>
        <p:spPr>
          <a:xfrm>
            <a:off x="11480292" y="5582410"/>
            <a:ext cx="556259" cy="1255014"/>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1011174" y="1674870"/>
            <a:ext cx="10331323" cy="5102225"/>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1205483" y="1869185"/>
            <a:ext cx="9781032" cy="4552188"/>
          </a:xfrm>
          <a:prstGeom prst="rect">
            <a:avLst/>
          </a:prstGeom>
          <a:blipFill>
            <a:blip r:embed="rId4" cstate="print"/>
            <a:stretch>
              <a:fillRect/>
            </a:stretch>
          </a:blipFill>
        </p:spPr>
        <p:txBody>
          <a:bodyPr wrap="square" lIns="0" tIns="0" rIns="0" bIns="0" rtlCol="0"/>
          <a:lstStyle/>
          <a:p>
            <a:endParaRPr/>
          </a:p>
        </p:txBody>
      </p:sp>
      <p:sp>
        <p:nvSpPr>
          <p:cNvPr id="8" name="object 8"/>
          <p:cNvSpPr txBox="1"/>
          <p:nvPr/>
        </p:nvSpPr>
        <p:spPr>
          <a:xfrm>
            <a:off x="138937" y="5968746"/>
            <a:ext cx="829310" cy="629285"/>
          </a:xfrm>
          <a:prstGeom prst="rect">
            <a:avLst/>
          </a:prstGeom>
        </p:spPr>
        <p:txBody>
          <a:bodyPr vert="horz" wrap="square" lIns="0" tIns="0" rIns="0" bIns="0" rtlCol="0">
            <a:spAutoFit/>
          </a:bodyPr>
          <a:lstStyle/>
          <a:p>
            <a:pPr marL="12700" marR="5080" indent="12065" algn="just">
              <a:lnSpc>
                <a:spcPct val="100000"/>
              </a:lnSpc>
            </a:pPr>
            <a:r>
              <a:rPr sz="1000" u="sng" spc="-5" dirty="0">
                <a:solidFill>
                  <a:srgbClr val="0462C1"/>
                </a:solidFill>
                <a:latin typeface="Calibri"/>
                <a:cs typeface="Calibri"/>
                <a:hlinkClick r:id="rId5" action="ppaction://hlinksldjump"/>
              </a:rPr>
              <a:t>Cliquer </a:t>
            </a:r>
            <a:r>
              <a:rPr sz="1000" u="sng" dirty="0">
                <a:solidFill>
                  <a:srgbClr val="0462C1"/>
                </a:solidFill>
                <a:latin typeface="Calibri"/>
                <a:cs typeface="Calibri"/>
                <a:hlinkClick r:id="rId5" action="ppaction://hlinksldjump"/>
              </a:rPr>
              <a:t>ici </a:t>
            </a:r>
            <a:r>
              <a:rPr sz="1000" u="sng" spc="-5" dirty="0">
                <a:solidFill>
                  <a:srgbClr val="0462C1"/>
                </a:solidFill>
                <a:latin typeface="Calibri"/>
                <a:cs typeface="Calibri"/>
                <a:hlinkClick r:id="rId5" action="ppaction://hlinksldjump"/>
              </a:rPr>
              <a:t>pour  </a:t>
            </a:r>
            <a:r>
              <a:rPr sz="1000" u="sng" dirty="0">
                <a:solidFill>
                  <a:srgbClr val="0462C1"/>
                </a:solidFill>
                <a:latin typeface="Calibri"/>
                <a:cs typeface="Calibri"/>
                <a:hlinkClick r:id="rId5" action="ppaction://hlinksldjump"/>
              </a:rPr>
              <a:t>retourner à la  </a:t>
            </a:r>
            <a:r>
              <a:rPr sz="1000" u="sng" spc="-5" dirty="0">
                <a:solidFill>
                  <a:srgbClr val="0462C1"/>
                </a:solidFill>
                <a:latin typeface="Calibri"/>
                <a:cs typeface="Calibri"/>
                <a:hlinkClick r:id="rId5" action="ppaction://hlinksldjump"/>
              </a:rPr>
              <a:t>page principale  </a:t>
            </a:r>
            <a:r>
              <a:rPr sz="1000" b="1" u="sng" spc="-5" dirty="0">
                <a:solidFill>
                  <a:srgbClr val="0462C1"/>
                </a:solidFill>
                <a:latin typeface="Calibri"/>
                <a:cs typeface="Calibri"/>
                <a:hlinkClick r:id="rId5" action="ppaction://hlinksldjump"/>
              </a:rPr>
              <a:t>Manage</a:t>
            </a:r>
            <a:r>
              <a:rPr sz="1000" b="1" u="sng" spc="-90" dirty="0">
                <a:solidFill>
                  <a:srgbClr val="0462C1"/>
                </a:solidFill>
                <a:latin typeface="Calibri"/>
                <a:cs typeface="Calibri"/>
                <a:hlinkClick r:id="rId5" action="ppaction://hlinksldjump"/>
              </a:rPr>
              <a:t> </a:t>
            </a:r>
            <a:r>
              <a:rPr sz="1000" b="1" u="sng" spc="-5" dirty="0">
                <a:solidFill>
                  <a:srgbClr val="0462C1"/>
                </a:solidFill>
                <a:latin typeface="Calibri"/>
                <a:cs typeface="Calibri"/>
                <a:hlinkClick r:id="rId5" action="ppaction://hlinksldjump"/>
              </a:rPr>
              <a:t>Profile</a:t>
            </a:r>
            <a:endParaRPr sz="1000">
              <a:latin typeface="Calibri"/>
              <a:cs typeface="Calibri"/>
            </a:endParaRPr>
          </a:p>
        </p:txBody>
      </p:sp>
      <p:sp>
        <p:nvSpPr>
          <p:cNvPr id="9" name="object 9"/>
          <p:cNvSpPr/>
          <p:nvPr/>
        </p:nvSpPr>
        <p:spPr>
          <a:xfrm>
            <a:off x="309372" y="5537453"/>
            <a:ext cx="442722" cy="323850"/>
          </a:xfrm>
          <a:prstGeom prst="rect">
            <a:avLst/>
          </a:prstGeom>
          <a:blipFill>
            <a:blip r:embed="rId6" cstate="print"/>
            <a:stretch>
              <a:fillRect/>
            </a:stretch>
          </a:blipFill>
        </p:spPr>
        <p:txBody>
          <a:bodyPr wrap="square" lIns="0" tIns="0" rIns="0" bIns="0" rtlCol="0"/>
          <a:lstStyle/>
          <a:p>
            <a:endParaRPr/>
          </a:p>
        </p:txBody>
      </p:sp>
      <p:sp>
        <p:nvSpPr>
          <p:cNvPr id="10" name="object 10"/>
          <p:cNvSpPr txBox="1"/>
          <p:nvPr/>
        </p:nvSpPr>
        <p:spPr>
          <a:xfrm>
            <a:off x="3173729" y="6583680"/>
            <a:ext cx="6372225" cy="177800"/>
          </a:xfrm>
          <a:prstGeom prst="rect">
            <a:avLst/>
          </a:prstGeom>
        </p:spPr>
        <p:txBody>
          <a:bodyPr vert="horz" wrap="square" lIns="0" tIns="0" rIns="0" bIns="0" rtlCol="0">
            <a:spAutoFit/>
          </a:bodyPr>
          <a:lstStyle/>
          <a:p>
            <a:pPr marL="12700">
              <a:lnSpc>
                <a:spcPts val="1240"/>
              </a:lnSpc>
            </a:pPr>
            <a:r>
              <a:rPr sz="1200" dirty="0">
                <a:solidFill>
                  <a:srgbClr val="0D0D0D"/>
                </a:solidFill>
                <a:latin typeface="Calibri"/>
                <a:cs typeface="Calibri"/>
              </a:rPr>
              <a:t>Guide de </a:t>
            </a:r>
            <a:r>
              <a:rPr sz="1200" spc="-5" dirty="0">
                <a:solidFill>
                  <a:srgbClr val="0D0D0D"/>
                </a:solidFill>
                <a:latin typeface="Calibri"/>
                <a:cs typeface="Calibri"/>
              </a:rPr>
              <a:t>l’utilisateur du </a:t>
            </a:r>
            <a:r>
              <a:rPr sz="1200" spc="-10" dirty="0">
                <a:solidFill>
                  <a:srgbClr val="0D0D0D"/>
                </a:solidFill>
                <a:latin typeface="Calibri"/>
                <a:cs typeface="Calibri"/>
              </a:rPr>
              <a:t>système </a:t>
            </a:r>
            <a:r>
              <a:rPr sz="1200" spc="-15" dirty="0">
                <a:solidFill>
                  <a:srgbClr val="0D0D0D"/>
                </a:solidFill>
                <a:latin typeface="Calibri"/>
                <a:cs typeface="Calibri"/>
              </a:rPr>
              <a:t>eTendering </a:t>
            </a:r>
            <a:r>
              <a:rPr sz="1200" spc="-5" dirty="0">
                <a:solidFill>
                  <a:srgbClr val="0D0D0D"/>
                </a:solidFill>
                <a:latin typeface="Calibri"/>
                <a:cs typeface="Calibri"/>
              </a:rPr>
              <a:t>du PNUD </a:t>
            </a:r>
            <a:r>
              <a:rPr sz="1200" dirty="0">
                <a:solidFill>
                  <a:srgbClr val="0D0D0D"/>
                </a:solidFill>
                <a:latin typeface="Calibri"/>
                <a:cs typeface="Calibri"/>
              </a:rPr>
              <a:t>à </a:t>
            </a:r>
            <a:r>
              <a:rPr sz="1200" spc="-15" dirty="0">
                <a:solidFill>
                  <a:srgbClr val="0D0D0D"/>
                </a:solidFill>
                <a:latin typeface="Calibri"/>
                <a:cs typeface="Calibri"/>
              </a:rPr>
              <a:t>l’attention </a:t>
            </a:r>
            <a:r>
              <a:rPr sz="1200" dirty="0">
                <a:solidFill>
                  <a:srgbClr val="0D0D0D"/>
                </a:solidFill>
                <a:latin typeface="Calibri"/>
                <a:cs typeface="Calibri"/>
              </a:rPr>
              <a:t>des </a:t>
            </a:r>
            <a:r>
              <a:rPr sz="1200" spc="-5" dirty="0">
                <a:solidFill>
                  <a:srgbClr val="0D0D0D"/>
                </a:solidFill>
                <a:latin typeface="Calibri"/>
                <a:cs typeface="Calibri"/>
              </a:rPr>
              <a:t>soumissionnaires </a:t>
            </a:r>
            <a:r>
              <a:rPr sz="1200" dirty="0">
                <a:solidFill>
                  <a:srgbClr val="0D0D0D"/>
                </a:solidFill>
                <a:latin typeface="Calibri"/>
                <a:cs typeface="Calibri"/>
              </a:rPr>
              <a:t>- </a:t>
            </a:r>
            <a:r>
              <a:rPr sz="1200" spc="-5" dirty="0">
                <a:solidFill>
                  <a:srgbClr val="0D0D0D"/>
                </a:solidFill>
                <a:latin typeface="Calibri"/>
                <a:cs typeface="Calibri"/>
              </a:rPr>
              <a:t>janvier</a:t>
            </a:r>
            <a:r>
              <a:rPr sz="1200" spc="125" dirty="0">
                <a:solidFill>
                  <a:srgbClr val="0D0D0D"/>
                </a:solidFill>
                <a:latin typeface="Calibri"/>
                <a:cs typeface="Calibri"/>
              </a:rPr>
              <a:t> </a:t>
            </a:r>
            <a:r>
              <a:rPr sz="1200" spc="-5" dirty="0">
                <a:solidFill>
                  <a:srgbClr val="0D0D0D"/>
                </a:solidFill>
                <a:latin typeface="Calibri"/>
                <a:cs typeface="Calibri"/>
              </a:rPr>
              <a:t>2018</a:t>
            </a:r>
            <a:endParaRPr sz="1200">
              <a:latin typeface="Calibri"/>
              <a:cs typeface="Calibri"/>
            </a:endParaRPr>
          </a:p>
        </p:txBody>
      </p:sp>
      <p:sp>
        <p:nvSpPr>
          <p:cNvPr id="11" name="object 11"/>
          <p:cNvSpPr txBox="1"/>
          <p:nvPr/>
        </p:nvSpPr>
        <p:spPr>
          <a:xfrm>
            <a:off x="121412" y="6597205"/>
            <a:ext cx="865505" cy="153035"/>
          </a:xfrm>
          <a:prstGeom prst="rect">
            <a:avLst/>
          </a:prstGeom>
        </p:spPr>
        <p:txBody>
          <a:bodyPr vert="horz" wrap="square" lIns="0" tIns="0" rIns="0" bIns="0" rtlCol="0">
            <a:spAutoFit/>
          </a:bodyPr>
          <a:lstStyle/>
          <a:p>
            <a:pPr marL="12700">
              <a:lnSpc>
                <a:spcPts val="1050"/>
              </a:lnSpc>
            </a:pPr>
            <a:r>
              <a:rPr sz="1000" u="sng" spc="-5" dirty="0">
                <a:solidFill>
                  <a:srgbClr val="0462C1"/>
                </a:solidFill>
                <a:latin typeface="Calibri"/>
                <a:cs typeface="Calibri"/>
                <a:hlinkClick r:id="rId5" action="ppaction://hlinksldjump"/>
              </a:rPr>
              <a:t>[Gérer un</a:t>
            </a:r>
            <a:r>
              <a:rPr sz="1000" u="sng" spc="-55" dirty="0">
                <a:solidFill>
                  <a:srgbClr val="0462C1"/>
                </a:solidFill>
                <a:latin typeface="Calibri"/>
                <a:cs typeface="Calibri"/>
                <a:hlinkClick r:id="rId5" action="ppaction://hlinksldjump"/>
              </a:rPr>
              <a:t> </a:t>
            </a:r>
            <a:r>
              <a:rPr sz="1000" u="sng" spc="-5" dirty="0">
                <a:solidFill>
                  <a:srgbClr val="0462C1"/>
                </a:solidFill>
                <a:latin typeface="Calibri"/>
                <a:cs typeface="Calibri"/>
                <a:hlinkClick r:id="rId5" action="ppaction://hlinksldjump"/>
              </a:rPr>
              <a:t>profil]</a:t>
            </a:r>
            <a:endParaRPr sz="1000">
              <a:latin typeface="Calibri"/>
              <a:cs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0FD518F-C76F-40A9-9A01-CCAA6949CD80}"/>
              </a:ext>
            </a:extLst>
          </p:cNvPr>
          <p:cNvSpPr>
            <a:spLocks noGrp="1"/>
          </p:cNvSpPr>
          <p:nvPr>
            <p:ph type="ctrTitle"/>
          </p:nvPr>
        </p:nvSpPr>
        <p:spPr>
          <a:xfrm>
            <a:off x="1524000" y="1393825"/>
            <a:ext cx="9144000" cy="422564"/>
          </a:xfrm>
        </p:spPr>
        <p:txBody>
          <a:bodyPr>
            <a:normAutofit fontScale="90000"/>
          </a:bodyPr>
          <a:lstStyle/>
          <a:p>
            <a:r>
              <a:rPr lang="fr-FR" sz="3200" b="1" dirty="0"/>
              <a:t>Agenda de la formation</a:t>
            </a:r>
          </a:p>
        </p:txBody>
      </p:sp>
      <p:sp>
        <p:nvSpPr>
          <p:cNvPr id="3" name="Sous-titre 2">
            <a:extLst>
              <a:ext uri="{FF2B5EF4-FFF2-40B4-BE49-F238E27FC236}">
                <a16:creationId xmlns:a16="http://schemas.microsoft.com/office/drawing/2014/main" id="{CEE5B0CD-05F4-437B-A6F2-A2F8809E21C9}"/>
              </a:ext>
            </a:extLst>
          </p:cNvPr>
          <p:cNvSpPr>
            <a:spLocks noGrp="1"/>
          </p:cNvSpPr>
          <p:nvPr>
            <p:ph type="subTitle" idx="1"/>
          </p:nvPr>
        </p:nvSpPr>
        <p:spPr>
          <a:xfrm>
            <a:off x="1557130" y="2550128"/>
            <a:ext cx="1777879" cy="2290059"/>
          </a:xfrm>
          <a:ln w="38100">
            <a:solidFill>
              <a:schemeClr val="accent1"/>
            </a:solidFill>
          </a:ln>
        </p:spPr>
        <p:txBody>
          <a:bodyPr>
            <a:normAutofit/>
          </a:bodyPr>
          <a:lstStyle/>
          <a:p>
            <a:r>
              <a:rPr lang="fr-FR" sz="2000" dirty="0"/>
              <a:t>Module 1: Enregistrement d’un fournisseur</a:t>
            </a:r>
          </a:p>
          <a:p>
            <a:pPr marL="342900" indent="-342900">
              <a:buFont typeface="Arial" panose="020B0604020202020204" pitchFamily="34" charset="0"/>
              <a:buChar char="•"/>
            </a:pPr>
            <a:endParaRPr lang="fr-FR" dirty="0"/>
          </a:p>
          <a:p>
            <a:pPr marL="342900" indent="-342900">
              <a:buFont typeface="Arial" panose="020B0604020202020204" pitchFamily="34" charset="0"/>
              <a:buChar char="•"/>
            </a:pPr>
            <a:endParaRPr lang="fr-FR" dirty="0"/>
          </a:p>
          <a:p>
            <a:endParaRPr lang="fr-FR" dirty="0"/>
          </a:p>
        </p:txBody>
      </p:sp>
      <p:sp>
        <p:nvSpPr>
          <p:cNvPr id="4" name="Sous-titre 2">
            <a:extLst>
              <a:ext uri="{FF2B5EF4-FFF2-40B4-BE49-F238E27FC236}">
                <a16:creationId xmlns:a16="http://schemas.microsoft.com/office/drawing/2014/main" id="{844F4418-2AC2-4A7A-A4E7-EA4BF32381D4}"/>
              </a:ext>
            </a:extLst>
          </p:cNvPr>
          <p:cNvSpPr txBox="1">
            <a:spLocks/>
          </p:cNvSpPr>
          <p:nvPr/>
        </p:nvSpPr>
        <p:spPr>
          <a:xfrm>
            <a:off x="4088885" y="2488039"/>
            <a:ext cx="2055071" cy="2301310"/>
          </a:xfrm>
          <a:prstGeom prst="rect">
            <a:avLst/>
          </a:prstGeom>
          <a:ln w="38100">
            <a:solidFill>
              <a:schemeClr val="accent1"/>
            </a:solidFill>
          </a:ln>
        </p:spPr>
        <p:txBody>
          <a:bodyPr vert="horz" lIns="91440" tIns="45720" rIns="91440" bIns="45720" rtlCol="0">
            <a:normAutofit fontScale="925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fr-FR" sz="2200" dirty="0"/>
              <a:t>Module 2: Recherche d’appels d’offres, Soumission et Modification d’une offre soumise en ligne</a:t>
            </a:r>
          </a:p>
          <a:p>
            <a:r>
              <a:rPr lang="fr-FR" dirty="0"/>
              <a:t> </a:t>
            </a:r>
          </a:p>
          <a:p>
            <a:pPr marL="342900" indent="-342900">
              <a:buFont typeface="Arial" panose="020B0604020202020204" pitchFamily="34" charset="0"/>
              <a:buChar char="•"/>
            </a:pPr>
            <a:endParaRPr lang="fr-FR" dirty="0"/>
          </a:p>
          <a:p>
            <a:pPr marL="342900" indent="-342900">
              <a:buFont typeface="Arial" panose="020B0604020202020204" pitchFamily="34" charset="0"/>
              <a:buChar char="•"/>
            </a:pPr>
            <a:endParaRPr lang="fr-FR" dirty="0"/>
          </a:p>
          <a:p>
            <a:endParaRPr lang="fr-FR" dirty="0"/>
          </a:p>
        </p:txBody>
      </p:sp>
      <p:sp>
        <p:nvSpPr>
          <p:cNvPr id="5" name="Sous-titre 2">
            <a:extLst>
              <a:ext uri="{FF2B5EF4-FFF2-40B4-BE49-F238E27FC236}">
                <a16:creationId xmlns:a16="http://schemas.microsoft.com/office/drawing/2014/main" id="{7E1878BA-CDD0-40F2-9A88-BFC11DAF1C3C}"/>
              </a:ext>
            </a:extLst>
          </p:cNvPr>
          <p:cNvSpPr txBox="1">
            <a:spLocks/>
          </p:cNvSpPr>
          <p:nvPr/>
        </p:nvSpPr>
        <p:spPr>
          <a:xfrm>
            <a:off x="9522539" y="2512983"/>
            <a:ext cx="1616516" cy="2301208"/>
          </a:xfrm>
          <a:prstGeom prst="rect">
            <a:avLst/>
          </a:prstGeom>
          <a:ln w="38100">
            <a:solidFill>
              <a:schemeClr val="accent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fr-FR" sz="2200" dirty="0"/>
              <a:t>Distribution du guide</a:t>
            </a:r>
          </a:p>
          <a:p>
            <a:pPr marL="342900" indent="-342900">
              <a:buFont typeface="Arial" panose="020B0604020202020204" pitchFamily="34" charset="0"/>
              <a:buChar char="•"/>
            </a:pPr>
            <a:endParaRPr lang="fr-FR" dirty="0"/>
          </a:p>
          <a:p>
            <a:endParaRPr lang="fr-FR" dirty="0"/>
          </a:p>
        </p:txBody>
      </p:sp>
      <p:sp>
        <p:nvSpPr>
          <p:cNvPr id="6" name="Sous-titre 2">
            <a:extLst>
              <a:ext uri="{FF2B5EF4-FFF2-40B4-BE49-F238E27FC236}">
                <a16:creationId xmlns:a16="http://schemas.microsoft.com/office/drawing/2014/main" id="{E2B4BDD7-2537-4B51-B5BA-E5CD6D9B979C}"/>
              </a:ext>
            </a:extLst>
          </p:cNvPr>
          <p:cNvSpPr txBox="1">
            <a:spLocks/>
          </p:cNvSpPr>
          <p:nvPr/>
        </p:nvSpPr>
        <p:spPr>
          <a:xfrm>
            <a:off x="6965361" y="2484772"/>
            <a:ext cx="1735773" cy="2301207"/>
          </a:xfrm>
          <a:prstGeom prst="rect">
            <a:avLst/>
          </a:prstGeom>
          <a:ln w="38100">
            <a:solidFill>
              <a:schemeClr val="accent1"/>
            </a:solidFill>
          </a:ln>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fr-FR" sz="2200" dirty="0"/>
              <a:t>Répondre aux questions</a:t>
            </a:r>
          </a:p>
          <a:p>
            <a:r>
              <a:rPr lang="fr-FR" dirty="0"/>
              <a:t> </a:t>
            </a:r>
          </a:p>
          <a:p>
            <a:pPr marL="342900" indent="-342900">
              <a:buFont typeface="Arial" panose="020B0604020202020204" pitchFamily="34" charset="0"/>
              <a:buChar char="•"/>
            </a:pPr>
            <a:endParaRPr lang="fr-FR" dirty="0"/>
          </a:p>
          <a:p>
            <a:pPr marL="342900" indent="-342900">
              <a:buFont typeface="Arial" panose="020B0604020202020204" pitchFamily="34" charset="0"/>
              <a:buChar char="•"/>
            </a:pPr>
            <a:endParaRPr lang="fr-FR" dirty="0"/>
          </a:p>
          <a:p>
            <a:endParaRPr lang="fr-FR" dirty="0"/>
          </a:p>
        </p:txBody>
      </p:sp>
      <mc:AlternateContent xmlns:mc="http://schemas.openxmlformats.org/markup-compatibility/2006" xmlns:p14="http://schemas.microsoft.com/office/powerpoint/2010/main">
        <mc:Choice Requires="p14">
          <p:contentPart p14:bwMode="auto" r:id="rId3">
            <p14:nvContentPartPr>
              <p14:cNvPr id="9" name="Encre 8">
                <a:extLst>
                  <a:ext uri="{FF2B5EF4-FFF2-40B4-BE49-F238E27FC236}">
                    <a16:creationId xmlns:a16="http://schemas.microsoft.com/office/drawing/2014/main" id="{0BC60750-C101-4460-B3F7-17A643A76187}"/>
                  </a:ext>
                </a:extLst>
              </p14:cNvPr>
              <p14:cNvContentPartPr/>
              <p14:nvPr/>
            </p14:nvContentPartPr>
            <p14:xfrm>
              <a:off x="11367409" y="1291009"/>
              <a:ext cx="360" cy="360"/>
            </p14:xfrm>
          </p:contentPart>
        </mc:Choice>
        <mc:Fallback xmlns="">
          <p:pic>
            <p:nvPicPr>
              <p:cNvPr id="9" name="Encre 8">
                <a:extLst>
                  <a:ext uri="{FF2B5EF4-FFF2-40B4-BE49-F238E27FC236}">
                    <a16:creationId xmlns:a16="http://schemas.microsoft.com/office/drawing/2014/main" id="{0BC60750-C101-4460-B3F7-17A643A76187}"/>
                  </a:ext>
                </a:extLst>
              </p:cNvPr>
              <p:cNvPicPr/>
              <p:nvPr/>
            </p:nvPicPr>
            <p:blipFill>
              <a:blip r:embed="rId4"/>
              <a:stretch>
                <a:fillRect/>
              </a:stretch>
            </p:blipFill>
            <p:spPr>
              <a:xfrm>
                <a:off x="11358409" y="1282009"/>
                <a:ext cx="18000" cy="18000"/>
              </a:xfrm>
              <a:prstGeom prst="rect">
                <a:avLst/>
              </a:prstGeom>
            </p:spPr>
          </p:pic>
        </mc:Fallback>
      </mc:AlternateContent>
      <p:sp>
        <p:nvSpPr>
          <p:cNvPr id="10" name="Rectangle 9">
            <a:extLst>
              <a:ext uri="{FF2B5EF4-FFF2-40B4-BE49-F238E27FC236}">
                <a16:creationId xmlns:a16="http://schemas.microsoft.com/office/drawing/2014/main" id="{8F6986C6-A53C-4BFB-BA42-E4A99A40125A}"/>
              </a:ext>
            </a:extLst>
          </p:cNvPr>
          <p:cNvSpPr/>
          <p:nvPr/>
        </p:nvSpPr>
        <p:spPr>
          <a:xfrm>
            <a:off x="4568274" y="164253"/>
            <a:ext cx="3055452" cy="830997"/>
          </a:xfrm>
          <a:prstGeom prst="rect">
            <a:avLst/>
          </a:prstGeom>
          <a:noFill/>
        </p:spPr>
        <p:txBody>
          <a:bodyPr wrap="none" lIns="91440" tIns="45720" rIns="91440" bIns="45720">
            <a:spAutoFit/>
          </a:bodyPr>
          <a:lstStyle/>
          <a:p>
            <a:pPr algn="ctr"/>
            <a:r>
              <a:rPr lang="fr-FR" sz="4800" dirty="0">
                <a:ln w="0"/>
                <a:solidFill>
                  <a:schemeClr val="accent1"/>
                </a:solidFill>
                <a:effectLst>
                  <a:reflection blurRad="6350" stA="53000" endA="300" endPos="35500" dir="5400000" sy="-90000" algn="bl" rotWithShape="0"/>
                </a:effectLst>
              </a:rPr>
              <a:t>E </a:t>
            </a:r>
            <a:r>
              <a:rPr lang="fr-FR" sz="4800" dirty="0" err="1">
                <a:ln w="0"/>
                <a:solidFill>
                  <a:schemeClr val="accent1"/>
                </a:solidFill>
                <a:effectLst>
                  <a:reflection blurRad="6350" stA="53000" endA="300" endPos="35500" dir="5400000" sy="-90000" algn="bl" rotWithShape="0"/>
                </a:effectLst>
              </a:rPr>
              <a:t>tendering</a:t>
            </a:r>
            <a:endParaRPr lang="fr-FR" sz="4800" b="0" cap="none" spc="0" dirty="0">
              <a:ln w="0"/>
              <a:solidFill>
                <a:schemeClr val="accent1"/>
              </a:solidFill>
              <a:effectLst>
                <a:reflection blurRad="6350" stA="53000" endA="300" endPos="35500" dir="5400000" sy="-90000" algn="bl" rotWithShape="0"/>
              </a:effectLst>
            </a:endParaRPr>
          </a:p>
        </p:txBody>
      </p:sp>
      <p:pic>
        <p:nvPicPr>
          <p:cNvPr id="1026" name="Picture 2" descr="image001">
            <a:extLst>
              <a:ext uri="{FF2B5EF4-FFF2-40B4-BE49-F238E27FC236}">
                <a16:creationId xmlns:a16="http://schemas.microsoft.com/office/drawing/2014/main" id="{18A9F445-DDCC-4A64-8E72-E1D2A269888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301398" y="164253"/>
            <a:ext cx="833880" cy="206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29522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08303" y="323088"/>
            <a:ext cx="8467090" cy="490220"/>
          </a:xfrm>
          <a:prstGeom prst="rect">
            <a:avLst/>
          </a:prstGeom>
          <a:solidFill>
            <a:srgbClr val="9BD2D9"/>
          </a:solidFill>
        </p:spPr>
        <p:txBody>
          <a:bodyPr vert="horz" wrap="square" lIns="0" tIns="0" rIns="0" bIns="0" rtlCol="0">
            <a:spAutoFit/>
          </a:bodyPr>
          <a:lstStyle/>
          <a:p>
            <a:pPr marL="99060">
              <a:lnSpc>
                <a:spcPts val="3210"/>
              </a:lnSpc>
            </a:pPr>
            <a:r>
              <a:rPr dirty="0"/>
              <a:t>5.2 </a:t>
            </a:r>
            <a:r>
              <a:rPr spc="-15" dirty="0"/>
              <a:t>Mettre </a:t>
            </a:r>
            <a:r>
              <a:rPr dirty="0"/>
              <a:t>à </a:t>
            </a:r>
            <a:r>
              <a:rPr spc="-5" dirty="0"/>
              <a:t>jour </a:t>
            </a:r>
            <a:r>
              <a:rPr dirty="0"/>
              <a:t>des </a:t>
            </a:r>
            <a:r>
              <a:rPr spc="-10" dirty="0"/>
              <a:t>profils </a:t>
            </a:r>
            <a:r>
              <a:rPr dirty="0"/>
              <a:t>de</a:t>
            </a:r>
            <a:r>
              <a:rPr spc="5" dirty="0"/>
              <a:t> </a:t>
            </a:r>
            <a:r>
              <a:rPr spc="-5" dirty="0"/>
              <a:t>soumissionnaire</a:t>
            </a:r>
          </a:p>
        </p:txBody>
      </p:sp>
      <p:sp>
        <p:nvSpPr>
          <p:cNvPr id="4" name="object 4"/>
          <p:cNvSpPr/>
          <p:nvPr/>
        </p:nvSpPr>
        <p:spPr>
          <a:xfrm>
            <a:off x="11480292" y="5582410"/>
            <a:ext cx="556259" cy="1255014"/>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1541398" y="1047749"/>
            <a:ext cx="7200899" cy="4534661"/>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309372" y="5555741"/>
            <a:ext cx="442722" cy="323850"/>
          </a:xfrm>
          <a:prstGeom prst="rect">
            <a:avLst/>
          </a:prstGeom>
          <a:blipFill>
            <a:blip r:embed="rId4" cstate="print"/>
            <a:stretch>
              <a:fillRect/>
            </a:stretch>
          </a:blipFill>
        </p:spPr>
        <p:txBody>
          <a:bodyPr wrap="square" lIns="0" tIns="0" rIns="0" bIns="0" rtlCol="0"/>
          <a:lstStyle/>
          <a:p>
            <a:endParaRPr/>
          </a:p>
        </p:txBody>
      </p:sp>
      <p:sp>
        <p:nvSpPr>
          <p:cNvPr id="8" name="object 8"/>
          <p:cNvSpPr txBox="1"/>
          <p:nvPr/>
        </p:nvSpPr>
        <p:spPr>
          <a:xfrm>
            <a:off x="121412" y="6024689"/>
            <a:ext cx="865505" cy="762635"/>
          </a:xfrm>
          <a:prstGeom prst="rect">
            <a:avLst/>
          </a:prstGeom>
        </p:spPr>
        <p:txBody>
          <a:bodyPr vert="horz" wrap="square" lIns="0" tIns="0" rIns="0" bIns="0" rtlCol="0">
            <a:spAutoFit/>
          </a:bodyPr>
          <a:lstStyle/>
          <a:p>
            <a:pPr algn="ctr">
              <a:lnSpc>
                <a:spcPts val="1050"/>
              </a:lnSpc>
            </a:pPr>
            <a:r>
              <a:rPr sz="1000" u="sng" spc="-5" dirty="0">
                <a:solidFill>
                  <a:srgbClr val="0462C1"/>
                </a:solidFill>
                <a:latin typeface="Calibri"/>
                <a:cs typeface="Calibri"/>
                <a:hlinkClick r:id="rId5" action="ppaction://hlinksldjump"/>
              </a:rPr>
              <a:t>Cliquer </a:t>
            </a:r>
            <a:r>
              <a:rPr sz="1000" u="sng" dirty="0">
                <a:solidFill>
                  <a:srgbClr val="0462C1"/>
                </a:solidFill>
                <a:latin typeface="Calibri"/>
                <a:cs typeface="Calibri"/>
                <a:hlinkClick r:id="rId5" action="ppaction://hlinksldjump"/>
              </a:rPr>
              <a:t>ici</a:t>
            </a:r>
            <a:r>
              <a:rPr sz="1000" u="sng" spc="-85" dirty="0">
                <a:solidFill>
                  <a:srgbClr val="0462C1"/>
                </a:solidFill>
                <a:latin typeface="Calibri"/>
                <a:cs typeface="Calibri"/>
                <a:hlinkClick r:id="rId5" action="ppaction://hlinksldjump"/>
              </a:rPr>
              <a:t> </a:t>
            </a:r>
            <a:r>
              <a:rPr sz="1000" u="sng" spc="-5" dirty="0">
                <a:solidFill>
                  <a:srgbClr val="0462C1"/>
                </a:solidFill>
                <a:latin typeface="Calibri"/>
                <a:cs typeface="Calibri"/>
                <a:hlinkClick r:id="rId5" action="ppaction://hlinksldjump"/>
              </a:rPr>
              <a:t>pour</a:t>
            </a:r>
            <a:endParaRPr sz="1000">
              <a:latin typeface="Calibri"/>
              <a:cs typeface="Calibri"/>
            </a:endParaRPr>
          </a:p>
          <a:p>
            <a:pPr marL="12700" marR="5080" indent="-635" algn="ctr">
              <a:lnSpc>
                <a:spcPct val="100000"/>
              </a:lnSpc>
            </a:pPr>
            <a:r>
              <a:rPr sz="1000" u="sng" dirty="0">
                <a:solidFill>
                  <a:srgbClr val="0462C1"/>
                </a:solidFill>
                <a:latin typeface="Calibri"/>
                <a:cs typeface="Calibri"/>
                <a:hlinkClick r:id="rId5" action="ppaction://hlinksldjump"/>
              </a:rPr>
              <a:t>retourner à la  </a:t>
            </a:r>
            <a:r>
              <a:rPr sz="1000" u="sng" spc="-5" dirty="0">
                <a:solidFill>
                  <a:srgbClr val="0462C1"/>
                </a:solidFill>
                <a:latin typeface="Calibri"/>
                <a:cs typeface="Calibri"/>
                <a:hlinkClick r:id="rId5" action="ppaction://hlinksldjump"/>
              </a:rPr>
              <a:t>page principale  </a:t>
            </a:r>
            <a:r>
              <a:rPr sz="1000" b="1" u="sng" spc="-5" dirty="0">
                <a:solidFill>
                  <a:srgbClr val="0462C1"/>
                </a:solidFill>
                <a:latin typeface="Calibri"/>
                <a:cs typeface="Calibri"/>
                <a:hlinkClick r:id="rId5" action="ppaction://hlinksldjump"/>
              </a:rPr>
              <a:t>Manage Profile  </a:t>
            </a:r>
            <a:r>
              <a:rPr sz="1000" u="sng" spc="-5" dirty="0">
                <a:solidFill>
                  <a:srgbClr val="0462C1"/>
                </a:solidFill>
                <a:latin typeface="Calibri"/>
                <a:cs typeface="Calibri"/>
                <a:hlinkClick r:id="rId5" action="ppaction://hlinksldjump"/>
              </a:rPr>
              <a:t>[Gérer un</a:t>
            </a:r>
            <a:r>
              <a:rPr sz="1000" u="sng" spc="-55" dirty="0">
                <a:solidFill>
                  <a:srgbClr val="0462C1"/>
                </a:solidFill>
                <a:latin typeface="Calibri"/>
                <a:cs typeface="Calibri"/>
                <a:hlinkClick r:id="rId5" action="ppaction://hlinksldjump"/>
              </a:rPr>
              <a:t> </a:t>
            </a:r>
            <a:r>
              <a:rPr sz="1000" u="sng" spc="-5" dirty="0">
                <a:solidFill>
                  <a:srgbClr val="0462C1"/>
                </a:solidFill>
                <a:latin typeface="Calibri"/>
                <a:cs typeface="Calibri"/>
                <a:hlinkClick r:id="rId5" action="ppaction://hlinksldjump"/>
              </a:rPr>
              <a:t>profil]</a:t>
            </a:r>
            <a:endParaRPr sz="1000">
              <a:latin typeface="Calibri"/>
              <a:cs typeface="Calibri"/>
            </a:endParaRPr>
          </a:p>
        </p:txBody>
      </p:sp>
      <p:sp>
        <p:nvSpPr>
          <p:cNvPr id="9" name="object 9"/>
          <p:cNvSpPr txBox="1">
            <a:spLocks noGrp="1"/>
          </p:cNvSpPr>
          <p:nvPr>
            <p:ph type="ftr" sz="quarter" idx="5"/>
          </p:nvPr>
        </p:nvSpPr>
        <p:spPr>
          <a:prstGeom prst="rect">
            <a:avLst/>
          </a:prstGeom>
        </p:spPr>
        <p:txBody>
          <a:bodyPr vert="horz" wrap="square" lIns="0" tIns="0" rIns="0" bIns="0" rtlCol="0">
            <a:spAutoFit/>
          </a:bodyPr>
          <a:lstStyle/>
          <a:p>
            <a:pPr marL="12700">
              <a:lnSpc>
                <a:spcPts val="1240"/>
              </a:lnSpc>
            </a:pPr>
            <a:r>
              <a:rPr dirty="0"/>
              <a:t>Guide de </a:t>
            </a:r>
            <a:r>
              <a:rPr spc="-5" dirty="0"/>
              <a:t>l’utilisateur du </a:t>
            </a:r>
            <a:r>
              <a:rPr spc="-10" dirty="0"/>
              <a:t>système </a:t>
            </a:r>
            <a:r>
              <a:rPr spc="-15" dirty="0"/>
              <a:t>eTendering </a:t>
            </a:r>
            <a:r>
              <a:rPr spc="-5" dirty="0"/>
              <a:t>du PNUD </a:t>
            </a:r>
            <a:r>
              <a:rPr dirty="0"/>
              <a:t>à </a:t>
            </a:r>
            <a:r>
              <a:rPr spc="-15" dirty="0"/>
              <a:t>l’attention </a:t>
            </a:r>
            <a:r>
              <a:rPr dirty="0"/>
              <a:t>des </a:t>
            </a:r>
            <a:r>
              <a:rPr spc="-5" dirty="0"/>
              <a:t>soumissionnaires </a:t>
            </a:r>
            <a:r>
              <a:rPr dirty="0"/>
              <a:t>- </a:t>
            </a:r>
            <a:r>
              <a:rPr spc="-5" dirty="0"/>
              <a:t>janvier</a:t>
            </a:r>
            <a:r>
              <a:rPr spc="125" dirty="0"/>
              <a:t> </a:t>
            </a:r>
            <a:r>
              <a:rPr spc="-5" dirty="0"/>
              <a:t>2018</a:t>
            </a:r>
          </a:p>
        </p:txBody>
      </p:sp>
      <p:sp>
        <p:nvSpPr>
          <p:cNvPr id="10" name="object 10"/>
          <p:cNvSpPr txBox="1">
            <a:spLocks noGrp="1"/>
          </p:cNvSpPr>
          <p:nvPr>
            <p:ph type="sldNum" sz="quarter" idx="7"/>
          </p:nvPr>
        </p:nvSpPr>
        <p:spPr>
          <a:prstGeom prst="rect">
            <a:avLst/>
          </a:prstGeom>
        </p:spPr>
        <p:txBody>
          <a:bodyPr vert="horz" wrap="square" lIns="0" tIns="0" rIns="0" bIns="0" rtlCol="0">
            <a:spAutoFit/>
          </a:bodyPr>
          <a:lstStyle/>
          <a:p>
            <a:pPr marL="25400">
              <a:lnSpc>
                <a:spcPts val="1240"/>
              </a:lnSpc>
            </a:pPr>
            <a:r>
              <a:rPr dirty="0"/>
              <a:t>75</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2CB27D6-4928-4514-9176-209D3CC8BBE1}"/>
              </a:ext>
            </a:extLst>
          </p:cNvPr>
          <p:cNvSpPr>
            <a:spLocks noGrp="1"/>
          </p:cNvSpPr>
          <p:nvPr>
            <p:ph type="title"/>
          </p:nvPr>
        </p:nvSpPr>
        <p:spPr>
          <a:xfrm>
            <a:off x="3997037" y="1193223"/>
            <a:ext cx="4412673" cy="590838"/>
          </a:xfrm>
        </p:spPr>
        <p:txBody>
          <a:bodyPr>
            <a:normAutofit/>
          </a:bodyPr>
          <a:lstStyle/>
          <a:p>
            <a:pPr algn="ctr"/>
            <a:r>
              <a:rPr lang="fr-FR" dirty="0"/>
              <a:t>Cas pratique 1 </a:t>
            </a:r>
          </a:p>
        </p:txBody>
      </p:sp>
      <p:sp>
        <p:nvSpPr>
          <p:cNvPr id="3" name="Espace réservé du contenu 2">
            <a:extLst>
              <a:ext uri="{FF2B5EF4-FFF2-40B4-BE49-F238E27FC236}">
                <a16:creationId xmlns:a16="http://schemas.microsoft.com/office/drawing/2014/main" id="{9977FD51-7FFE-4620-8559-03D2CEAC51AF}"/>
              </a:ext>
            </a:extLst>
          </p:cNvPr>
          <p:cNvSpPr>
            <a:spLocks noGrp="1"/>
          </p:cNvSpPr>
          <p:nvPr>
            <p:ph idx="1"/>
          </p:nvPr>
        </p:nvSpPr>
        <p:spPr>
          <a:xfrm>
            <a:off x="658091" y="1784061"/>
            <a:ext cx="10515600" cy="4247317"/>
          </a:xfrm>
        </p:spPr>
        <p:txBody>
          <a:bodyPr/>
          <a:lstStyle/>
          <a:p>
            <a:r>
              <a:rPr lang="fr-FR" sz="2800" b="1" i="0" dirty="0"/>
              <a:t>Utiliser les instructions et les enseignements fournis dans le module 1 pour créer votre entreprise dans le système</a:t>
            </a:r>
          </a:p>
          <a:p>
            <a:endParaRPr lang="fr-FR" sz="1400" b="1" i="0" dirty="0"/>
          </a:p>
          <a:p>
            <a:r>
              <a:rPr lang="fr-FR" sz="2800" b="1" i="0" dirty="0"/>
              <a:t>utiliser le lien suivant pour accéder au système:</a:t>
            </a:r>
          </a:p>
          <a:p>
            <a:endParaRPr lang="fr-FR" u="sng" dirty="0">
              <a:hlinkClick r:id="rId2"/>
            </a:endParaRPr>
          </a:p>
          <a:p>
            <a:r>
              <a:rPr lang="fr-FR" sz="4800" u="sng" dirty="0">
                <a:hlinkClick r:id="rId2"/>
              </a:rPr>
              <a:t>https://etendering.partneragencies.org</a:t>
            </a:r>
            <a:endParaRPr lang="fr-FR" sz="4800" dirty="0"/>
          </a:p>
          <a:p>
            <a:r>
              <a:rPr lang="fr-FR" sz="4400" dirty="0"/>
              <a:t>Identifiant: </a:t>
            </a:r>
            <a:r>
              <a:rPr lang="fr-FR" sz="4400" dirty="0" err="1"/>
              <a:t>event.guest</a:t>
            </a:r>
            <a:endParaRPr lang="fr-FR" sz="4400" dirty="0"/>
          </a:p>
          <a:p>
            <a:r>
              <a:rPr lang="fr-FR" sz="4400" dirty="0"/>
              <a:t>Mot de passe: why2change</a:t>
            </a:r>
          </a:p>
          <a:p>
            <a:endParaRPr lang="fr-FR" dirty="0"/>
          </a:p>
        </p:txBody>
      </p:sp>
      <p:sp>
        <p:nvSpPr>
          <p:cNvPr id="4" name="Rectangle 3">
            <a:extLst>
              <a:ext uri="{FF2B5EF4-FFF2-40B4-BE49-F238E27FC236}">
                <a16:creationId xmlns:a16="http://schemas.microsoft.com/office/drawing/2014/main" id="{743A91AE-87C3-4FEA-8114-339CFED8360E}"/>
              </a:ext>
            </a:extLst>
          </p:cNvPr>
          <p:cNvSpPr/>
          <p:nvPr/>
        </p:nvSpPr>
        <p:spPr>
          <a:xfrm>
            <a:off x="4568274" y="164253"/>
            <a:ext cx="3055452" cy="830997"/>
          </a:xfrm>
          <a:prstGeom prst="rect">
            <a:avLst/>
          </a:prstGeom>
          <a:noFill/>
        </p:spPr>
        <p:txBody>
          <a:bodyPr wrap="none" lIns="91440" tIns="45720" rIns="91440" bIns="45720">
            <a:spAutoFit/>
          </a:bodyPr>
          <a:lstStyle/>
          <a:p>
            <a:pPr algn="ctr"/>
            <a:r>
              <a:rPr lang="fr-FR" sz="48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E </a:t>
            </a:r>
            <a:r>
              <a:rPr lang="fr-FR" sz="4800" dirty="0" err="1">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tendering</a:t>
            </a:r>
            <a:endParaRPr lang="fr-FR" sz="48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pic>
        <p:nvPicPr>
          <p:cNvPr id="6" name="Picture 2" descr="image001">
            <a:extLst>
              <a:ext uri="{FF2B5EF4-FFF2-40B4-BE49-F238E27FC236}">
                <a16:creationId xmlns:a16="http://schemas.microsoft.com/office/drawing/2014/main" id="{DAE732CB-8FA6-496C-A05F-7A08A96618F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1398" y="164253"/>
            <a:ext cx="833880" cy="206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56227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Ã©sultat de recherche d'images pour &quot;slide merci pour votre attention&quot;">
            <a:extLst>
              <a:ext uri="{FF2B5EF4-FFF2-40B4-BE49-F238E27FC236}">
                <a16:creationId xmlns:a16="http://schemas.microsoft.com/office/drawing/2014/main" id="{5F9D431E-EF17-424C-A910-E09521AE7FD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7" t="-1838" r="-197" b="8794"/>
          <a:stretch/>
        </p:blipFill>
        <p:spPr bwMode="auto">
          <a:xfrm>
            <a:off x="2189018" y="782782"/>
            <a:ext cx="7038109" cy="49114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73759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43C8963-9845-4749-BE14-4817E116AA55}"/>
              </a:ext>
            </a:extLst>
          </p:cNvPr>
          <p:cNvSpPr>
            <a:spLocks noGrp="1"/>
          </p:cNvSpPr>
          <p:nvPr>
            <p:ph type="title"/>
          </p:nvPr>
        </p:nvSpPr>
        <p:spPr>
          <a:xfrm>
            <a:off x="785798" y="3215608"/>
            <a:ext cx="10515600" cy="670592"/>
          </a:xfrm>
        </p:spPr>
        <p:txBody>
          <a:bodyPr>
            <a:normAutofit fontScale="90000"/>
          </a:bodyPr>
          <a:lstStyle/>
          <a:p>
            <a:pPr algn="ctr"/>
            <a:r>
              <a:rPr lang="fr-FR" sz="4000" dirty="0"/>
              <a:t>Contexte de la formation </a:t>
            </a:r>
            <a:br>
              <a:rPr lang="fr-FR" dirty="0"/>
            </a:br>
            <a:br>
              <a:rPr lang="fr-FR" dirty="0"/>
            </a:br>
            <a:br>
              <a:rPr lang="fr-FR" dirty="0"/>
            </a:br>
            <a:endParaRPr lang="fr-FR" sz="4400" dirty="0"/>
          </a:p>
        </p:txBody>
      </p:sp>
      <p:pic>
        <p:nvPicPr>
          <p:cNvPr id="6" name="Picture 2" descr="image001">
            <a:extLst>
              <a:ext uri="{FF2B5EF4-FFF2-40B4-BE49-F238E27FC236}">
                <a16:creationId xmlns:a16="http://schemas.microsoft.com/office/drawing/2014/main" id="{6AECF0D2-CD03-41BB-984F-F0597E5434D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301398" y="164253"/>
            <a:ext cx="833880" cy="206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79D52BCE-FCAA-4AB9-BB0C-11F40E45B19E}"/>
              </a:ext>
            </a:extLst>
          </p:cNvPr>
          <p:cNvSpPr/>
          <p:nvPr/>
        </p:nvSpPr>
        <p:spPr>
          <a:xfrm>
            <a:off x="4389956" y="164253"/>
            <a:ext cx="3412088" cy="923330"/>
          </a:xfrm>
          <a:prstGeom prst="rect">
            <a:avLst/>
          </a:prstGeom>
          <a:noFill/>
        </p:spPr>
        <p:txBody>
          <a:bodyPr wrap="none" lIns="91440" tIns="45720" rIns="91440" bIns="45720">
            <a:spAutoFit/>
          </a:bodyPr>
          <a:lstStyle/>
          <a:p>
            <a:pPr algn="ctr"/>
            <a:r>
              <a:rPr lang="fr-FR" sz="540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E </a:t>
            </a:r>
            <a:r>
              <a:rPr lang="fr-FR" sz="5400" dirty="0" err="1">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tendering</a:t>
            </a:r>
            <a:endParaRPr lang="fr-FR"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endParaRPr>
          </a:p>
        </p:txBody>
      </p:sp>
    </p:spTree>
    <p:extLst>
      <p:ext uri="{BB962C8B-B14F-4D97-AF65-F5344CB8AC3E}">
        <p14:creationId xmlns:p14="http://schemas.microsoft.com/office/powerpoint/2010/main" val="21249537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1914C87-13C6-4565-8C16-8B90A9EB83F2}"/>
              </a:ext>
            </a:extLst>
          </p:cNvPr>
          <p:cNvSpPr>
            <a:spLocks noGrp="1"/>
          </p:cNvSpPr>
          <p:nvPr>
            <p:ph type="title"/>
          </p:nvPr>
        </p:nvSpPr>
        <p:spPr>
          <a:xfrm>
            <a:off x="-52539" y="195407"/>
            <a:ext cx="10515600" cy="642793"/>
          </a:xfrm>
        </p:spPr>
        <p:txBody>
          <a:bodyPr>
            <a:normAutofit/>
          </a:bodyPr>
          <a:lstStyle/>
          <a:p>
            <a:pPr algn="ctr"/>
            <a:r>
              <a:rPr lang="fr-FR" dirty="0"/>
              <a:t>Qu’est-ce que </a:t>
            </a:r>
            <a:r>
              <a:rPr lang="fr-FR" dirty="0" err="1"/>
              <a:t>eTendering</a:t>
            </a:r>
            <a:r>
              <a:rPr lang="fr-FR" dirty="0"/>
              <a:t>?</a:t>
            </a:r>
          </a:p>
        </p:txBody>
      </p:sp>
      <p:sp>
        <p:nvSpPr>
          <p:cNvPr id="6" name="Rectangle 5">
            <a:extLst>
              <a:ext uri="{FF2B5EF4-FFF2-40B4-BE49-F238E27FC236}">
                <a16:creationId xmlns:a16="http://schemas.microsoft.com/office/drawing/2014/main" id="{A733C822-6D9D-491B-BD47-890C3AA0D45C}"/>
              </a:ext>
            </a:extLst>
          </p:cNvPr>
          <p:cNvSpPr/>
          <p:nvPr/>
        </p:nvSpPr>
        <p:spPr>
          <a:xfrm>
            <a:off x="5205261" y="838200"/>
            <a:ext cx="6758139" cy="60198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z="2800" dirty="0"/>
          </a:p>
          <a:p>
            <a:pPr marL="342900" indent="-342900">
              <a:buFont typeface="Arial" panose="020B0604020202020204" pitchFamily="34" charset="0"/>
              <a:buChar char="•"/>
            </a:pPr>
            <a:r>
              <a:rPr lang="fr-FR" sz="2400" dirty="0"/>
              <a:t>Les offres sont gérés en lignes de la publication a l’attribution du contrat.(</a:t>
            </a:r>
            <a:r>
              <a:rPr lang="fr-FR" sz="2000" dirty="0"/>
              <a:t>des notifications sont envoyées automatiquement une fois que l’ évaluation est finalisée et que le contrat est attribue)</a:t>
            </a:r>
          </a:p>
          <a:p>
            <a:pPr marL="342900" indent="-342900">
              <a:buFont typeface="Arial" panose="020B0604020202020204" pitchFamily="34" charset="0"/>
              <a:buChar char="•"/>
            </a:pPr>
            <a:r>
              <a:rPr lang="fr-FR" sz="2400" dirty="0"/>
              <a:t>Aucune offre tardive n’est acceptée par le système</a:t>
            </a:r>
          </a:p>
          <a:p>
            <a:pPr marL="342900" indent="-342900">
              <a:buFont typeface="Arial" panose="020B0604020202020204" pitchFamily="34" charset="0"/>
              <a:buChar char="•"/>
            </a:pPr>
            <a:r>
              <a:rPr lang="fr-FR" sz="2400" dirty="0"/>
              <a:t>Estampage électronique des offres (</a:t>
            </a:r>
            <a:r>
              <a:rPr lang="fr-FR" sz="2000" dirty="0"/>
              <a:t>aucune modification, suppression, ou complément de l’offre n’est possible après la date limite de dépôt</a:t>
            </a:r>
            <a:r>
              <a:rPr lang="fr-FR" sz="2000" b="1" dirty="0"/>
              <a:t>)</a:t>
            </a:r>
          </a:p>
          <a:p>
            <a:endParaRPr lang="fr-FR" sz="2400" b="1" dirty="0"/>
          </a:p>
          <a:p>
            <a:pPr marL="342900" indent="-342900">
              <a:buFont typeface="Arial" panose="020B0604020202020204" pitchFamily="34" charset="0"/>
              <a:buChar char="•"/>
            </a:pPr>
            <a:r>
              <a:rPr lang="fr-FR" sz="2400" dirty="0"/>
              <a:t>Permet une rationalisation des processus d’appel d’offres</a:t>
            </a:r>
            <a:r>
              <a:rPr lang="fr-FR" sz="2800" dirty="0"/>
              <a:t> </a:t>
            </a:r>
            <a:r>
              <a:rPr lang="fr-FR" sz="2000" dirty="0"/>
              <a:t>(récupérer les info e dossier AO; soumettre; voir AO en cours ; recevoir des avis automatiques ;modifier les offres soumises avant la date limite)</a:t>
            </a:r>
          </a:p>
          <a:p>
            <a:pPr marL="342900" indent="-342900">
              <a:buFont typeface="Arial" panose="020B0604020202020204" pitchFamily="34" charset="0"/>
              <a:buChar char="•"/>
            </a:pPr>
            <a:endParaRPr lang="fr-FR" sz="2000" dirty="0"/>
          </a:p>
          <a:p>
            <a:pPr marL="342900" indent="-342900">
              <a:buFont typeface="Arial" panose="020B0604020202020204" pitchFamily="34" charset="0"/>
              <a:buChar char="•"/>
            </a:pPr>
            <a:r>
              <a:rPr lang="fr-FR" sz="2400" dirty="0"/>
              <a:t>Améliore d’avantage l’ intégrité et la transparence dans la passation  des marches et fournit une piste d’audit. (</a:t>
            </a:r>
            <a:r>
              <a:rPr lang="fr-FR" sz="2000" dirty="0"/>
              <a:t>Ce qui permet de renforcer la redevabilité et la transparence)</a:t>
            </a:r>
          </a:p>
          <a:p>
            <a:endParaRPr lang="fr-FR" sz="2800" dirty="0"/>
          </a:p>
        </p:txBody>
      </p:sp>
      <p:sp>
        <p:nvSpPr>
          <p:cNvPr id="8" name="Flèche : droite 7">
            <a:extLst>
              <a:ext uri="{FF2B5EF4-FFF2-40B4-BE49-F238E27FC236}">
                <a16:creationId xmlns:a16="http://schemas.microsoft.com/office/drawing/2014/main" id="{2D77607E-7C12-4E08-95B0-AF5324E1AC71}"/>
              </a:ext>
            </a:extLst>
          </p:cNvPr>
          <p:cNvSpPr/>
          <p:nvPr/>
        </p:nvSpPr>
        <p:spPr>
          <a:xfrm>
            <a:off x="4114800" y="3205308"/>
            <a:ext cx="938062" cy="642792"/>
          </a:xfrm>
          <a:prstGeom prst="rightArrow">
            <a:avLst/>
          </a:prstGeom>
          <a:solidFill>
            <a:srgbClr val="FF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a:extLst>
              <a:ext uri="{FF2B5EF4-FFF2-40B4-BE49-F238E27FC236}">
                <a16:creationId xmlns:a16="http://schemas.microsoft.com/office/drawing/2014/main" id="{68D84716-C1F3-4073-943E-5FEDA3644682}"/>
              </a:ext>
            </a:extLst>
          </p:cNvPr>
          <p:cNvSpPr/>
          <p:nvPr/>
        </p:nvSpPr>
        <p:spPr>
          <a:xfrm>
            <a:off x="533401" y="1421355"/>
            <a:ext cx="3429000" cy="40650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2400" dirty="0" err="1"/>
              <a:t>eTendering</a:t>
            </a:r>
            <a:r>
              <a:rPr lang="fr-FR" sz="2400" dirty="0"/>
              <a:t> est un système en ligne conçu pour faciliter le processus de passation de marché, il reflète les valeurs fondamentales du PNUD telles que </a:t>
            </a:r>
            <a:r>
              <a:rPr lang="fr-FR" sz="2400" dirty="0">
                <a:solidFill>
                  <a:srgbClr val="FF0000"/>
                </a:solidFill>
              </a:rPr>
              <a:t>l’équité</a:t>
            </a:r>
            <a:r>
              <a:rPr lang="fr-FR" sz="2400" dirty="0"/>
              <a:t>, </a:t>
            </a:r>
            <a:r>
              <a:rPr lang="fr-FR" sz="2400" dirty="0">
                <a:solidFill>
                  <a:srgbClr val="FF0000"/>
                </a:solidFill>
              </a:rPr>
              <a:t>l’intégrité</a:t>
            </a:r>
            <a:r>
              <a:rPr lang="fr-FR" sz="2400" dirty="0"/>
              <a:t>, </a:t>
            </a:r>
            <a:r>
              <a:rPr lang="fr-FR" sz="2400" dirty="0">
                <a:solidFill>
                  <a:srgbClr val="FF0000"/>
                </a:solidFill>
              </a:rPr>
              <a:t>la transparence </a:t>
            </a:r>
            <a:r>
              <a:rPr lang="fr-FR" sz="2400" dirty="0"/>
              <a:t>et la </a:t>
            </a:r>
            <a:r>
              <a:rPr lang="fr-FR" sz="2400" dirty="0">
                <a:solidFill>
                  <a:srgbClr val="FF0000"/>
                </a:solidFill>
              </a:rPr>
              <a:t>redevabilité</a:t>
            </a:r>
            <a:r>
              <a:rPr lang="fr-FR" sz="2400" dirty="0"/>
              <a:t>.</a:t>
            </a:r>
          </a:p>
        </p:txBody>
      </p:sp>
    </p:spTree>
    <p:extLst>
      <p:ext uri="{BB962C8B-B14F-4D97-AF65-F5344CB8AC3E}">
        <p14:creationId xmlns:p14="http://schemas.microsoft.com/office/powerpoint/2010/main" val="29928244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0" y="0"/>
            <a:ext cx="12192000" cy="6858000"/>
          </a:xfrm>
          <a:custGeom>
            <a:avLst/>
            <a:gdLst/>
            <a:ahLst/>
            <a:cxnLst/>
            <a:rect l="l" t="t" r="r" b="b"/>
            <a:pathLst>
              <a:path w="12192000" h="6858000">
                <a:moveTo>
                  <a:pt x="0" y="6858000"/>
                </a:moveTo>
                <a:lnTo>
                  <a:pt x="12192000" y="6858000"/>
                </a:lnTo>
                <a:lnTo>
                  <a:pt x="12192000" y="0"/>
                </a:lnTo>
                <a:lnTo>
                  <a:pt x="0" y="0"/>
                </a:lnTo>
                <a:lnTo>
                  <a:pt x="0" y="6858000"/>
                </a:lnTo>
                <a:close/>
              </a:path>
            </a:pathLst>
          </a:custGeom>
          <a:solidFill>
            <a:srgbClr val="5B9BD4"/>
          </a:solidFill>
        </p:spPr>
        <p:txBody>
          <a:bodyPr wrap="square" lIns="0" tIns="0" rIns="0" bIns="0" rtlCol="0"/>
          <a:lstStyle/>
          <a:p>
            <a:endParaRPr/>
          </a:p>
        </p:txBody>
      </p:sp>
      <p:sp>
        <p:nvSpPr>
          <p:cNvPr id="3" name="object 3"/>
          <p:cNvSpPr/>
          <p:nvPr/>
        </p:nvSpPr>
        <p:spPr>
          <a:xfrm>
            <a:off x="6916293" y="2627757"/>
            <a:ext cx="4147185" cy="2360295"/>
          </a:xfrm>
          <a:custGeom>
            <a:avLst/>
            <a:gdLst/>
            <a:ahLst/>
            <a:cxnLst/>
            <a:rect l="l" t="t" r="r" b="b"/>
            <a:pathLst>
              <a:path w="4147184" h="2360295">
                <a:moveTo>
                  <a:pt x="3753484" y="0"/>
                </a:moveTo>
                <a:lnTo>
                  <a:pt x="393318" y="0"/>
                </a:lnTo>
                <a:lnTo>
                  <a:pt x="343992" y="3065"/>
                </a:lnTo>
                <a:lnTo>
                  <a:pt x="296491" y="12015"/>
                </a:lnTo>
                <a:lnTo>
                  <a:pt x="251184" y="26481"/>
                </a:lnTo>
                <a:lnTo>
                  <a:pt x="208441" y="46094"/>
                </a:lnTo>
                <a:lnTo>
                  <a:pt x="168631" y="70484"/>
                </a:lnTo>
                <a:lnTo>
                  <a:pt x="132121" y="99283"/>
                </a:lnTo>
                <a:lnTo>
                  <a:pt x="99283" y="132121"/>
                </a:lnTo>
                <a:lnTo>
                  <a:pt x="70484" y="168631"/>
                </a:lnTo>
                <a:lnTo>
                  <a:pt x="46094" y="208441"/>
                </a:lnTo>
                <a:lnTo>
                  <a:pt x="26481" y="251184"/>
                </a:lnTo>
                <a:lnTo>
                  <a:pt x="12015" y="296491"/>
                </a:lnTo>
                <a:lnTo>
                  <a:pt x="3065" y="343992"/>
                </a:lnTo>
                <a:lnTo>
                  <a:pt x="0" y="393318"/>
                </a:lnTo>
                <a:lnTo>
                  <a:pt x="0" y="1966594"/>
                </a:lnTo>
                <a:lnTo>
                  <a:pt x="3065" y="2015921"/>
                </a:lnTo>
                <a:lnTo>
                  <a:pt x="12015" y="2063422"/>
                </a:lnTo>
                <a:lnTo>
                  <a:pt x="26481" y="2108729"/>
                </a:lnTo>
                <a:lnTo>
                  <a:pt x="46094" y="2151472"/>
                </a:lnTo>
                <a:lnTo>
                  <a:pt x="70484" y="2191282"/>
                </a:lnTo>
                <a:lnTo>
                  <a:pt x="99283" y="2227792"/>
                </a:lnTo>
                <a:lnTo>
                  <a:pt x="132121" y="2260630"/>
                </a:lnTo>
                <a:lnTo>
                  <a:pt x="168631" y="2289429"/>
                </a:lnTo>
                <a:lnTo>
                  <a:pt x="208441" y="2313819"/>
                </a:lnTo>
                <a:lnTo>
                  <a:pt x="251184" y="2333432"/>
                </a:lnTo>
                <a:lnTo>
                  <a:pt x="296491" y="2347898"/>
                </a:lnTo>
                <a:lnTo>
                  <a:pt x="343992" y="2356848"/>
                </a:lnTo>
                <a:lnTo>
                  <a:pt x="393318" y="2359913"/>
                </a:lnTo>
                <a:lnTo>
                  <a:pt x="3753484" y="2359913"/>
                </a:lnTo>
                <a:lnTo>
                  <a:pt x="3802811" y="2356848"/>
                </a:lnTo>
                <a:lnTo>
                  <a:pt x="3850312" y="2347898"/>
                </a:lnTo>
                <a:lnTo>
                  <a:pt x="3895619" y="2333432"/>
                </a:lnTo>
                <a:lnTo>
                  <a:pt x="3938362" y="2313819"/>
                </a:lnTo>
                <a:lnTo>
                  <a:pt x="3978172" y="2289429"/>
                </a:lnTo>
                <a:lnTo>
                  <a:pt x="4014682" y="2260630"/>
                </a:lnTo>
                <a:lnTo>
                  <a:pt x="4047520" y="2227792"/>
                </a:lnTo>
                <a:lnTo>
                  <a:pt x="4076319" y="2191282"/>
                </a:lnTo>
                <a:lnTo>
                  <a:pt x="4100709" y="2151472"/>
                </a:lnTo>
                <a:lnTo>
                  <a:pt x="4120322" y="2108729"/>
                </a:lnTo>
                <a:lnTo>
                  <a:pt x="4134788" y="2063422"/>
                </a:lnTo>
                <a:lnTo>
                  <a:pt x="4143738" y="2015921"/>
                </a:lnTo>
                <a:lnTo>
                  <a:pt x="4146804" y="1966594"/>
                </a:lnTo>
                <a:lnTo>
                  <a:pt x="4146804" y="393318"/>
                </a:lnTo>
                <a:lnTo>
                  <a:pt x="4143738" y="343992"/>
                </a:lnTo>
                <a:lnTo>
                  <a:pt x="4134788" y="296491"/>
                </a:lnTo>
                <a:lnTo>
                  <a:pt x="4120322" y="251184"/>
                </a:lnTo>
                <a:lnTo>
                  <a:pt x="4100709" y="208441"/>
                </a:lnTo>
                <a:lnTo>
                  <a:pt x="4076319" y="168631"/>
                </a:lnTo>
                <a:lnTo>
                  <a:pt x="4047520" y="132121"/>
                </a:lnTo>
                <a:lnTo>
                  <a:pt x="4014682" y="99283"/>
                </a:lnTo>
                <a:lnTo>
                  <a:pt x="3978172" y="70484"/>
                </a:lnTo>
                <a:lnTo>
                  <a:pt x="3938362" y="46094"/>
                </a:lnTo>
                <a:lnTo>
                  <a:pt x="3895619" y="26481"/>
                </a:lnTo>
                <a:lnTo>
                  <a:pt x="3850312" y="12015"/>
                </a:lnTo>
                <a:lnTo>
                  <a:pt x="3802811" y="3065"/>
                </a:lnTo>
                <a:lnTo>
                  <a:pt x="3753484" y="0"/>
                </a:lnTo>
                <a:close/>
              </a:path>
            </a:pathLst>
          </a:custGeom>
          <a:solidFill>
            <a:srgbClr val="FFFFFF"/>
          </a:solidFill>
        </p:spPr>
        <p:txBody>
          <a:bodyPr wrap="square" lIns="0" tIns="0" rIns="0" bIns="0" rtlCol="0"/>
          <a:lstStyle/>
          <a:p>
            <a:endParaRPr/>
          </a:p>
        </p:txBody>
      </p:sp>
      <p:sp>
        <p:nvSpPr>
          <p:cNvPr id="4" name="object 4"/>
          <p:cNvSpPr/>
          <p:nvPr/>
        </p:nvSpPr>
        <p:spPr>
          <a:xfrm>
            <a:off x="6916293" y="2627757"/>
            <a:ext cx="4147185" cy="2360295"/>
          </a:xfrm>
          <a:custGeom>
            <a:avLst/>
            <a:gdLst/>
            <a:ahLst/>
            <a:cxnLst/>
            <a:rect l="l" t="t" r="r" b="b"/>
            <a:pathLst>
              <a:path w="4147184" h="2360295">
                <a:moveTo>
                  <a:pt x="0" y="393318"/>
                </a:moveTo>
                <a:lnTo>
                  <a:pt x="3065" y="343992"/>
                </a:lnTo>
                <a:lnTo>
                  <a:pt x="12015" y="296491"/>
                </a:lnTo>
                <a:lnTo>
                  <a:pt x="26481" y="251184"/>
                </a:lnTo>
                <a:lnTo>
                  <a:pt x="46094" y="208441"/>
                </a:lnTo>
                <a:lnTo>
                  <a:pt x="70484" y="168631"/>
                </a:lnTo>
                <a:lnTo>
                  <a:pt x="99283" y="132121"/>
                </a:lnTo>
                <a:lnTo>
                  <a:pt x="132121" y="99283"/>
                </a:lnTo>
                <a:lnTo>
                  <a:pt x="168631" y="70484"/>
                </a:lnTo>
                <a:lnTo>
                  <a:pt x="208441" y="46094"/>
                </a:lnTo>
                <a:lnTo>
                  <a:pt x="251184" y="26481"/>
                </a:lnTo>
                <a:lnTo>
                  <a:pt x="296491" y="12015"/>
                </a:lnTo>
                <a:lnTo>
                  <a:pt x="343992" y="3065"/>
                </a:lnTo>
                <a:lnTo>
                  <a:pt x="393318" y="0"/>
                </a:lnTo>
                <a:lnTo>
                  <a:pt x="3753484" y="0"/>
                </a:lnTo>
                <a:lnTo>
                  <a:pt x="3802811" y="3065"/>
                </a:lnTo>
                <a:lnTo>
                  <a:pt x="3850312" y="12015"/>
                </a:lnTo>
                <a:lnTo>
                  <a:pt x="3895619" y="26481"/>
                </a:lnTo>
                <a:lnTo>
                  <a:pt x="3938362" y="46094"/>
                </a:lnTo>
                <a:lnTo>
                  <a:pt x="3978172" y="70484"/>
                </a:lnTo>
                <a:lnTo>
                  <a:pt x="4014682" y="99283"/>
                </a:lnTo>
                <a:lnTo>
                  <a:pt x="4047520" y="132121"/>
                </a:lnTo>
                <a:lnTo>
                  <a:pt x="4076319" y="168631"/>
                </a:lnTo>
                <a:lnTo>
                  <a:pt x="4100709" y="208441"/>
                </a:lnTo>
                <a:lnTo>
                  <a:pt x="4120322" y="251184"/>
                </a:lnTo>
                <a:lnTo>
                  <a:pt x="4134788" y="296491"/>
                </a:lnTo>
                <a:lnTo>
                  <a:pt x="4143738" y="343992"/>
                </a:lnTo>
                <a:lnTo>
                  <a:pt x="4146804" y="393318"/>
                </a:lnTo>
                <a:lnTo>
                  <a:pt x="4146804" y="1966594"/>
                </a:lnTo>
                <a:lnTo>
                  <a:pt x="4143738" y="2015921"/>
                </a:lnTo>
                <a:lnTo>
                  <a:pt x="4134788" y="2063422"/>
                </a:lnTo>
                <a:lnTo>
                  <a:pt x="4120322" y="2108729"/>
                </a:lnTo>
                <a:lnTo>
                  <a:pt x="4100709" y="2151472"/>
                </a:lnTo>
                <a:lnTo>
                  <a:pt x="4076319" y="2191282"/>
                </a:lnTo>
                <a:lnTo>
                  <a:pt x="4047520" y="2227792"/>
                </a:lnTo>
                <a:lnTo>
                  <a:pt x="4014682" y="2260630"/>
                </a:lnTo>
                <a:lnTo>
                  <a:pt x="3978172" y="2289429"/>
                </a:lnTo>
                <a:lnTo>
                  <a:pt x="3938362" y="2313819"/>
                </a:lnTo>
                <a:lnTo>
                  <a:pt x="3895619" y="2333432"/>
                </a:lnTo>
                <a:lnTo>
                  <a:pt x="3850312" y="2347898"/>
                </a:lnTo>
                <a:lnTo>
                  <a:pt x="3802811" y="2356848"/>
                </a:lnTo>
                <a:lnTo>
                  <a:pt x="3753484" y="2359913"/>
                </a:lnTo>
                <a:lnTo>
                  <a:pt x="393318" y="2359913"/>
                </a:lnTo>
                <a:lnTo>
                  <a:pt x="343992" y="2356848"/>
                </a:lnTo>
                <a:lnTo>
                  <a:pt x="296491" y="2347898"/>
                </a:lnTo>
                <a:lnTo>
                  <a:pt x="251184" y="2333432"/>
                </a:lnTo>
                <a:lnTo>
                  <a:pt x="208441" y="2313819"/>
                </a:lnTo>
                <a:lnTo>
                  <a:pt x="168631" y="2289429"/>
                </a:lnTo>
                <a:lnTo>
                  <a:pt x="132121" y="2260630"/>
                </a:lnTo>
                <a:lnTo>
                  <a:pt x="99283" y="2227792"/>
                </a:lnTo>
                <a:lnTo>
                  <a:pt x="70484" y="2191282"/>
                </a:lnTo>
                <a:lnTo>
                  <a:pt x="46094" y="2151472"/>
                </a:lnTo>
                <a:lnTo>
                  <a:pt x="26481" y="2108729"/>
                </a:lnTo>
                <a:lnTo>
                  <a:pt x="12015" y="2063422"/>
                </a:lnTo>
                <a:lnTo>
                  <a:pt x="3065" y="2015921"/>
                </a:lnTo>
                <a:lnTo>
                  <a:pt x="0" y="1966594"/>
                </a:lnTo>
                <a:lnTo>
                  <a:pt x="0" y="393318"/>
                </a:lnTo>
                <a:close/>
              </a:path>
            </a:pathLst>
          </a:custGeom>
          <a:ln w="12954">
            <a:solidFill>
              <a:srgbClr val="41709C"/>
            </a:solidFill>
          </a:ln>
        </p:spPr>
        <p:txBody>
          <a:bodyPr wrap="square" lIns="0" tIns="0" rIns="0" bIns="0" rtlCol="0"/>
          <a:lstStyle/>
          <a:p>
            <a:endParaRPr/>
          </a:p>
        </p:txBody>
      </p:sp>
      <p:sp>
        <p:nvSpPr>
          <p:cNvPr id="5" name="object 5"/>
          <p:cNvSpPr txBox="1">
            <a:spLocks noGrp="1"/>
          </p:cNvSpPr>
          <p:nvPr>
            <p:ph type="title"/>
          </p:nvPr>
        </p:nvSpPr>
        <p:spPr>
          <a:xfrm>
            <a:off x="752094" y="156971"/>
            <a:ext cx="10687811" cy="836895"/>
          </a:xfrm>
          <a:prstGeom prst="rect">
            <a:avLst/>
          </a:prstGeom>
        </p:spPr>
        <p:txBody>
          <a:bodyPr vert="horz" wrap="square" lIns="0" tIns="219201" rIns="0" bIns="0" rtlCol="0">
            <a:spAutoFit/>
          </a:bodyPr>
          <a:lstStyle/>
          <a:p>
            <a:pPr marL="129539">
              <a:lnSpc>
                <a:spcPct val="100000"/>
              </a:lnSpc>
            </a:pPr>
            <a:r>
              <a:rPr sz="4000" spc="-15" dirty="0" err="1">
                <a:solidFill>
                  <a:srgbClr val="0D0D0D"/>
                </a:solidFill>
              </a:rPr>
              <a:t>Enregistrer</a:t>
            </a:r>
            <a:r>
              <a:rPr sz="4000" spc="-15" dirty="0">
                <a:solidFill>
                  <a:srgbClr val="0D0D0D"/>
                </a:solidFill>
              </a:rPr>
              <a:t> </a:t>
            </a:r>
            <a:r>
              <a:rPr sz="4000" dirty="0">
                <a:solidFill>
                  <a:srgbClr val="0D0D0D"/>
                </a:solidFill>
              </a:rPr>
              <a:t>un </a:t>
            </a:r>
            <a:r>
              <a:rPr sz="4000" spc="-10" dirty="0">
                <a:solidFill>
                  <a:srgbClr val="0D0D0D"/>
                </a:solidFill>
              </a:rPr>
              <a:t>profil </a:t>
            </a:r>
            <a:r>
              <a:rPr sz="4000" dirty="0">
                <a:solidFill>
                  <a:srgbClr val="0D0D0D"/>
                </a:solidFill>
              </a:rPr>
              <a:t>de</a:t>
            </a:r>
            <a:r>
              <a:rPr sz="4000" spc="-35" dirty="0">
                <a:solidFill>
                  <a:srgbClr val="0D0D0D"/>
                </a:solidFill>
              </a:rPr>
              <a:t> </a:t>
            </a:r>
            <a:r>
              <a:rPr sz="4000" spc="-5" dirty="0">
                <a:solidFill>
                  <a:srgbClr val="0D0D0D"/>
                </a:solidFill>
              </a:rPr>
              <a:t>soumissionnaire</a:t>
            </a:r>
            <a:endParaRPr sz="4000" dirty="0"/>
          </a:p>
        </p:txBody>
      </p:sp>
      <p:sp>
        <p:nvSpPr>
          <p:cNvPr id="6" name="object 6"/>
          <p:cNvSpPr txBox="1"/>
          <p:nvPr/>
        </p:nvSpPr>
        <p:spPr>
          <a:xfrm>
            <a:off x="868933" y="2722371"/>
            <a:ext cx="5740400" cy="3535679"/>
          </a:xfrm>
          <a:prstGeom prst="rect">
            <a:avLst/>
          </a:prstGeom>
        </p:spPr>
        <p:txBody>
          <a:bodyPr vert="horz" wrap="square" lIns="0" tIns="0" rIns="0" bIns="0" rtlCol="0">
            <a:spAutoFit/>
          </a:bodyPr>
          <a:lstStyle/>
          <a:p>
            <a:pPr marL="298450" indent="-285750">
              <a:lnSpc>
                <a:spcPts val="2735"/>
              </a:lnSpc>
              <a:buClr>
                <a:srgbClr val="006FC0"/>
              </a:buClr>
              <a:buFont typeface="Segoe UI Symbol"/>
              <a:buChar char="➢"/>
              <a:tabLst>
                <a:tab pos="298450" algn="l"/>
              </a:tabLst>
            </a:pPr>
            <a:r>
              <a:rPr sz="2400" u="heavy" spc="-600" dirty="0">
                <a:solidFill>
                  <a:srgbClr val="0462C1"/>
                </a:solidFill>
                <a:latin typeface="Times New Roman"/>
                <a:cs typeface="Times New Roman"/>
                <a:hlinkClick r:id="rId2" action="ppaction://hlinksldjump"/>
              </a:rPr>
              <a:t> </a:t>
            </a:r>
            <a:r>
              <a:rPr sz="2400" u="heavy" spc="-10" dirty="0">
                <a:solidFill>
                  <a:srgbClr val="0462C1"/>
                </a:solidFill>
                <a:latin typeface="Calibri"/>
                <a:cs typeface="Calibri"/>
                <a:hlinkClick r:id="rId2" action="ppaction://hlinksldjump"/>
              </a:rPr>
              <a:t>Introduction </a:t>
            </a:r>
            <a:r>
              <a:rPr sz="2400" u="heavy" dirty="0">
                <a:solidFill>
                  <a:srgbClr val="0462C1"/>
                </a:solidFill>
                <a:latin typeface="Calibri"/>
                <a:cs typeface="Calibri"/>
                <a:hlinkClick r:id="rId2" action="ppaction://hlinksldjump"/>
              </a:rPr>
              <a:t>à </a:t>
            </a:r>
            <a:r>
              <a:rPr sz="2400" u="heavy" spc="-5" dirty="0">
                <a:solidFill>
                  <a:srgbClr val="0462C1"/>
                </a:solidFill>
                <a:latin typeface="Calibri"/>
                <a:cs typeface="Calibri"/>
                <a:hlinkClick r:id="rId2" action="ppaction://hlinksldjump"/>
              </a:rPr>
              <a:t>l’inscription</a:t>
            </a:r>
            <a:r>
              <a:rPr sz="2400" u="heavy" spc="-10" dirty="0">
                <a:solidFill>
                  <a:srgbClr val="0462C1"/>
                </a:solidFill>
                <a:latin typeface="Calibri"/>
                <a:cs typeface="Calibri"/>
                <a:hlinkClick r:id="rId2" action="ppaction://hlinksldjump"/>
              </a:rPr>
              <a:t> </a:t>
            </a:r>
            <a:r>
              <a:rPr sz="2400" u="heavy" spc="-5" dirty="0">
                <a:solidFill>
                  <a:srgbClr val="0462C1"/>
                </a:solidFill>
                <a:latin typeface="Calibri"/>
                <a:cs typeface="Calibri"/>
                <a:hlinkClick r:id="rId2" action="ppaction://hlinksldjump"/>
              </a:rPr>
              <a:t>des</a:t>
            </a:r>
            <a:endParaRPr sz="2400" dirty="0">
              <a:latin typeface="Calibri"/>
              <a:cs typeface="Calibri"/>
            </a:endParaRPr>
          </a:p>
          <a:p>
            <a:pPr marL="298450">
              <a:lnSpc>
                <a:spcPts val="2735"/>
              </a:lnSpc>
            </a:pPr>
            <a:r>
              <a:rPr sz="2400" u="heavy" spc="-10" dirty="0">
                <a:solidFill>
                  <a:srgbClr val="0462C1"/>
                </a:solidFill>
                <a:latin typeface="Calibri"/>
                <a:cs typeface="Calibri"/>
                <a:hlinkClick r:id="rId2" action="ppaction://hlinksldjump"/>
              </a:rPr>
              <a:t>soumissionnaires</a:t>
            </a:r>
            <a:endParaRPr sz="2400" dirty="0">
              <a:latin typeface="Calibri"/>
              <a:cs typeface="Calibri"/>
            </a:endParaRPr>
          </a:p>
          <a:p>
            <a:pPr marL="298450" indent="-285750">
              <a:lnSpc>
                <a:spcPct val="100000"/>
              </a:lnSpc>
              <a:spcBef>
                <a:spcPts val="715"/>
              </a:spcBef>
              <a:buClr>
                <a:srgbClr val="006FC0"/>
              </a:buClr>
              <a:buFont typeface="Segoe UI Symbol"/>
              <a:buChar char="➢"/>
              <a:tabLst>
                <a:tab pos="298450" algn="l"/>
              </a:tabLst>
            </a:pPr>
            <a:r>
              <a:rPr sz="2400" u="heavy" dirty="0">
                <a:solidFill>
                  <a:srgbClr val="0462C1"/>
                </a:solidFill>
                <a:latin typeface="Calibri"/>
                <a:cs typeface="Calibri"/>
                <a:hlinkClick r:id="rId3" action="ppaction://hlinksldjump"/>
              </a:rPr>
              <a:t>Action 1 : </a:t>
            </a:r>
            <a:r>
              <a:rPr sz="2400" u="heavy" spc="-10" dirty="0">
                <a:solidFill>
                  <a:srgbClr val="0462C1"/>
                </a:solidFill>
                <a:latin typeface="Calibri"/>
                <a:cs typeface="Calibri"/>
                <a:hlinkClick r:id="rId3" action="ppaction://hlinksldjump"/>
              </a:rPr>
              <a:t>Connexion </a:t>
            </a:r>
            <a:r>
              <a:rPr sz="2400" u="heavy" spc="-20" dirty="0">
                <a:solidFill>
                  <a:srgbClr val="0462C1"/>
                </a:solidFill>
                <a:latin typeface="Calibri"/>
                <a:cs typeface="Calibri"/>
                <a:hlinkClick r:id="rId3" action="ppaction://hlinksldjump"/>
              </a:rPr>
              <a:t>avec</a:t>
            </a:r>
            <a:r>
              <a:rPr sz="2400" u="heavy" spc="-100" dirty="0">
                <a:solidFill>
                  <a:srgbClr val="0462C1"/>
                </a:solidFill>
                <a:latin typeface="Calibri"/>
                <a:cs typeface="Calibri"/>
                <a:hlinkClick r:id="rId3" action="ppaction://hlinksldjump"/>
              </a:rPr>
              <a:t> </a:t>
            </a:r>
            <a:r>
              <a:rPr sz="2400" u="heavy" spc="-10" dirty="0">
                <a:solidFill>
                  <a:srgbClr val="0462C1"/>
                </a:solidFill>
                <a:latin typeface="Calibri"/>
                <a:cs typeface="Calibri"/>
                <a:hlinkClick r:id="rId3" action="ppaction://hlinksldjump"/>
              </a:rPr>
              <a:t>event.guest</a:t>
            </a:r>
            <a:endParaRPr sz="2400" dirty="0">
              <a:latin typeface="Calibri"/>
              <a:cs typeface="Calibri"/>
            </a:endParaRPr>
          </a:p>
          <a:p>
            <a:pPr marL="298450" indent="-285750">
              <a:lnSpc>
                <a:spcPts val="2735"/>
              </a:lnSpc>
              <a:spcBef>
                <a:spcPts val="715"/>
              </a:spcBef>
              <a:buClr>
                <a:srgbClr val="006FC0"/>
              </a:buClr>
              <a:buFont typeface="Segoe UI Symbol"/>
              <a:buChar char="➢"/>
              <a:tabLst>
                <a:tab pos="298450" algn="l"/>
              </a:tabLst>
            </a:pPr>
            <a:r>
              <a:rPr sz="2400" u="heavy" spc="-5" dirty="0">
                <a:solidFill>
                  <a:srgbClr val="0462C1"/>
                </a:solidFill>
                <a:latin typeface="Calibri"/>
                <a:cs typeface="Calibri"/>
                <a:hlinkClick r:id="rId4" action="ppaction://hlinksldjump"/>
              </a:rPr>
              <a:t>Action </a:t>
            </a:r>
            <a:r>
              <a:rPr sz="2400" u="heavy" dirty="0">
                <a:solidFill>
                  <a:srgbClr val="0462C1"/>
                </a:solidFill>
                <a:latin typeface="Calibri"/>
                <a:cs typeface="Calibri"/>
                <a:hlinkClick r:id="rId4" action="ppaction://hlinksldjump"/>
              </a:rPr>
              <a:t>2 : </a:t>
            </a:r>
            <a:r>
              <a:rPr sz="2400" u="heavy" spc="-5" dirty="0">
                <a:solidFill>
                  <a:srgbClr val="0462C1"/>
                </a:solidFill>
                <a:latin typeface="Calibri"/>
                <a:cs typeface="Calibri"/>
                <a:hlinkClick r:id="rId4" action="ppaction://hlinksldjump"/>
              </a:rPr>
              <a:t>Cliquer sur </a:t>
            </a:r>
            <a:r>
              <a:rPr sz="2400" u="heavy" dirty="0">
                <a:solidFill>
                  <a:srgbClr val="0462C1"/>
                </a:solidFill>
                <a:latin typeface="Calibri"/>
                <a:cs typeface="Calibri"/>
                <a:hlinkClick r:id="rId4" action="ppaction://hlinksldjump"/>
              </a:rPr>
              <a:t>« </a:t>
            </a:r>
            <a:r>
              <a:rPr sz="2400" u="heavy" spc="-15" dirty="0">
                <a:solidFill>
                  <a:srgbClr val="0462C1"/>
                </a:solidFill>
                <a:latin typeface="Calibri"/>
                <a:cs typeface="Calibri"/>
                <a:hlinkClick r:id="rId4" action="ppaction://hlinksldjump"/>
              </a:rPr>
              <a:t>Register </a:t>
            </a:r>
            <a:r>
              <a:rPr sz="2400" u="heavy" dirty="0">
                <a:solidFill>
                  <a:srgbClr val="0462C1"/>
                </a:solidFill>
                <a:latin typeface="Calibri"/>
                <a:cs typeface="Calibri"/>
                <a:hlinkClick r:id="rId4" action="ppaction://hlinksldjump"/>
              </a:rPr>
              <a:t>Bidder</a:t>
            </a:r>
            <a:r>
              <a:rPr sz="2400" u="heavy" spc="-90" dirty="0">
                <a:solidFill>
                  <a:srgbClr val="0462C1"/>
                </a:solidFill>
                <a:latin typeface="Calibri"/>
                <a:cs typeface="Calibri"/>
                <a:hlinkClick r:id="rId4" action="ppaction://hlinksldjump"/>
              </a:rPr>
              <a:t> </a:t>
            </a:r>
            <a:r>
              <a:rPr sz="2400" u="heavy" dirty="0">
                <a:solidFill>
                  <a:srgbClr val="0462C1"/>
                </a:solidFill>
                <a:latin typeface="Calibri"/>
                <a:cs typeface="Calibri"/>
                <a:hlinkClick r:id="rId4" action="ppaction://hlinksldjump"/>
              </a:rPr>
              <a:t>»</a:t>
            </a:r>
            <a:endParaRPr sz="2400" dirty="0">
              <a:latin typeface="Calibri"/>
              <a:cs typeface="Calibri"/>
            </a:endParaRPr>
          </a:p>
          <a:p>
            <a:pPr marL="298450">
              <a:lnSpc>
                <a:spcPts val="2735"/>
              </a:lnSpc>
            </a:pPr>
            <a:r>
              <a:rPr sz="2400" u="heavy" spc="-5" dirty="0">
                <a:solidFill>
                  <a:srgbClr val="0462C1"/>
                </a:solidFill>
                <a:latin typeface="Calibri"/>
                <a:cs typeface="Calibri"/>
                <a:hlinkClick r:id="rId4" action="ppaction://hlinksldjump"/>
              </a:rPr>
              <a:t>[Inscription d'un</a:t>
            </a:r>
            <a:r>
              <a:rPr sz="2400" u="heavy" dirty="0">
                <a:solidFill>
                  <a:srgbClr val="0462C1"/>
                </a:solidFill>
                <a:latin typeface="Calibri"/>
                <a:cs typeface="Calibri"/>
                <a:hlinkClick r:id="rId4" action="ppaction://hlinksldjump"/>
              </a:rPr>
              <a:t> </a:t>
            </a:r>
            <a:r>
              <a:rPr sz="2400" u="heavy" spc="-10" dirty="0">
                <a:solidFill>
                  <a:srgbClr val="0462C1"/>
                </a:solidFill>
                <a:latin typeface="Calibri"/>
                <a:cs typeface="Calibri"/>
                <a:hlinkClick r:id="rId4" action="ppaction://hlinksldjump"/>
              </a:rPr>
              <a:t>soumissionnaire]</a:t>
            </a:r>
            <a:endParaRPr sz="2400" dirty="0">
              <a:latin typeface="Calibri"/>
              <a:cs typeface="Calibri"/>
            </a:endParaRPr>
          </a:p>
          <a:p>
            <a:pPr marL="298450" marR="396875" indent="-285750">
              <a:lnSpc>
                <a:spcPts val="2590"/>
              </a:lnSpc>
              <a:spcBef>
                <a:spcPts val="1035"/>
              </a:spcBef>
              <a:buClr>
                <a:srgbClr val="006FC0"/>
              </a:buClr>
              <a:buFont typeface="Segoe UI Symbol"/>
              <a:buChar char="➢"/>
              <a:tabLst>
                <a:tab pos="298450" algn="l"/>
              </a:tabLst>
            </a:pPr>
            <a:r>
              <a:rPr sz="2400" u="heavy" dirty="0">
                <a:solidFill>
                  <a:srgbClr val="0462C1"/>
                </a:solidFill>
                <a:latin typeface="Calibri"/>
                <a:cs typeface="Calibri"/>
                <a:hlinkClick r:id="rId5" action="ppaction://hlinksldjump"/>
              </a:rPr>
              <a:t>Action 3 : </a:t>
            </a:r>
            <a:r>
              <a:rPr sz="2400" u="heavy" spc="-15" dirty="0">
                <a:solidFill>
                  <a:srgbClr val="0462C1"/>
                </a:solidFill>
                <a:latin typeface="Calibri"/>
                <a:cs typeface="Calibri"/>
                <a:hlinkClick r:id="rId5" action="ppaction://hlinksldjump"/>
              </a:rPr>
              <a:t>Enregistrer </a:t>
            </a:r>
            <a:r>
              <a:rPr sz="2400" u="heavy" dirty="0">
                <a:solidFill>
                  <a:srgbClr val="0462C1"/>
                </a:solidFill>
                <a:latin typeface="Calibri"/>
                <a:cs typeface="Calibri"/>
                <a:hlinkClick r:id="rId5" action="ppaction://hlinksldjump"/>
              </a:rPr>
              <a:t>les </a:t>
            </a:r>
            <a:r>
              <a:rPr sz="2400" u="heavy" spc="-10" dirty="0">
                <a:solidFill>
                  <a:srgbClr val="0462C1"/>
                </a:solidFill>
                <a:latin typeface="Calibri"/>
                <a:cs typeface="Calibri"/>
                <a:hlinkClick r:id="rId5" action="ppaction://hlinksldjump"/>
              </a:rPr>
              <a:t>informations</a:t>
            </a:r>
            <a:r>
              <a:rPr sz="2400" u="heavy" spc="-105" dirty="0">
                <a:solidFill>
                  <a:srgbClr val="0462C1"/>
                </a:solidFill>
                <a:latin typeface="Calibri"/>
                <a:cs typeface="Calibri"/>
                <a:hlinkClick r:id="rId5" action="ppaction://hlinksldjump"/>
              </a:rPr>
              <a:t> </a:t>
            </a:r>
            <a:r>
              <a:rPr sz="2400" u="heavy" spc="-5" dirty="0">
                <a:solidFill>
                  <a:srgbClr val="0462C1"/>
                </a:solidFill>
                <a:latin typeface="Calibri"/>
                <a:cs typeface="Calibri"/>
                <a:hlinkClick r:id="rId5" action="ppaction://hlinksldjump"/>
              </a:rPr>
              <a:t>du  </a:t>
            </a:r>
            <a:r>
              <a:rPr sz="2400" u="heavy" spc="-15" dirty="0">
                <a:solidFill>
                  <a:srgbClr val="0462C1"/>
                </a:solidFill>
                <a:latin typeface="Calibri"/>
                <a:cs typeface="Calibri"/>
                <a:hlinkClick r:id="rId5" action="ppaction://hlinksldjump"/>
              </a:rPr>
              <a:t>profil</a:t>
            </a:r>
            <a:endParaRPr sz="2400" dirty="0">
              <a:latin typeface="Calibri"/>
              <a:cs typeface="Calibri"/>
            </a:endParaRPr>
          </a:p>
          <a:p>
            <a:pPr marL="297815" indent="-285115">
              <a:lnSpc>
                <a:spcPts val="2735"/>
              </a:lnSpc>
              <a:spcBef>
                <a:spcPts val="675"/>
              </a:spcBef>
              <a:buClr>
                <a:srgbClr val="006FC0"/>
              </a:buClr>
              <a:buFont typeface="Segoe UI Symbol"/>
              <a:buChar char="➢"/>
              <a:tabLst>
                <a:tab pos="298450" algn="l"/>
              </a:tabLst>
            </a:pPr>
            <a:r>
              <a:rPr sz="2400" u="heavy" spc="-600" dirty="0">
                <a:solidFill>
                  <a:srgbClr val="0462C1"/>
                </a:solidFill>
                <a:latin typeface="Times New Roman"/>
                <a:cs typeface="Times New Roman"/>
                <a:hlinkClick r:id="rId6" action="ppaction://hlinksldjump"/>
              </a:rPr>
              <a:t> </a:t>
            </a:r>
            <a:r>
              <a:rPr sz="2400" u="heavy" dirty="0">
                <a:solidFill>
                  <a:srgbClr val="0462C1"/>
                </a:solidFill>
                <a:latin typeface="Calibri"/>
                <a:cs typeface="Calibri"/>
                <a:hlinkClick r:id="rId6" action="ppaction://hlinksldjump"/>
              </a:rPr>
              <a:t>Action 4 : </a:t>
            </a:r>
            <a:r>
              <a:rPr sz="2400" u="heavy" spc="-5" dirty="0">
                <a:solidFill>
                  <a:srgbClr val="0462C1"/>
                </a:solidFill>
                <a:latin typeface="Calibri"/>
                <a:cs typeface="Calibri"/>
                <a:hlinkClick r:id="rId6" action="ppaction://hlinksldjump"/>
              </a:rPr>
              <a:t>Confirmer l’inscription </a:t>
            </a:r>
            <a:r>
              <a:rPr sz="2400" u="heavy" spc="-10" dirty="0">
                <a:solidFill>
                  <a:srgbClr val="0462C1"/>
                </a:solidFill>
                <a:latin typeface="Calibri"/>
                <a:cs typeface="Calibri"/>
                <a:hlinkClick r:id="rId6" action="ppaction://hlinksldjump"/>
              </a:rPr>
              <a:t>et créer</a:t>
            </a:r>
            <a:r>
              <a:rPr sz="2400" u="heavy" spc="-30" dirty="0">
                <a:solidFill>
                  <a:srgbClr val="0462C1"/>
                </a:solidFill>
                <a:latin typeface="Calibri"/>
                <a:cs typeface="Calibri"/>
                <a:hlinkClick r:id="rId6" action="ppaction://hlinksldjump"/>
              </a:rPr>
              <a:t> </a:t>
            </a:r>
            <a:r>
              <a:rPr sz="2400" u="heavy" spc="-5" dirty="0">
                <a:solidFill>
                  <a:srgbClr val="0462C1"/>
                </a:solidFill>
                <a:latin typeface="Calibri"/>
                <a:cs typeface="Calibri"/>
                <a:hlinkClick r:id="rId6" action="ppaction://hlinksldjump"/>
              </a:rPr>
              <a:t>un</a:t>
            </a:r>
            <a:endParaRPr sz="2400" dirty="0">
              <a:latin typeface="Calibri"/>
              <a:cs typeface="Calibri"/>
            </a:endParaRPr>
          </a:p>
          <a:p>
            <a:pPr marL="298450">
              <a:lnSpc>
                <a:spcPts val="2735"/>
              </a:lnSpc>
            </a:pPr>
            <a:r>
              <a:rPr sz="2400" u="heavy" spc="-10" dirty="0">
                <a:solidFill>
                  <a:srgbClr val="0462C1"/>
                </a:solidFill>
                <a:latin typeface="Calibri"/>
                <a:cs typeface="Calibri"/>
                <a:hlinkClick r:id="rId6" action="ppaction://hlinksldjump"/>
              </a:rPr>
              <a:t>nouveau </a:t>
            </a:r>
            <a:r>
              <a:rPr sz="2400" u="heavy" dirty="0">
                <a:solidFill>
                  <a:srgbClr val="0462C1"/>
                </a:solidFill>
                <a:latin typeface="Calibri"/>
                <a:cs typeface="Calibri"/>
                <a:hlinkClick r:id="rId6" action="ppaction://hlinksldjump"/>
              </a:rPr>
              <a:t>mot </a:t>
            </a:r>
            <a:r>
              <a:rPr sz="2400" u="heavy" spc="-5" dirty="0">
                <a:solidFill>
                  <a:srgbClr val="0462C1"/>
                </a:solidFill>
                <a:latin typeface="Calibri"/>
                <a:cs typeface="Calibri"/>
                <a:hlinkClick r:id="rId6" action="ppaction://hlinksldjump"/>
              </a:rPr>
              <a:t>de</a:t>
            </a:r>
            <a:r>
              <a:rPr sz="2400" u="heavy" spc="-80" dirty="0">
                <a:solidFill>
                  <a:srgbClr val="0462C1"/>
                </a:solidFill>
                <a:latin typeface="Calibri"/>
                <a:cs typeface="Calibri"/>
                <a:hlinkClick r:id="rId6" action="ppaction://hlinksldjump"/>
              </a:rPr>
              <a:t> </a:t>
            </a:r>
            <a:r>
              <a:rPr sz="2400" u="heavy" spc="-5" dirty="0">
                <a:solidFill>
                  <a:srgbClr val="0462C1"/>
                </a:solidFill>
                <a:latin typeface="Calibri"/>
                <a:cs typeface="Calibri"/>
                <a:hlinkClick r:id="rId6" action="ppaction://hlinksldjump"/>
              </a:rPr>
              <a:t>passe</a:t>
            </a:r>
            <a:endParaRPr sz="2400" dirty="0">
              <a:latin typeface="Calibri"/>
              <a:cs typeface="Calibri"/>
            </a:endParaRPr>
          </a:p>
        </p:txBody>
      </p:sp>
      <p:sp>
        <p:nvSpPr>
          <p:cNvPr id="7" name="object 7"/>
          <p:cNvSpPr txBox="1"/>
          <p:nvPr/>
        </p:nvSpPr>
        <p:spPr>
          <a:xfrm>
            <a:off x="11094973" y="6438138"/>
            <a:ext cx="179705" cy="203200"/>
          </a:xfrm>
          <a:prstGeom prst="rect">
            <a:avLst/>
          </a:prstGeom>
        </p:spPr>
        <p:txBody>
          <a:bodyPr vert="horz" wrap="square" lIns="0" tIns="0" rIns="0" bIns="0" rtlCol="0">
            <a:spAutoFit/>
          </a:bodyPr>
          <a:lstStyle/>
          <a:p>
            <a:pPr marL="12700">
              <a:lnSpc>
                <a:spcPct val="100000"/>
              </a:lnSpc>
            </a:pPr>
            <a:r>
              <a:rPr sz="1200" spc="-5" dirty="0">
                <a:solidFill>
                  <a:srgbClr val="888888"/>
                </a:solidFill>
                <a:latin typeface="Calibri"/>
                <a:cs typeface="Calibri"/>
              </a:rPr>
              <a:t>59</a:t>
            </a:r>
            <a:endParaRPr sz="1200">
              <a:latin typeface="Calibri"/>
              <a:cs typeface="Calibri"/>
            </a:endParaRPr>
          </a:p>
        </p:txBody>
      </p:sp>
      <p:sp>
        <p:nvSpPr>
          <p:cNvPr id="8" name="object 8"/>
          <p:cNvSpPr txBox="1">
            <a:spLocks noGrp="1"/>
          </p:cNvSpPr>
          <p:nvPr>
            <p:ph type="body" idx="1"/>
          </p:nvPr>
        </p:nvSpPr>
        <p:spPr>
          <a:prstGeom prst="rect">
            <a:avLst/>
          </a:prstGeom>
        </p:spPr>
        <p:txBody>
          <a:bodyPr vert="horz" wrap="square" lIns="0" tIns="0" rIns="0" bIns="0" rtlCol="0">
            <a:spAutoFit/>
          </a:bodyPr>
          <a:lstStyle/>
          <a:p>
            <a:pPr marL="12700" marR="5080">
              <a:lnSpc>
                <a:spcPct val="100000"/>
              </a:lnSpc>
            </a:pPr>
            <a:r>
              <a:rPr i="1" spc="-5" dirty="0"/>
              <a:t>Les soumissionnaires qui utilisent </a:t>
            </a:r>
            <a:r>
              <a:rPr i="1" spc="-20" dirty="0"/>
              <a:t>eTendering </a:t>
            </a:r>
            <a:r>
              <a:rPr i="1" spc="-5" dirty="0"/>
              <a:t>pour la première </a:t>
            </a:r>
            <a:r>
              <a:rPr i="1" spc="-10" dirty="0"/>
              <a:t>fois </a:t>
            </a:r>
            <a:r>
              <a:rPr i="1" spc="-5" dirty="0"/>
              <a:t>doivent </a:t>
            </a:r>
            <a:r>
              <a:rPr i="1" dirty="0"/>
              <a:t>s’inscrire </a:t>
            </a:r>
            <a:r>
              <a:rPr i="1" spc="-5" dirty="0"/>
              <a:t>pour créer un  </a:t>
            </a:r>
            <a:r>
              <a:rPr spc="-15" dirty="0"/>
              <a:t>compte d’utilisateur </a:t>
            </a:r>
            <a:r>
              <a:rPr spc="-5" dirty="0"/>
              <a:t>soumissionnaire </a:t>
            </a:r>
            <a:r>
              <a:rPr spc="-10" dirty="0"/>
              <a:t>avant </a:t>
            </a:r>
            <a:r>
              <a:rPr spc="-5" dirty="0"/>
              <a:t>de pouvoir participer à un </a:t>
            </a:r>
            <a:r>
              <a:rPr spc="-10" dirty="0"/>
              <a:t>événement </a:t>
            </a:r>
            <a:r>
              <a:rPr spc="-5" dirty="0"/>
              <a:t>dans </a:t>
            </a:r>
            <a:r>
              <a:rPr dirty="0"/>
              <a:t>le </a:t>
            </a:r>
            <a:r>
              <a:rPr spc="-15" dirty="0"/>
              <a:t>système  </a:t>
            </a:r>
            <a:r>
              <a:rPr spc="-20" dirty="0"/>
              <a:t>eTendering. </a:t>
            </a:r>
            <a:r>
              <a:rPr spc="-15" dirty="0"/>
              <a:t>Cette </a:t>
            </a:r>
            <a:r>
              <a:rPr spc="-5" dirty="0"/>
              <a:t>section fournit un aperçu rapide </a:t>
            </a:r>
            <a:r>
              <a:rPr spc="-10" dirty="0"/>
              <a:t>présentant </a:t>
            </a:r>
            <a:r>
              <a:rPr spc="-5" dirty="0"/>
              <a:t>le processus d’inscription des  soumissionnaires, la manière de se </a:t>
            </a:r>
            <a:r>
              <a:rPr spc="-10" dirty="0"/>
              <a:t>connecter </a:t>
            </a:r>
            <a:r>
              <a:rPr spc="-5" dirty="0"/>
              <a:t>pour démarrer l’inscription ainsi que la méthode pour  enregistrer </a:t>
            </a:r>
            <a:r>
              <a:rPr spc="-10" dirty="0"/>
              <a:t>votre </a:t>
            </a:r>
            <a:r>
              <a:rPr spc="-5" dirty="0"/>
              <a:t>profil de soumissionnaire, en 8</a:t>
            </a:r>
            <a:r>
              <a:rPr spc="-10" dirty="0"/>
              <a:t> </a:t>
            </a:r>
            <a:r>
              <a:rPr spc="-15" dirty="0"/>
              <a:t>étapes.</a:t>
            </a:r>
          </a:p>
        </p:txBody>
      </p:sp>
      <p:sp>
        <p:nvSpPr>
          <p:cNvPr id="9" name="object 9"/>
          <p:cNvSpPr txBox="1"/>
          <p:nvPr/>
        </p:nvSpPr>
        <p:spPr>
          <a:xfrm>
            <a:off x="7197597" y="2930144"/>
            <a:ext cx="2515235" cy="285115"/>
          </a:xfrm>
          <a:prstGeom prst="rect">
            <a:avLst/>
          </a:prstGeom>
        </p:spPr>
        <p:txBody>
          <a:bodyPr vert="horz" wrap="square" lIns="0" tIns="0" rIns="0" bIns="0" rtlCol="0">
            <a:spAutoFit/>
          </a:bodyPr>
          <a:lstStyle/>
          <a:p>
            <a:pPr marL="12700">
              <a:lnSpc>
                <a:spcPct val="100000"/>
              </a:lnSpc>
            </a:pPr>
            <a:r>
              <a:rPr sz="1800" b="1" spc="-5" dirty="0">
                <a:latin typeface="Arial"/>
                <a:cs typeface="Arial"/>
              </a:rPr>
              <a:t>2 points clés à </a:t>
            </a:r>
            <a:r>
              <a:rPr sz="1800" b="1" dirty="0">
                <a:latin typeface="Arial"/>
                <a:cs typeface="Arial"/>
              </a:rPr>
              <a:t>retenir</a:t>
            </a:r>
            <a:r>
              <a:rPr sz="1800" b="1" spc="-35" dirty="0">
                <a:latin typeface="Arial"/>
                <a:cs typeface="Arial"/>
              </a:rPr>
              <a:t> </a:t>
            </a:r>
            <a:r>
              <a:rPr sz="1800" b="1" dirty="0">
                <a:latin typeface="Arial"/>
                <a:cs typeface="Arial"/>
              </a:rPr>
              <a:t>:</a:t>
            </a:r>
            <a:endParaRPr sz="1800" dirty="0">
              <a:latin typeface="Arial"/>
              <a:cs typeface="Arial"/>
            </a:endParaRPr>
          </a:p>
        </p:txBody>
      </p:sp>
      <p:sp>
        <p:nvSpPr>
          <p:cNvPr id="10" name="object 10"/>
          <p:cNvSpPr txBox="1"/>
          <p:nvPr/>
        </p:nvSpPr>
        <p:spPr>
          <a:xfrm>
            <a:off x="7197597" y="3355847"/>
            <a:ext cx="3528695" cy="1497330"/>
          </a:xfrm>
          <a:prstGeom prst="rect">
            <a:avLst/>
          </a:prstGeom>
        </p:spPr>
        <p:txBody>
          <a:bodyPr vert="horz" wrap="square" lIns="0" tIns="0" rIns="0" bIns="0" rtlCol="0">
            <a:spAutoFit/>
          </a:bodyPr>
          <a:lstStyle/>
          <a:p>
            <a:pPr marL="241300" marR="24130" indent="-228600" algn="just">
              <a:lnSpc>
                <a:spcPct val="150000"/>
              </a:lnSpc>
              <a:buAutoNum type="arabicPeriod"/>
              <a:tabLst>
                <a:tab pos="241300" algn="l"/>
              </a:tabLst>
            </a:pPr>
            <a:r>
              <a:rPr sz="1300" spc="-20" dirty="0">
                <a:latin typeface="Arial"/>
                <a:cs typeface="Arial"/>
              </a:rPr>
              <a:t>Vous </a:t>
            </a:r>
            <a:r>
              <a:rPr sz="1300" dirty="0">
                <a:latin typeface="Arial"/>
                <a:cs typeface="Arial"/>
              </a:rPr>
              <a:t>ne devez vous inscrire pour un</a:t>
            </a:r>
            <a:r>
              <a:rPr sz="1300" spc="-65" dirty="0">
                <a:latin typeface="Arial"/>
                <a:cs typeface="Arial"/>
              </a:rPr>
              <a:t> </a:t>
            </a:r>
            <a:r>
              <a:rPr sz="1300" dirty="0">
                <a:latin typeface="Arial"/>
                <a:cs typeface="Arial"/>
              </a:rPr>
              <a:t>compte  qu’une seule</a:t>
            </a:r>
            <a:r>
              <a:rPr sz="1300" spc="-100" dirty="0">
                <a:latin typeface="Arial"/>
                <a:cs typeface="Arial"/>
              </a:rPr>
              <a:t> </a:t>
            </a:r>
            <a:r>
              <a:rPr sz="1300" dirty="0">
                <a:latin typeface="Arial"/>
                <a:cs typeface="Arial"/>
              </a:rPr>
              <a:t>fois</a:t>
            </a:r>
            <a:endParaRPr sz="1300">
              <a:latin typeface="Arial"/>
              <a:cs typeface="Arial"/>
            </a:endParaRPr>
          </a:p>
          <a:p>
            <a:pPr marL="241300" marR="5080" indent="-228600" algn="just">
              <a:lnSpc>
                <a:spcPct val="150000"/>
              </a:lnSpc>
              <a:buAutoNum type="arabicPeriod"/>
              <a:tabLst>
                <a:tab pos="241300" algn="l"/>
              </a:tabLst>
            </a:pPr>
            <a:r>
              <a:rPr sz="1300" dirty="0">
                <a:latin typeface="Arial"/>
                <a:cs typeface="Arial"/>
              </a:rPr>
              <a:t>C’est aux soumissionnaires et non au PNUD  que revient la responsabilité de gérer</a:t>
            </a:r>
            <a:r>
              <a:rPr sz="1300" spc="-80" dirty="0">
                <a:latin typeface="Arial"/>
                <a:cs typeface="Arial"/>
              </a:rPr>
              <a:t> </a:t>
            </a:r>
            <a:r>
              <a:rPr sz="1300" dirty="0">
                <a:latin typeface="Arial"/>
                <a:cs typeface="Arial"/>
              </a:rPr>
              <a:t>l’accès  des </a:t>
            </a:r>
            <a:r>
              <a:rPr sz="1300" spc="-5" dirty="0">
                <a:latin typeface="Arial"/>
                <a:cs typeface="Arial"/>
              </a:rPr>
              <a:t>parties </a:t>
            </a:r>
            <a:r>
              <a:rPr sz="1300" dirty="0">
                <a:latin typeface="Arial"/>
                <a:cs typeface="Arial"/>
              </a:rPr>
              <a:t>individuelles à leur</a:t>
            </a:r>
            <a:r>
              <a:rPr sz="1300" spc="-55" dirty="0">
                <a:latin typeface="Arial"/>
                <a:cs typeface="Arial"/>
              </a:rPr>
              <a:t> </a:t>
            </a:r>
            <a:r>
              <a:rPr sz="1300" dirty="0">
                <a:latin typeface="Arial"/>
                <a:cs typeface="Arial"/>
              </a:rPr>
              <a:t>compte</a:t>
            </a:r>
            <a:endParaRPr sz="1300">
              <a:latin typeface="Arial"/>
              <a:cs typeface="Arial"/>
            </a:endParaRPr>
          </a:p>
        </p:txBody>
      </p:sp>
      <p:sp>
        <p:nvSpPr>
          <p:cNvPr id="11" name="object 11"/>
          <p:cNvSpPr/>
          <p:nvPr/>
        </p:nvSpPr>
        <p:spPr>
          <a:xfrm>
            <a:off x="11480292" y="5582410"/>
            <a:ext cx="556259" cy="1255014"/>
          </a:xfrm>
          <a:prstGeom prst="rect">
            <a:avLst/>
          </a:prstGeom>
          <a:blipFill>
            <a:blip r:embed="rId7" cstate="print"/>
            <a:stretch>
              <a:fillRect/>
            </a:stretch>
          </a:blipFill>
        </p:spPr>
        <p:txBody>
          <a:bodyPr wrap="square" lIns="0" tIns="0" rIns="0" bIns="0" rtlCol="0"/>
          <a:lstStyle/>
          <a:p>
            <a:endParaRPr/>
          </a:p>
        </p:txBody>
      </p:sp>
      <p:sp>
        <p:nvSpPr>
          <p:cNvPr id="12" name="object 12"/>
          <p:cNvSpPr txBox="1"/>
          <p:nvPr/>
        </p:nvSpPr>
        <p:spPr>
          <a:xfrm>
            <a:off x="11070335" y="726947"/>
            <a:ext cx="805815" cy="629285"/>
          </a:xfrm>
          <a:prstGeom prst="rect">
            <a:avLst/>
          </a:prstGeom>
        </p:spPr>
        <p:txBody>
          <a:bodyPr vert="horz" wrap="square" lIns="0" tIns="0" rIns="0" bIns="0" rtlCol="0">
            <a:spAutoFit/>
          </a:bodyPr>
          <a:lstStyle/>
          <a:p>
            <a:pPr marL="12065" marR="5080" algn="ctr">
              <a:lnSpc>
                <a:spcPct val="100000"/>
              </a:lnSpc>
            </a:pPr>
            <a:r>
              <a:rPr sz="1000" u="sng" spc="-5" dirty="0">
                <a:solidFill>
                  <a:srgbClr val="0462C1"/>
                </a:solidFill>
                <a:latin typeface="Calibri"/>
                <a:cs typeface="Calibri"/>
              </a:rPr>
              <a:t>Cliquer </a:t>
            </a:r>
            <a:r>
              <a:rPr sz="1000" u="sng" dirty="0">
                <a:solidFill>
                  <a:srgbClr val="0462C1"/>
                </a:solidFill>
                <a:latin typeface="Calibri"/>
                <a:cs typeface="Calibri"/>
              </a:rPr>
              <a:t>ici</a:t>
            </a:r>
            <a:r>
              <a:rPr sz="1000" u="sng" spc="-80" dirty="0">
                <a:solidFill>
                  <a:srgbClr val="0462C1"/>
                </a:solidFill>
                <a:latin typeface="Calibri"/>
                <a:cs typeface="Calibri"/>
              </a:rPr>
              <a:t> </a:t>
            </a:r>
            <a:r>
              <a:rPr sz="1000" u="sng" spc="-5" dirty="0">
                <a:solidFill>
                  <a:srgbClr val="0462C1"/>
                </a:solidFill>
                <a:latin typeface="Calibri"/>
                <a:cs typeface="Calibri"/>
              </a:rPr>
              <a:t>pour  </a:t>
            </a:r>
            <a:r>
              <a:rPr sz="1000" u="sng" dirty="0">
                <a:solidFill>
                  <a:srgbClr val="0462C1"/>
                </a:solidFill>
                <a:latin typeface="Calibri"/>
                <a:cs typeface="Calibri"/>
              </a:rPr>
              <a:t>retourner à la  table </a:t>
            </a:r>
            <a:r>
              <a:rPr sz="1000" u="sng" spc="-5" dirty="0">
                <a:solidFill>
                  <a:srgbClr val="0462C1"/>
                </a:solidFill>
                <a:latin typeface="Calibri"/>
                <a:cs typeface="Calibri"/>
              </a:rPr>
              <a:t>des  </a:t>
            </a:r>
            <a:r>
              <a:rPr sz="1000" u="sng" dirty="0">
                <a:solidFill>
                  <a:srgbClr val="0462C1"/>
                </a:solidFill>
                <a:latin typeface="Calibri"/>
                <a:cs typeface="Calibri"/>
              </a:rPr>
              <a:t>matières</a:t>
            </a:r>
            <a:endParaRPr sz="1000">
              <a:latin typeface="Calibri"/>
              <a:cs typeface="Calibri"/>
            </a:endParaRPr>
          </a:p>
        </p:txBody>
      </p:sp>
      <p:sp>
        <p:nvSpPr>
          <p:cNvPr id="13" name="object 13"/>
          <p:cNvSpPr/>
          <p:nvPr/>
        </p:nvSpPr>
        <p:spPr>
          <a:xfrm>
            <a:off x="11206733" y="317754"/>
            <a:ext cx="441959" cy="323850"/>
          </a:xfrm>
          <a:prstGeom prst="rect">
            <a:avLst/>
          </a:prstGeom>
          <a:blipFill>
            <a:blip r:embed="rId8" cstate="print"/>
            <a:stretch>
              <a:fillRect/>
            </a:stretch>
          </a:blipFill>
        </p:spPr>
        <p:txBody>
          <a:bodyPr wrap="square" lIns="0" tIns="0" rIns="0" bIns="0" rtlCol="0"/>
          <a:lstStyle/>
          <a:p>
            <a:endParaRPr/>
          </a:p>
        </p:txBody>
      </p:sp>
      <p:sp>
        <p:nvSpPr>
          <p:cNvPr id="14" name="object 14"/>
          <p:cNvSpPr txBox="1"/>
          <p:nvPr/>
        </p:nvSpPr>
        <p:spPr>
          <a:xfrm>
            <a:off x="3173729" y="6438138"/>
            <a:ext cx="6372225" cy="203200"/>
          </a:xfrm>
          <a:prstGeom prst="rect">
            <a:avLst/>
          </a:prstGeom>
        </p:spPr>
        <p:txBody>
          <a:bodyPr vert="horz" wrap="square" lIns="0" tIns="0" rIns="0" bIns="0" rtlCol="0">
            <a:spAutoFit/>
          </a:bodyPr>
          <a:lstStyle/>
          <a:p>
            <a:pPr marL="12700">
              <a:lnSpc>
                <a:spcPct val="100000"/>
              </a:lnSpc>
            </a:pPr>
            <a:r>
              <a:rPr sz="1200" dirty="0">
                <a:solidFill>
                  <a:srgbClr val="0D0D0D"/>
                </a:solidFill>
                <a:latin typeface="Calibri"/>
                <a:cs typeface="Calibri"/>
              </a:rPr>
              <a:t>Guide de </a:t>
            </a:r>
            <a:r>
              <a:rPr sz="1200" spc="-5" dirty="0" err="1">
                <a:solidFill>
                  <a:srgbClr val="0D0D0D"/>
                </a:solidFill>
                <a:latin typeface="Calibri"/>
                <a:cs typeface="Calibri"/>
              </a:rPr>
              <a:t>l’utili</a:t>
            </a:r>
            <a:r>
              <a:rPr lang="fr-FR" sz="1200" spc="-5" dirty="0">
                <a:solidFill>
                  <a:srgbClr val="0D0D0D"/>
                </a:solidFill>
                <a:latin typeface="Calibri"/>
                <a:cs typeface="Calibri"/>
              </a:rPr>
              <a:t>s</a:t>
            </a:r>
            <a:r>
              <a:rPr sz="1200" spc="-5" dirty="0" err="1">
                <a:solidFill>
                  <a:srgbClr val="0D0D0D"/>
                </a:solidFill>
                <a:latin typeface="Calibri"/>
                <a:cs typeface="Calibri"/>
              </a:rPr>
              <a:t>ateur</a:t>
            </a:r>
            <a:r>
              <a:rPr sz="1200" spc="-5" dirty="0">
                <a:solidFill>
                  <a:srgbClr val="0D0D0D"/>
                </a:solidFill>
                <a:latin typeface="Calibri"/>
                <a:cs typeface="Calibri"/>
              </a:rPr>
              <a:t> du </a:t>
            </a:r>
            <a:r>
              <a:rPr sz="1200" spc="-10" dirty="0">
                <a:solidFill>
                  <a:srgbClr val="0D0D0D"/>
                </a:solidFill>
                <a:latin typeface="Calibri"/>
                <a:cs typeface="Calibri"/>
              </a:rPr>
              <a:t>système </a:t>
            </a:r>
            <a:r>
              <a:rPr sz="1200" spc="-15" dirty="0">
                <a:solidFill>
                  <a:srgbClr val="0D0D0D"/>
                </a:solidFill>
                <a:latin typeface="Calibri"/>
                <a:cs typeface="Calibri"/>
              </a:rPr>
              <a:t>eTendering </a:t>
            </a:r>
            <a:r>
              <a:rPr sz="1200" spc="-5" dirty="0">
                <a:solidFill>
                  <a:srgbClr val="0D0D0D"/>
                </a:solidFill>
                <a:latin typeface="Calibri"/>
                <a:cs typeface="Calibri"/>
              </a:rPr>
              <a:t>du PNUD </a:t>
            </a:r>
            <a:r>
              <a:rPr sz="1200" dirty="0">
                <a:solidFill>
                  <a:srgbClr val="0D0D0D"/>
                </a:solidFill>
                <a:latin typeface="Calibri"/>
                <a:cs typeface="Calibri"/>
              </a:rPr>
              <a:t>à </a:t>
            </a:r>
            <a:r>
              <a:rPr sz="1200" spc="-15" dirty="0">
                <a:solidFill>
                  <a:srgbClr val="0D0D0D"/>
                </a:solidFill>
                <a:latin typeface="Calibri"/>
                <a:cs typeface="Calibri"/>
              </a:rPr>
              <a:t>l’attention </a:t>
            </a:r>
            <a:r>
              <a:rPr sz="1200" dirty="0">
                <a:solidFill>
                  <a:srgbClr val="0D0D0D"/>
                </a:solidFill>
                <a:latin typeface="Calibri"/>
                <a:cs typeface="Calibri"/>
              </a:rPr>
              <a:t>des </a:t>
            </a:r>
            <a:r>
              <a:rPr sz="1200" spc="-5" dirty="0">
                <a:solidFill>
                  <a:srgbClr val="0D0D0D"/>
                </a:solidFill>
                <a:latin typeface="Calibri"/>
                <a:cs typeface="Calibri"/>
              </a:rPr>
              <a:t>soumissionnaires </a:t>
            </a:r>
            <a:r>
              <a:rPr sz="1200" dirty="0">
                <a:solidFill>
                  <a:srgbClr val="0D0D0D"/>
                </a:solidFill>
                <a:latin typeface="Calibri"/>
                <a:cs typeface="Calibri"/>
              </a:rPr>
              <a:t>- </a:t>
            </a:r>
            <a:r>
              <a:rPr sz="1200" spc="-5" dirty="0">
                <a:solidFill>
                  <a:srgbClr val="0D0D0D"/>
                </a:solidFill>
                <a:latin typeface="Calibri"/>
                <a:cs typeface="Calibri"/>
              </a:rPr>
              <a:t>janvier</a:t>
            </a:r>
            <a:r>
              <a:rPr sz="1200" spc="125" dirty="0">
                <a:solidFill>
                  <a:srgbClr val="0D0D0D"/>
                </a:solidFill>
                <a:latin typeface="Calibri"/>
                <a:cs typeface="Calibri"/>
              </a:rPr>
              <a:t> </a:t>
            </a:r>
            <a:r>
              <a:rPr sz="1200" spc="-5" dirty="0">
                <a:solidFill>
                  <a:srgbClr val="0D0D0D"/>
                </a:solidFill>
                <a:latin typeface="Calibri"/>
                <a:cs typeface="Calibri"/>
              </a:rPr>
              <a:t>2018</a:t>
            </a:r>
            <a:endParaRPr sz="1200" dirty="0">
              <a:latin typeface="Calibri"/>
              <a:cs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199388" y="1724405"/>
            <a:ext cx="2359152" cy="4740402"/>
          </a:xfrm>
          <a:prstGeom prst="rect">
            <a:avLst/>
          </a:prstGeom>
          <a:blipFill>
            <a:blip r:embed="rId3" cstate="print"/>
            <a:stretch>
              <a:fillRect/>
            </a:stretch>
          </a:blipFill>
        </p:spPr>
        <p:txBody>
          <a:bodyPr wrap="square" lIns="0" tIns="0" rIns="0" bIns="0" rtlCol="0"/>
          <a:lstStyle/>
          <a:p>
            <a:endParaRPr/>
          </a:p>
        </p:txBody>
      </p:sp>
      <p:sp>
        <p:nvSpPr>
          <p:cNvPr id="3" name="object 3"/>
          <p:cNvSpPr txBox="1">
            <a:spLocks noGrp="1"/>
          </p:cNvSpPr>
          <p:nvPr>
            <p:ph type="title"/>
          </p:nvPr>
        </p:nvSpPr>
        <p:spPr>
          <a:xfrm>
            <a:off x="1704933" y="295302"/>
            <a:ext cx="8587105" cy="537968"/>
          </a:xfrm>
          <a:prstGeom prst="rect">
            <a:avLst/>
          </a:prstGeom>
          <a:solidFill>
            <a:srgbClr val="5B9BD4"/>
          </a:solidFill>
        </p:spPr>
        <p:txBody>
          <a:bodyPr vert="horz" wrap="square" lIns="0" tIns="106045" rIns="0" bIns="0" rtlCol="0">
            <a:spAutoFit/>
          </a:bodyPr>
          <a:lstStyle/>
          <a:p>
            <a:pPr marL="163830" algn="ctr">
              <a:lnSpc>
                <a:spcPct val="100000"/>
              </a:lnSpc>
              <a:spcBef>
                <a:spcPts val="835"/>
              </a:spcBef>
            </a:pPr>
            <a:r>
              <a:rPr spc="-5" dirty="0"/>
              <a:t>Introduction </a:t>
            </a:r>
            <a:r>
              <a:rPr dirty="0"/>
              <a:t>à l’inscription des</a:t>
            </a:r>
            <a:r>
              <a:rPr spc="-70" dirty="0"/>
              <a:t> </a:t>
            </a:r>
            <a:r>
              <a:rPr spc="-5" dirty="0"/>
              <a:t>soumissionnaires</a:t>
            </a:r>
          </a:p>
        </p:txBody>
      </p:sp>
      <p:sp>
        <p:nvSpPr>
          <p:cNvPr id="4" name="object 4"/>
          <p:cNvSpPr/>
          <p:nvPr/>
        </p:nvSpPr>
        <p:spPr>
          <a:xfrm>
            <a:off x="4730496" y="3111258"/>
            <a:ext cx="6710045" cy="2650490"/>
          </a:xfrm>
          <a:prstGeom prst="rect">
            <a:avLst/>
          </a:prstGeom>
          <a:blipFill>
            <a:blip r:embed="rId4" cstate="print"/>
            <a:stretch>
              <a:fillRect/>
            </a:stretch>
          </a:blipFill>
        </p:spPr>
        <p:txBody>
          <a:bodyPr wrap="square" lIns="0" tIns="0" rIns="0" bIns="0" rtlCol="0"/>
          <a:lstStyle/>
          <a:p>
            <a:endParaRPr/>
          </a:p>
        </p:txBody>
      </p:sp>
      <p:sp>
        <p:nvSpPr>
          <p:cNvPr id="5" name="object 5"/>
          <p:cNvSpPr/>
          <p:nvPr/>
        </p:nvSpPr>
        <p:spPr>
          <a:xfrm>
            <a:off x="4924805" y="3305555"/>
            <a:ext cx="6160008" cy="2100072"/>
          </a:xfrm>
          <a:prstGeom prst="rect">
            <a:avLst/>
          </a:prstGeom>
          <a:blipFill>
            <a:blip r:embed="rId5" cstate="print"/>
            <a:stretch>
              <a:fillRect/>
            </a:stretch>
          </a:blipFill>
        </p:spPr>
        <p:txBody>
          <a:bodyPr wrap="square" lIns="0" tIns="0" rIns="0" bIns="0" rtlCol="0"/>
          <a:lstStyle/>
          <a:p>
            <a:endParaRPr/>
          </a:p>
        </p:txBody>
      </p:sp>
      <p:sp>
        <p:nvSpPr>
          <p:cNvPr id="6" name="object 6"/>
          <p:cNvSpPr/>
          <p:nvPr/>
        </p:nvSpPr>
        <p:spPr>
          <a:xfrm>
            <a:off x="11480292" y="5582410"/>
            <a:ext cx="556259" cy="1255014"/>
          </a:xfrm>
          <a:prstGeom prst="rect">
            <a:avLst/>
          </a:prstGeom>
          <a:blipFill>
            <a:blip r:embed="rId6" cstate="print"/>
            <a:stretch>
              <a:fillRect/>
            </a:stretch>
          </a:blipFill>
        </p:spPr>
        <p:txBody>
          <a:bodyPr wrap="square" lIns="0" tIns="0" rIns="0" bIns="0" rtlCol="0"/>
          <a:lstStyle/>
          <a:p>
            <a:endParaRPr/>
          </a:p>
        </p:txBody>
      </p:sp>
      <p:sp>
        <p:nvSpPr>
          <p:cNvPr id="7" name="object 7"/>
          <p:cNvSpPr txBox="1"/>
          <p:nvPr/>
        </p:nvSpPr>
        <p:spPr>
          <a:xfrm>
            <a:off x="151129" y="5839459"/>
            <a:ext cx="805815" cy="324485"/>
          </a:xfrm>
          <a:prstGeom prst="rect">
            <a:avLst/>
          </a:prstGeom>
        </p:spPr>
        <p:txBody>
          <a:bodyPr vert="horz" wrap="square" lIns="0" tIns="0" rIns="0" bIns="0" rtlCol="0">
            <a:spAutoFit/>
          </a:bodyPr>
          <a:lstStyle/>
          <a:p>
            <a:pPr marL="46355" marR="5080" indent="-34290">
              <a:lnSpc>
                <a:spcPct val="100000"/>
              </a:lnSpc>
            </a:pPr>
            <a:r>
              <a:rPr sz="1000" u="sng" spc="-5" dirty="0">
                <a:solidFill>
                  <a:srgbClr val="0462C1"/>
                </a:solidFill>
                <a:latin typeface="Calibri"/>
                <a:cs typeface="Calibri"/>
                <a:hlinkClick r:id="rId7" action="ppaction://hlinksldjump"/>
              </a:rPr>
              <a:t>Cliquer </a:t>
            </a:r>
            <a:r>
              <a:rPr sz="1000" u="sng" dirty="0">
                <a:solidFill>
                  <a:srgbClr val="0462C1"/>
                </a:solidFill>
                <a:latin typeface="Calibri"/>
                <a:cs typeface="Calibri"/>
                <a:hlinkClick r:id="rId7" action="ppaction://hlinksldjump"/>
              </a:rPr>
              <a:t>ici</a:t>
            </a:r>
            <a:r>
              <a:rPr sz="1000" u="sng" spc="-80" dirty="0">
                <a:solidFill>
                  <a:srgbClr val="0462C1"/>
                </a:solidFill>
                <a:latin typeface="Calibri"/>
                <a:cs typeface="Calibri"/>
                <a:hlinkClick r:id="rId7" action="ppaction://hlinksldjump"/>
              </a:rPr>
              <a:t> </a:t>
            </a:r>
            <a:r>
              <a:rPr sz="1000" u="sng" spc="-5" dirty="0">
                <a:solidFill>
                  <a:srgbClr val="0462C1"/>
                </a:solidFill>
                <a:latin typeface="Calibri"/>
                <a:cs typeface="Calibri"/>
                <a:hlinkClick r:id="rId7" action="ppaction://hlinksldjump"/>
              </a:rPr>
              <a:t>pour  </a:t>
            </a:r>
            <a:r>
              <a:rPr sz="1000" u="sng" dirty="0">
                <a:solidFill>
                  <a:srgbClr val="0462C1"/>
                </a:solidFill>
                <a:latin typeface="Calibri"/>
                <a:cs typeface="Calibri"/>
                <a:hlinkClick r:id="rId7" action="ppaction://hlinksldjump"/>
              </a:rPr>
              <a:t>retourner à</a:t>
            </a:r>
            <a:r>
              <a:rPr sz="1000" u="sng" spc="-105" dirty="0">
                <a:solidFill>
                  <a:srgbClr val="0462C1"/>
                </a:solidFill>
                <a:latin typeface="Calibri"/>
                <a:cs typeface="Calibri"/>
                <a:hlinkClick r:id="rId7" action="ppaction://hlinksldjump"/>
              </a:rPr>
              <a:t> </a:t>
            </a:r>
            <a:r>
              <a:rPr sz="1000" u="sng" dirty="0">
                <a:solidFill>
                  <a:srgbClr val="0462C1"/>
                </a:solidFill>
                <a:latin typeface="Calibri"/>
                <a:cs typeface="Calibri"/>
                <a:hlinkClick r:id="rId7" action="ppaction://hlinksldjump"/>
              </a:rPr>
              <a:t>la</a:t>
            </a:r>
            <a:endParaRPr sz="1000">
              <a:latin typeface="Calibri"/>
              <a:cs typeface="Calibri"/>
            </a:endParaRPr>
          </a:p>
        </p:txBody>
      </p:sp>
      <p:sp>
        <p:nvSpPr>
          <p:cNvPr id="8" name="object 8"/>
          <p:cNvSpPr/>
          <p:nvPr/>
        </p:nvSpPr>
        <p:spPr>
          <a:xfrm>
            <a:off x="309372" y="5407914"/>
            <a:ext cx="442722" cy="323850"/>
          </a:xfrm>
          <a:prstGeom prst="rect">
            <a:avLst/>
          </a:prstGeom>
          <a:blipFill>
            <a:blip r:embed="rId8" cstate="print"/>
            <a:stretch>
              <a:fillRect/>
            </a:stretch>
          </a:blipFill>
        </p:spPr>
        <p:txBody>
          <a:bodyPr wrap="square" lIns="0" tIns="0" rIns="0" bIns="0" rtlCol="0"/>
          <a:lstStyle/>
          <a:p>
            <a:endParaRPr/>
          </a:p>
        </p:txBody>
      </p:sp>
      <p:sp>
        <p:nvSpPr>
          <p:cNvPr id="9" name="object 9"/>
          <p:cNvSpPr/>
          <p:nvPr/>
        </p:nvSpPr>
        <p:spPr>
          <a:xfrm>
            <a:off x="3326891" y="4448555"/>
            <a:ext cx="1462405" cy="483870"/>
          </a:xfrm>
          <a:custGeom>
            <a:avLst/>
            <a:gdLst/>
            <a:ahLst/>
            <a:cxnLst/>
            <a:rect l="l" t="t" r="r" b="b"/>
            <a:pathLst>
              <a:path w="1462404" h="483870">
                <a:moveTo>
                  <a:pt x="1220343" y="0"/>
                </a:moveTo>
                <a:lnTo>
                  <a:pt x="1220343" y="120904"/>
                </a:lnTo>
                <a:lnTo>
                  <a:pt x="0" y="120904"/>
                </a:lnTo>
                <a:lnTo>
                  <a:pt x="0" y="362839"/>
                </a:lnTo>
                <a:lnTo>
                  <a:pt x="1220343" y="362839"/>
                </a:lnTo>
                <a:lnTo>
                  <a:pt x="1220343" y="483870"/>
                </a:lnTo>
                <a:lnTo>
                  <a:pt x="1462278" y="241935"/>
                </a:lnTo>
                <a:lnTo>
                  <a:pt x="1220343" y="0"/>
                </a:lnTo>
                <a:close/>
              </a:path>
            </a:pathLst>
          </a:custGeom>
          <a:solidFill>
            <a:srgbClr val="EA5537"/>
          </a:solidFill>
        </p:spPr>
        <p:txBody>
          <a:bodyPr wrap="square" lIns="0" tIns="0" rIns="0" bIns="0" rtlCol="0"/>
          <a:lstStyle/>
          <a:p>
            <a:endParaRPr/>
          </a:p>
        </p:txBody>
      </p:sp>
      <p:sp>
        <p:nvSpPr>
          <p:cNvPr id="10" name="object 10"/>
          <p:cNvSpPr txBox="1"/>
          <p:nvPr/>
        </p:nvSpPr>
        <p:spPr>
          <a:xfrm>
            <a:off x="863091" y="1033017"/>
            <a:ext cx="9038590" cy="4095480"/>
          </a:xfrm>
          <a:prstGeom prst="rect">
            <a:avLst/>
          </a:prstGeom>
        </p:spPr>
        <p:txBody>
          <a:bodyPr vert="horz" wrap="square" lIns="0" tIns="0" rIns="0" bIns="0" rtlCol="0">
            <a:spAutoFit/>
          </a:bodyPr>
          <a:lstStyle/>
          <a:p>
            <a:pPr marL="832485" marR="7065009" indent="1905" algn="ctr">
              <a:lnSpc>
                <a:spcPct val="98800"/>
              </a:lnSpc>
              <a:spcBef>
                <a:spcPts val="1040"/>
              </a:spcBef>
            </a:pPr>
            <a:endParaRPr lang="fr-FR" sz="1600" b="1" dirty="0">
              <a:solidFill>
                <a:srgbClr val="171717"/>
              </a:solidFill>
              <a:latin typeface="Arial"/>
              <a:cs typeface="Arial"/>
            </a:endParaRPr>
          </a:p>
          <a:p>
            <a:pPr marL="832485" marR="7065009" indent="1905" algn="ctr">
              <a:lnSpc>
                <a:spcPct val="98800"/>
              </a:lnSpc>
              <a:spcBef>
                <a:spcPts val="1040"/>
              </a:spcBef>
            </a:pPr>
            <a:endParaRPr lang="fr-FR" sz="1600" b="1" dirty="0">
              <a:solidFill>
                <a:srgbClr val="171717"/>
              </a:solidFill>
              <a:latin typeface="Arial"/>
              <a:cs typeface="Arial"/>
            </a:endParaRPr>
          </a:p>
          <a:p>
            <a:pPr marL="832485" marR="7065009" indent="1905" algn="ctr">
              <a:lnSpc>
                <a:spcPct val="98800"/>
              </a:lnSpc>
              <a:spcBef>
                <a:spcPts val="1040"/>
              </a:spcBef>
            </a:pPr>
            <a:r>
              <a:rPr sz="1600" b="1" dirty="0">
                <a:solidFill>
                  <a:srgbClr val="171717"/>
                </a:solidFill>
                <a:latin typeface="Arial"/>
                <a:cs typeface="Arial"/>
              </a:rPr>
              <a:t>Action 1  </a:t>
            </a:r>
            <a:r>
              <a:rPr sz="1400" spc="-10" dirty="0">
                <a:solidFill>
                  <a:srgbClr val="171717"/>
                </a:solidFill>
                <a:latin typeface="Calibri"/>
                <a:cs typeface="Calibri"/>
              </a:rPr>
              <a:t>Connexion</a:t>
            </a:r>
            <a:r>
              <a:rPr sz="1400" spc="-25" dirty="0">
                <a:solidFill>
                  <a:srgbClr val="171717"/>
                </a:solidFill>
                <a:latin typeface="Calibri"/>
                <a:cs typeface="Calibri"/>
              </a:rPr>
              <a:t> </a:t>
            </a:r>
            <a:r>
              <a:rPr sz="1400" spc="-15" dirty="0">
                <a:solidFill>
                  <a:srgbClr val="171717"/>
                </a:solidFill>
                <a:latin typeface="Calibri"/>
                <a:cs typeface="Calibri"/>
              </a:rPr>
              <a:t>avec  </a:t>
            </a:r>
            <a:r>
              <a:rPr sz="1400" spc="-10" dirty="0">
                <a:solidFill>
                  <a:srgbClr val="171717"/>
                </a:solidFill>
                <a:latin typeface="Calibri"/>
                <a:cs typeface="Calibri"/>
              </a:rPr>
              <a:t>event.</a:t>
            </a:r>
            <a:endParaRPr sz="1400" dirty="0">
              <a:latin typeface="Calibri"/>
              <a:cs typeface="Calibri"/>
            </a:endParaRPr>
          </a:p>
          <a:p>
            <a:pPr marR="6229985" algn="ctr">
              <a:lnSpc>
                <a:spcPct val="100000"/>
              </a:lnSpc>
            </a:pPr>
            <a:r>
              <a:rPr sz="1400" spc="-10" dirty="0">
                <a:solidFill>
                  <a:srgbClr val="171717"/>
                </a:solidFill>
                <a:latin typeface="Calibri"/>
                <a:cs typeface="Calibri"/>
              </a:rPr>
              <a:t>guest</a:t>
            </a:r>
            <a:endParaRPr sz="1400" dirty="0">
              <a:latin typeface="Calibri"/>
              <a:cs typeface="Calibri"/>
            </a:endParaRPr>
          </a:p>
          <a:p>
            <a:pPr>
              <a:lnSpc>
                <a:spcPct val="100000"/>
              </a:lnSpc>
            </a:pPr>
            <a:endParaRPr sz="1400" dirty="0">
              <a:latin typeface="Times New Roman"/>
              <a:cs typeface="Times New Roman"/>
            </a:endParaRPr>
          </a:p>
          <a:p>
            <a:pPr marR="6229350" algn="ctr">
              <a:lnSpc>
                <a:spcPts val="1895"/>
              </a:lnSpc>
              <a:spcBef>
                <a:spcPts val="1000"/>
              </a:spcBef>
            </a:pPr>
            <a:r>
              <a:rPr sz="1600" b="1" dirty="0">
                <a:solidFill>
                  <a:srgbClr val="171717"/>
                </a:solidFill>
                <a:latin typeface="Arial"/>
                <a:cs typeface="Arial"/>
              </a:rPr>
              <a:t>Action</a:t>
            </a:r>
            <a:r>
              <a:rPr sz="1600" b="1" spc="-100" dirty="0">
                <a:solidFill>
                  <a:srgbClr val="171717"/>
                </a:solidFill>
                <a:latin typeface="Arial"/>
                <a:cs typeface="Arial"/>
              </a:rPr>
              <a:t> </a:t>
            </a:r>
            <a:r>
              <a:rPr sz="1600" b="1" dirty="0">
                <a:solidFill>
                  <a:srgbClr val="171717"/>
                </a:solidFill>
                <a:latin typeface="Arial"/>
                <a:cs typeface="Arial"/>
              </a:rPr>
              <a:t>2</a:t>
            </a:r>
            <a:endParaRPr sz="1600" dirty="0">
              <a:latin typeface="Arial"/>
              <a:cs typeface="Arial"/>
            </a:endParaRPr>
          </a:p>
          <a:p>
            <a:pPr marL="612140" marR="6885305" algn="ctr">
              <a:lnSpc>
                <a:spcPts val="1680"/>
              </a:lnSpc>
              <a:spcBef>
                <a:spcPts val="30"/>
              </a:spcBef>
            </a:pPr>
            <a:r>
              <a:rPr sz="1400" spc="-10" dirty="0">
                <a:solidFill>
                  <a:srgbClr val="171717"/>
                </a:solidFill>
                <a:latin typeface="Calibri"/>
                <a:cs typeface="Calibri"/>
              </a:rPr>
              <a:t>Cliquer </a:t>
            </a:r>
            <a:r>
              <a:rPr sz="1400" spc="-5" dirty="0">
                <a:solidFill>
                  <a:srgbClr val="171717"/>
                </a:solidFill>
                <a:latin typeface="Calibri"/>
                <a:cs typeface="Calibri"/>
              </a:rPr>
              <a:t>sur « </a:t>
            </a:r>
            <a:r>
              <a:rPr sz="1400" spc="-10" dirty="0">
                <a:solidFill>
                  <a:srgbClr val="171717"/>
                </a:solidFill>
                <a:latin typeface="Calibri"/>
                <a:cs typeface="Calibri"/>
              </a:rPr>
              <a:t>Register  </a:t>
            </a:r>
            <a:r>
              <a:rPr sz="1400" spc="-5" dirty="0">
                <a:solidFill>
                  <a:srgbClr val="171717"/>
                </a:solidFill>
                <a:latin typeface="Calibri"/>
                <a:cs typeface="Calibri"/>
              </a:rPr>
              <a:t>Bidder »</a:t>
            </a:r>
            <a:r>
              <a:rPr sz="1400" spc="-65" dirty="0">
                <a:solidFill>
                  <a:srgbClr val="171717"/>
                </a:solidFill>
                <a:latin typeface="Calibri"/>
                <a:cs typeface="Calibri"/>
              </a:rPr>
              <a:t> </a:t>
            </a:r>
            <a:r>
              <a:rPr sz="1400" spc="-5" dirty="0">
                <a:solidFill>
                  <a:srgbClr val="171717"/>
                </a:solidFill>
                <a:latin typeface="Calibri"/>
                <a:cs typeface="Calibri"/>
              </a:rPr>
              <a:t>[Inscrire</a:t>
            </a:r>
            <a:endParaRPr sz="1400" dirty="0">
              <a:latin typeface="Calibri"/>
              <a:cs typeface="Calibri"/>
            </a:endParaRPr>
          </a:p>
          <a:p>
            <a:pPr marR="6230620" algn="ctr">
              <a:lnSpc>
                <a:spcPts val="1625"/>
              </a:lnSpc>
            </a:pPr>
            <a:r>
              <a:rPr sz="1400" spc="-5" dirty="0">
                <a:solidFill>
                  <a:srgbClr val="171717"/>
                </a:solidFill>
                <a:latin typeface="Calibri"/>
                <a:cs typeface="Calibri"/>
              </a:rPr>
              <a:t>un</a:t>
            </a:r>
            <a:r>
              <a:rPr sz="1400" spc="-100" dirty="0">
                <a:solidFill>
                  <a:srgbClr val="171717"/>
                </a:solidFill>
                <a:latin typeface="Calibri"/>
                <a:cs typeface="Calibri"/>
              </a:rPr>
              <a:t> </a:t>
            </a:r>
            <a:r>
              <a:rPr sz="1400" spc="-5" dirty="0">
                <a:solidFill>
                  <a:srgbClr val="171717"/>
                </a:solidFill>
                <a:latin typeface="Calibri"/>
                <a:cs typeface="Calibri"/>
              </a:rPr>
              <a:t>soumissionnaire]</a:t>
            </a:r>
            <a:endParaRPr sz="1400" dirty="0">
              <a:latin typeface="Calibri"/>
              <a:cs typeface="Calibri"/>
            </a:endParaRPr>
          </a:p>
          <a:p>
            <a:pPr>
              <a:lnSpc>
                <a:spcPct val="100000"/>
              </a:lnSpc>
              <a:spcBef>
                <a:spcPts val="20"/>
              </a:spcBef>
            </a:pPr>
            <a:endParaRPr sz="2000" dirty="0">
              <a:latin typeface="Times New Roman"/>
              <a:cs typeface="Times New Roman"/>
            </a:endParaRPr>
          </a:p>
          <a:p>
            <a:pPr marL="599440" marR="6747509" indent="-635" algn="ctr">
              <a:lnSpc>
                <a:spcPct val="99100"/>
              </a:lnSpc>
            </a:pPr>
            <a:r>
              <a:rPr sz="1600" b="1" dirty="0">
                <a:solidFill>
                  <a:srgbClr val="171717"/>
                </a:solidFill>
                <a:latin typeface="Arial"/>
                <a:cs typeface="Arial"/>
              </a:rPr>
              <a:t>Action 3  </a:t>
            </a:r>
            <a:r>
              <a:rPr sz="1500" spc="-10" dirty="0">
                <a:solidFill>
                  <a:srgbClr val="171717"/>
                </a:solidFill>
                <a:latin typeface="Calibri"/>
                <a:cs typeface="Calibri"/>
              </a:rPr>
              <a:t>Enregistrer </a:t>
            </a:r>
            <a:r>
              <a:rPr sz="1500" spc="-5" dirty="0">
                <a:solidFill>
                  <a:srgbClr val="171717"/>
                </a:solidFill>
                <a:latin typeface="Calibri"/>
                <a:cs typeface="Calibri"/>
              </a:rPr>
              <a:t>les  </a:t>
            </a:r>
            <a:r>
              <a:rPr sz="1500" spc="-10" dirty="0">
                <a:solidFill>
                  <a:srgbClr val="171717"/>
                </a:solidFill>
                <a:latin typeface="Calibri"/>
                <a:cs typeface="Calibri"/>
              </a:rPr>
              <a:t>informations </a:t>
            </a:r>
            <a:r>
              <a:rPr sz="1500" spc="-5" dirty="0">
                <a:solidFill>
                  <a:srgbClr val="171717"/>
                </a:solidFill>
                <a:latin typeface="Calibri"/>
                <a:cs typeface="Calibri"/>
              </a:rPr>
              <a:t>du</a:t>
            </a:r>
            <a:r>
              <a:rPr sz="1500" spc="-45" dirty="0">
                <a:solidFill>
                  <a:srgbClr val="171717"/>
                </a:solidFill>
                <a:latin typeface="Calibri"/>
                <a:cs typeface="Calibri"/>
              </a:rPr>
              <a:t> </a:t>
            </a:r>
            <a:r>
              <a:rPr sz="1500" spc="-10" dirty="0">
                <a:solidFill>
                  <a:srgbClr val="171717"/>
                </a:solidFill>
                <a:latin typeface="Calibri"/>
                <a:cs typeface="Calibri"/>
              </a:rPr>
              <a:t>profil  </a:t>
            </a:r>
            <a:r>
              <a:rPr sz="1500" spc="-5" dirty="0">
                <a:solidFill>
                  <a:srgbClr val="171717"/>
                </a:solidFill>
                <a:latin typeface="Calibri"/>
                <a:cs typeface="Calibri"/>
              </a:rPr>
              <a:t>de</a:t>
            </a:r>
            <a:r>
              <a:rPr sz="1500" spc="-35" dirty="0">
                <a:solidFill>
                  <a:srgbClr val="171717"/>
                </a:solidFill>
                <a:latin typeface="Calibri"/>
                <a:cs typeface="Calibri"/>
              </a:rPr>
              <a:t> </a:t>
            </a:r>
            <a:r>
              <a:rPr sz="1500" spc="-10" dirty="0">
                <a:solidFill>
                  <a:srgbClr val="171717"/>
                </a:solidFill>
                <a:latin typeface="Calibri"/>
                <a:cs typeface="Calibri"/>
              </a:rPr>
              <a:t>soumissionnaire</a:t>
            </a:r>
            <a:endParaRPr sz="1500" dirty="0">
              <a:latin typeface="Calibri"/>
              <a:cs typeface="Calibri"/>
            </a:endParaRPr>
          </a:p>
        </p:txBody>
      </p:sp>
      <p:sp>
        <p:nvSpPr>
          <p:cNvPr id="12" name="object 12"/>
          <p:cNvSpPr txBox="1"/>
          <p:nvPr/>
        </p:nvSpPr>
        <p:spPr>
          <a:xfrm>
            <a:off x="137413" y="6163119"/>
            <a:ext cx="832485" cy="610235"/>
          </a:xfrm>
          <a:prstGeom prst="rect">
            <a:avLst/>
          </a:prstGeom>
        </p:spPr>
        <p:txBody>
          <a:bodyPr vert="horz" wrap="square" lIns="0" tIns="0" rIns="0" bIns="0" rtlCol="0">
            <a:spAutoFit/>
          </a:bodyPr>
          <a:lstStyle/>
          <a:p>
            <a:pPr algn="ctr">
              <a:lnSpc>
                <a:spcPts val="1050"/>
              </a:lnSpc>
            </a:pPr>
            <a:r>
              <a:rPr sz="1000" u="sng" spc="-5" dirty="0">
                <a:solidFill>
                  <a:srgbClr val="0462C1"/>
                </a:solidFill>
                <a:latin typeface="Calibri"/>
                <a:cs typeface="Calibri"/>
                <a:hlinkClick r:id="rId7" action="ppaction://hlinksldjump"/>
              </a:rPr>
              <a:t>page</a:t>
            </a:r>
            <a:r>
              <a:rPr sz="1000" u="sng" spc="-80" dirty="0">
                <a:solidFill>
                  <a:srgbClr val="0462C1"/>
                </a:solidFill>
                <a:latin typeface="Calibri"/>
                <a:cs typeface="Calibri"/>
                <a:hlinkClick r:id="rId7" action="ppaction://hlinksldjump"/>
              </a:rPr>
              <a:t> </a:t>
            </a:r>
            <a:r>
              <a:rPr sz="1000" u="sng" spc="-5" dirty="0">
                <a:solidFill>
                  <a:srgbClr val="0462C1"/>
                </a:solidFill>
                <a:latin typeface="Calibri"/>
                <a:cs typeface="Calibri"/>
                <a:hlinkClick r:id="rId7" action="ppaction://hlinksldjump"/>
              </a:rPr>
              <a:t>principale</a:t>
            </a:r>
            <a:endParaRPr sz="1000">
              <a:latin typeface="Calibri"/>
              <a:cs typeface="Calibri"/>
            </a:endParaRPr>
          </a:p>
          <a:p>
            <a:pPr marL="12065" marR="5080" algn="ctr">
              <a:lnSpc>
                <a:spcPct val="100000"/>
              </a:lnSpc>
            </a:pPr>
            <a:r>
              <a:rPr sz="1000" b="1" u="sng" dirty="0">
                <a:solidFill>
                  <a:srgbClr val="0462C1"/>
                </a:solidFill>
                <a:latin typeface="Calibri"/>
                <a:cs typeface="Calibri"/>
                <a:hlinkClick r:id="rId7" action="ppaction://hlinksldjump"/>
              </a:rPr>
              <a:t>Register</a:t>
            </a:r>
            <a:r>
              <a:rPr sz="1000" b="1" u="sng" spc="-100" dirty="0">
                <a:solidFill>
                  <a:srgbClr val="0462C1"/>
                </a:solidFill>
                <a:latin typeface="Calibri"/>
                <a:cs typeface="Calibri"/>
                <a:hlinkClick r:id="rId7" action="ppaction://hlinksldjump"/>
              </a:rPr>
              <a:t> </a:t>
            </a:r>
            <a:r>
              <a:rPr sz="1000" b="1" u="sng" spc="-5" dirty="0">
                <a:solidFill>
                  <a:srgbClr val="0462C1"/>
                </a:solidFill>
                <a:latin typeface="Calibri"/>
                <a:cs typeface="Calibri"/>
                <a:hlinkClick r:id="rId7" action="ppaction://hlinksldjump"/>
              </a:rPr>
              <a:t>Profile  </a:t>
            </a:r>
            <a:r>
              <a:rPr sz="1000" u="sng" spc="-5" dirty="0">
                <a:solidFill>
                  <a:srgbClr val="0462C1"/>
                </a:solidFill>
                <a:latin typeface="Calibri"/>
                <a:cs typeface="Calibri"/>
                <a:hlinkClick r:id="rId7" action="ppaction://hlinksldjump"/>
              </a:rPr>
              <a:t>[Enregistrer un  profil]</a:t>
            </a:r>
            <a:endParaRPr sz="1000">
              <a:latin typeface="Calibri"/>
              <a:cs typeface="Calibri"/>
            </a:endParaRPr>
          </a:p>
        </p:txBody>
      </p:sp>
      <p:sp>
        <p:nvSpPr>
          <p:cNvPr id="13" name="object 13"/>
          <p:cNvSpPr txBox="1"/>
          <p:nvPr/>
        </p:nvSpPr>
        <p:spPr>
          <a:xfrm>
            <a:off x="1734311" y="6188583"/>
            <a:ext cx="1057275" cy="215900"/>
          </a:xfrm>
          <a:prstGeom prst="rect">
            <a:avLst/>
          </a:prstGeom>
        </p:spPr>
        <p:txBody>
          <a:bodyPr vert="horz" wrap="square" lIns="0" tIns="0" rIns="0" bIns="0" rtlCol="0">
            <a:spAutoFit/>
          </a:bodyPr>
          <a:lstStyle/>
          <a:p>
            <a:pPr marL="12700">
              <a:lnSpc>
                <a:spcPts val="1525"/>
              </a:lnSpc>
            </a:pPr>
            <a:r>
              <a:rPr sz="1500" dirty="0">
                <a:solidFill>
                  <a:srgbClr val="171717"/>
                </a:solidFill>
                <a:latin typeface="Calibri"/>
                <a:cs typeface="Calibri"/>
              </a:rPr>
              <a:t>mot </a:t>
            </a:r>
            <a:r>
              <a:rPr sz="1500" spc="-5" dirty="0">
                <a:solidFill>
                  <a:srgbClr val="171717"/>
                </a:solidFill>
                <a:latin typeface="Calibri"/>
                <a:cs typeface="Calibri"/>
              </a:rPr>
              <a:t>de</a:t>
            </a:r>
            <a:r>
              <a:rPr sz="1500" spc="-95" dirty="0">
                <a:solidFill>
                  <a:srgbClr val="171717"/>
                </a:solidFill>
                <a:latin typeface="Calibri"/>
                <a:cs typeface="Calibri"/>
              </a:rPr>
              <a:t> </a:t>
            </a:r>
            <a:r>
              <a:rPr sz="1500" spc="-5" dirty="0">
                <a:solidFill>
                  <a:srgbClr val="171717"/>
                </a:solidFill>
                <a:latin typeface="Calibri"/>
                <a:cs typeface="Calibri"/>
              </a:rPr>
              <a:t>passe</a:t>
            </a:r>
            <a:endParaRPr sz="1500">
              <a:latin typeface="Calibri"/>
              <a:cs typeface="Calibri"/>
            </a:endParaRPr>
          </a:p>
        </p:txBody>
      </p:sp>
      <p:sp>
        <p:nvSpPr>
          <p:cNvPr id="14" name="object 14"/>
          <p:cNvSpPr txBox="1">
            <a:spLocks noGrp="1"/>
          </p:cNvSpPr>
          <p:nvPr>
            <p:ph type="ftr" sz="quarter" idx="5"/>
          </p:nvPr>
        </p:nvSpPr>
        <p:spPr>
          <a:prstGeom prst="rect">
            <a:avLst/>
          </a:prstGeom>
        </p:spPr>
        <p:txBody>
          <a:bodyPr vert="horz" wrap="square" lIns="0" tIns="0" rIns="0" bIns="0" rtlCol="0">
            <a:spAutoFit/>
          </a:bodyPr>
          <a:lstStyle/>
          <a:p>
            <a:pPr marL="12700">
              <a:lnSpc>
                <a:spcPts val="1240"/>
              </a:lnSpc>
            </a:pPr>
            <a:r>
              <a:rPr dirty="0"/>
              <a:t>Guide de </a:t>
            </a:r>
            <a:r>
              <a:rPr spc="-5" dirty="0"/>
              <a:t>l’utilisateur du </a:t>
            </a:r>
            <a:r>
              <a:rPr spc="-10" dirty="0"/>
              <a:t>système </a:t>
            </a:r>
            <a:r>
              <a:rPr spc="-15" dirty="0"/>
              <a:t>eTendering </a:t>
            </a:r>
            <a:r>
              <a:rPr spc="-5" dirty="0"/>
              <a:t>du PNUD </a:t>
            </a:r>
            <a:r>
              <a:rPr dirty="0"/>
              <a:t>à </a:t>
            </a:r>
            <a:r>
              <a:rPr spc="-15" dirty="0"/>
              <a:t>l’attention </a:t>
            </a:r>
            <a:r>
              <a:rPr dirty="0"/>
              <a:t>des </a:t>
            </a:r>
            <a:r>
              <a:rPr spc="-5" dirty="0"/>
              <a:t>soumissionnaires </a:t>
            </a:r>
            <a:r>
              <a:rPr dirty="0"/>
              <a:t>- </a:t>
            </a:r>
            <a:r>
              <a:rPr spc="-5" dirty="0"/>
              <a:t>janvier</a:t>
            </a:r>
            <a:r>
              <a:rPr spc="125" dirty="0"/>
              <a:t> </a:t>
            </a:r>
            <a:r>
              <a:rPr spc="-5" dirty="0"/>
              <a:t>2018</a:t>
            </a:r>
          </a:p>
        </p:txBody>
      </p:sp>
      <p:sp>
        <p:nvSpPr>
          <p:cNvPr id="15" name="object 15"/>
          <p:cNvSpPr txBox="1"/>
          <p:nvPr/>
        </p:nvSpPr>
        <p:spPr>
          <a:xfrm>
            <a:off x="11094973" y="6463538"/>
            <a:ext cx="179705" cy="177800"/>
          </a:xfrm>
          <a:prstGeom prst="rect">
            <a:avLst/>
          </a:prstGeom>
        </p:spPr>
        <p:txBody>
          <a:bodyPr vert="horz" wrap="square" lIns="0" tIns="0" rIns="0" bIns="0" rtlCol="0">
            <a:spAutoFit/>
          </a:bodyPr>
          <a:lstStyle/>
          <a:p>
            <a:pPr marL="12700">
              <a:lnSpc>
                <a:spcPts val="1240"/>
              </a:lnSpc>
            </a:pPr>
            <a:r>
              <a:rPr sz="1200" spc="-5" dirty="0">
                <a:solidFill>
                  <a:srgbClr val="888888"/>
                </a:solidFill>
                <a:latin typeface="Calibri"/>
                <a:cs typeface="Calibri"/>
              </a:rPr>
              <a:t>60</a:t>
            </a:r>
            <a:endParaRPr sz="1200">
              <a:latin typeface="Calibri"/>
              <a:cs typeface="Calibri"/>
            </a:endParaRPr>
          </a:p>
        </p:txBody>
      </p:sp>
      <p:sp>
        <p:nvSpPr>
          <p:cNvPr id="11" name="object 11"/>
          <p:cNvSpPr txBox="1"/>
          <p:nvPr/>
        </p:nvSpPr>
        <p:spPr>
          <a:xfrm>
            <a:off x="1280922" y="5458714"/>
            <a:ext cx="1964055" cy="716915"/>
          </a:xfrm>
          <a:prstGeom prst="rect">
            <a:avLst/>
          </a:prstGeom>
        </p:spPr>
        <p:txBody>
          <a:bodyPr vert="horz" wrap="square" lIns="0" tIns="0" rIns="0" bIns="0" rtlCol="0">
            <a:spAutoFit/>
          </a:bodyPr>
          <a:lstStyle/>
          <a:p>
            <a:pPr marL="635" algn="ctr">
              <a:lnSpc>
                <a:spcPts val="1895"/>
              </a:lnSpc>
            </a:pPr>
            <a:r>
              <a:rPr sz="1600" b="1" dirty="0">
                <a:solidFill>
                  <a:srgbClr val="171717"/>
                </a:solidFill>
                <a:latin typeface="Arial"/>
                <a:cs typeface="Arial"/>
              </a:rPr>
              <a:t>Action</a:t>
            </a:r>
            <a:r>
              <a:rPr sz="1600" b="1" spc="-100" dirty="0">
                <a:solidFill>
                  <a:srgbClr val="171717"/>
                </a:solidFill>
                <a:latin typeface="Arial"/>
                <a:cs typeface="Arial"/>
              </a:rPr>
              <a:t> </a:t>
            </a:r>
            <a:r>
              <a:rPr sz="1600" b="1" dirty="0">
                <a:solidFill>
                  <a:srgbClr val="171717"/>
                </a:solidFill>
                <a:latin typeface="Arial"/>
                <a:cs typeface="Arial"/>
              </a:rPr>
              <a:t>4</a:t>
            </a:r>
            <a:endParaRPr sz="1600">
              <a:latin typeface="Arial"/>
              <a:cs typeface="Arial"/>
            </a:endParaRPr>
          </a:p>
          <a:p>
            <a:pPr algn="ctr">
              <a:lnSpc>
                <a:spcPts val="1775"/>
              </a:lnSpc>
            </a:pPr>
            <a:r>
              <a:rPr sz="1500" spc="-5" dirty="0">
                <a:solidFill>
                  <a:srgbClr val="171717"/>
                </a:solidFill>
                <a:latin typeface="Calibri"/>
                <a:cs typeface="Calibri"/>
              </a:rPr>
              <a:t>Confirmer l’inscription</a:t>
            </a:r>
            <a:r>
              <a:rPr sz="1500" spc="20" dirty="0">
                <a:solidFill>
                  <a:srgbClr val="171717"/>
                </a:solidFill>
                <a:latin typeface="Calibri"/>
                <a:cs typeface="Calibri"/>
              </a:rPr>
              <a:t> </a:t>
            </a:r>
            <a:r>
              <a:rPr sz="1500" spc="-5" dirty="0">
                <a:solidFill>
                  <a:srgbClr val="171717"/>
                </a:solidFill>
                <a:latin typeface="Calibri"/>
                <a:cs typeface="Calibri"/>
              </a:rPr>
              <a:t>et</a:t>
            </a:r>
            <a:endParaRPr sz="1500">
              <a:latin typeface="Calibri"/>
              <a:cs typeface="Calibri"/>
            </a:endParaRPr>
          </a:p>
          <a:p>
            <a:pPr marR="33020" algn="ctr">
              <a:lnSpc>
                <a:spcPct val="100000"/>
              </a:lnSpc>
            </a:pPr>
            <a:r>
              <a:rPr sz="1500" spc="-10" dirty="0">
                <a:solidFill>
                  <a:srgbClr val="171717"/>
                </a:solidFill>
                <a:latin typeface="Calibri"/>
                <a:cs typeface="Calibri"/>
              </a:rPr>
              <a:t>créer </a:t>
            </a:r>
            <a:r>
              <a:rPr sz="1500" spc="-5" dirty="0">
                <a:solidFill>
                  <a:srgbClr val="171717"/>
                </a:solidFill>
                <a:latin typeface="Calibri"/>
                <a:cs typeface="Calibri"/>
              </a:rPr>
              <a:t>un</a:t>
            </a:r>
            <a:r>
              <a:rPr sz="1500" spc="-55" dirty="0">
                <a:solidFill>
                  <a:srgbClr val="171717"/>
                </a:solidFill>
                <a:latin typeface="Calibri"/>
                <a:cs typeface="Calibri"/>
              </a:rPr>
              <a:t> </a:t>
            </a:r>
            <a:r>
              <a:rPr sz="1500" spc="-5" dirty="0">
                <a:solidFill>
                  <a:srgbClr val="171717"/>
                </a:solidFill>
                <a:latin typeface="Calibri"/>
                <a:cs typeface="Calibri"/>
              </a:rPr>
              <a:t>nouveau</a:t>
            </a:r>
            <a:endParaRPr sz="1500">
              <a:latin typeface="Calibri"/>
              <a:cs typeface="Calibri"/>
            </a:endParaRPr>
          </a:p>
        </p:txBody>
      </p:sp>
      <p:sp>
        <p:nvSpPr>
          <p:cNvPr id="17" name="Titre 1">
            <a:extLst>
              <a:ext uri="{FF2B5EF4-FFF2-40B4-BE49-F238E27FC236}">
                <a16:creationId xmlns:a16="http://schemas.microsoft.com/office/drawing/2014/main" id="{1302444C-4600-426A-8BAD-FCA55F1D4F50}"/>
              </a:ext>
            </a:extLst>
          </p:cNvPr>
          <p:cNvSpPr txBox="1">
            <a:spLocks/>
          </p:cNvSpPr>
          <p:nvPr/>
        </p:nvSpPr>
        <p:spPr>
          <a:xfrm>
            <a:off x="1600200" y="1136733"/>
            <a:ext cx="9242306" cy="422564"/>
          </a:xfrm>
          <a:prstGeom prst="rect">
            <a:avLst/>
          </a:prstGeom>
        </p:spPr>
        <p:txBody>
          <a:bodyPr wrap="square" lIns="0" tIns="0" rIns="0" bIns="0">
            <a:noAutofit/>
          </a:bodyPr>
          <a:lstStyle>
            <a:lvl1pPr>
              <a:defRPr sz="2800" b="1" i="0">
                <a:solidFill>
                  <a:schemeClr val="tx1"/>
                </a:solidFill>
                <a:latin typeface="Calibri"/>
                <a:ea typeface="+mj-ea"/>
                <a:cs typeface="Calibri"/>
              </a:defRPr>
            </a:lvl1pPr>
          </a:lstStyle>
          <a:p>
            <a:r>
              <a:rPr lang="fr-FR" sz="3200" u="heavy" spc="-10" dirty="0">
                <a:solidFill>
                  <a:srgbClr val="0462C1"/>
                </a:solidFill>
                <a:hlinkClick r:id="rId9"/>
              </a:rPr>
              <a:t>https://etendering.partneragencies.org</a:t>
            </a:r>
            <a:endParaRPr lang="fr-FR" sz="3200" kern="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453486" y="103594"/>
            <a:ext cx="6887209" cy="831850"/>
          </a:xfrm>
          <a:custGeom>
            <a:avLst/>
            <a:gdLst/>
            <a:ahLst/>
            <a:cxnLst/>
            <a:rect l="l" t="t" r="r" b="b"/>
            <a:pathLst>
              <a:path w="6887209" h="831850">
                <a:moveTo>
                  <a:pt x="0" y="831342"/>
                </a:moveTo>
                <a:lnTo>
                  <a:pt x="6886956" y="831342"/>
                </a:lnTo>
                <a:lnTo>
                  <a:pt x="6886956" y="0"/>
                </a:lnTo>
                <a:lnTo>
                  <a:pt x="0" y="0"/>
                </a:lnTo>
                <a:lnTo>
                  <a:pt x="0" y="831342"/>
                </a:lnTo>
                <a:close/>
              </a:path>
            </a:pathLst>
          </a:custGeom>
          <a:solidFill>
            <a:srgbClr val="5B9BD4"/>
          </a:solidFill>
        </p:spPr>
        <p:txBody>
          <a:bodyPr wrap="square" lIns="0" tIns="0" rIns="0" bIns="0" rtlCol="0"/>
          <a:lstStyle/>
          <a:p>
            <a:endParaRPr/>
          </a:p>
        </p:txBody>
      </p:sp>
      <p:sp>
        <p:nvSpPr>
          <p:cNvPr id="3" name="object 3"/>
          <p:cNvSpPr txBox="1">
            <a:spLocks noGrp="1"/>
          </p:cNvSpPr>
          <p:nvPr>
            <p:ph type="title"/>
          </p:nvPr>
        </p:nvSpPr>
        <p:spPr>
          <a:xfrm>
            <a:off x="1962980" y="118807"/>
            <a:ext cx="5625465" cy="841375"/>
          </a:xfrm>
          <a:prstGeom prst="rect">
            <a:avLst/>
          </a:prstGeom>
        </p:spPr>
        <p:txBody>
          <a:bodyPr vert="horz" wrap="square" lIns="0" tIns="0" rIns="0" bIns="0" rtlCol="0">
            <a:spAutoFit/>
          </a:bodyPr>
          <a:lstStyle/>
          <a:p>
            <a:pPr marL="12700" algn="ctr">
              <a:lnSpc>
                <a:spcPts val="3190"/>
              </a:lnSpc>
            </a:pPr>
            <a:r>
              <a:rPr dirty="0"/>
              <a:t>Action 1 : </a:t>
            </a:r>
            <a:r>
              <a:rPr spc="-10" dirty="0"/>
              <a:t>Connexion </a:t>
            </a:r>
            <a:r>
              <a:rPr spc="-20" dirty="0"/>
              <a:t>avec </a:t>
            </a:r>
            <a:r>
              <a:rPr i="1" spc="-10" dirty="0">
                <a:latin typeface="Calibri"/>
                <a:cs typeface="Calibri"/>
              </a:rPr>
              <a:t>event.guest</a:t>
            </a:r>
          </a:p>
          <a:p>
            <a:pPr marL="12700">
              <a:lnSpc>
                <a:spcPts val="3190"/>
              </a:lnSpc>
            </a:pPr>
            <a:r>
              <a:rPr spc="-10" dirty="0"/>
              <a:t>[invité.événement]</a:t>
            </a:r>
          </a:p>
        </p:txBody>
      </p:sp>
      <p:sp>
        <p:nvSpPr>
          <p:cNvPr id="5" name="object 5"/>
          <p:cNvSpPr txBox="1"/>
          <p:nvPr/>
        </p:nvSpPr>
        <p:spPr>
          <a:xfrm>
            <a:off x="1324102" y="1893823"/>
            <a:ext cx="4031615" cy="755015"/>
          </a:xfrm>
          <a:prstGeom prst="rect">
            <a:avLst/>
          </a:prstGeom>
        </p:spPr>
        <p:txBody>
          <a:bodyPr vert="horz" wrap="square" lIns="0" tIns="0" rIns="0" bIns="0" rtlCol="0">
            <a:spAutoFit/>
          </a:bodyPr>
          <a:lstStyle/>
          <a:p>
            <a:pPr marL="298450" indent="-285750">
              <a:lnSpc>
                <a:spcPct val="100000"/>
              </a:lnSpc>
              <a:buFont typeface="Segoe UI Symbol"/>
              <a:buChar char="✓"/>
              <a:tabLst>
                <a:tab pos="299085" algn="l"/>
              </a:tabLst>
            </a:pPr>
            <a:r>
              <a:rPr sz="1600" dirty="0">
                <a:latin typeface="Calibri"/>
                <a:cs typeface="Calibri"/>
              </a:rPr>
              <a:t>Nom </a:t>
            </a:r>
            <a:r>
              <a:rPr sz="1600" spc="-10" dirty="0">
                <a:latin typeface="Calibri"/>
                <a:cs typeface="Calibri"/>
              </a:rPr>
              <a:t>d’utilisateur </a:t>
            </a:r>
            <a:r>
              <a:rPr sz="1600" dirty="0">
                <a:latin typeface="Calibri"/>
                <a:cs typeface="Calibri"/>
              </a:rPr>
              <a:t>:</a:t>
            </a:r>
            <a:r>
              <a:rPr sz="1600" spc="-15" dirty="0">
                <a:latin typeface="Calibri"/>
                <a:cs typeface="Calibri"/>
              </a:rPr>
              <a:t> </a:t>
            </a:r>
            <a:r>
              <a:rPr sz="1600" b="1" spc="-10" dirty="0">
                <a:latin typeface="Calibri"/>
                <a:cs typeface="Calibri"/>
              </a:rPr>
              <a:t>event.guest</a:t>
            </a:r>
            <a:endParaRPr sz="1600" dirty="0">
              <a:latin typeface="Calibri"/>
              <a:cs typeface="Calibri"/>
            </a:endParaRPr>
          </a:p>
          <a:p>
            <a:pPr marL="298450" indent="-285750">
              <a:lnSpc>
                <a:spcPct val="100000"/>
              </a:lnSpc>
              <a:buFont typeface="Segoe UI Symbol"/>
              <a:buChar char="✓"/>
              <a:tabLst>
                <a:tab pos="299085" algn="l"/>
              </a:tabLst>
            </a:pPr>
            <a:r>
              <a:rPr sz="1600" dirty="0">
                <a:latin typeface="Calibri"/>
                <a:cs typeface="Calibri"/>
              </a:rPr>
              <a:t>Mot </a:t>
            </a:r>
            <a:r>
              <a:rPr sz="1600" spc="-5" dirty="0">
                <a:latin typeface="Calibri"/>
                <a:cs typeface="Calibri"/>
              </a:rPr>
              <a:t>de passe </a:t>
            </a:r>
            <a:r>
              <a:rPr sz="1600" dirty="0">
                <a:latin typeface="Calibri"/>
                <a:cs typeface="Calibri"/>
              </a:rPr>
              <a:t>:</a:t>
            </a:r>
            <a:r>
              <a:rPr sz="1600" spc="-60" dirty="0">
                <a:latin typeface="Calibri"/>
                <a:cs typeface="Calibri"/>
              </a:rPr>
              <a:t> </a:t>
            </a:r>
            <a:r>
              <a:rPr sz="1600" b="1" spc="-10" dirty="0">
                <a:latin typeface="Calibri"/>
                <a:cs typeface="Calibri"/>
              </a:rPr>
              <a:t>why2change</a:t>
            </a:r>
            <a:endParaRPr sz="1600" dirty="0">
              <a:latin typeface="Calibri"/>
              <a:cs typeface="Calibri"/>
            </a:endParaRPr>
          </a:p>
          <a:p>
            <a:pPr marL="298450" indent="-285750">
              <a:lnSpc>
                <a:spcPct val="100000"/>
              </a:lnSpc>
              <a:buFont typeface="Segoe UI Symbol"/>
              <a:buChar char="✓"/>
              <a:tabLst>
                <a:tab pos="299085" algn="l"/>
              </a:tabLst>
            </a:pPr>
            <a:r>
              <a:rPr sz="1600" spc="-5" dirty="0">
                <a:latin typeface="Calibri"/>
                <a:cs typeface="Calibri"/>
              </a:rPr>
              <a:t>Lien </a:t>
            </a:r>
            <a:r>
              <a:rPr sz="1600" dirty="0">
                <a:latin typeface="Calibri"/>
                <a:cs typeface="Calibri"/>
              </a:rPr>
              <a:t>:</a:t>
            </a:r>
            <a:r>
              <a:rPr sz="1600" spc="15" dirty="0">
                <a:latin typeface="Calibri"/>
                <a:cs typeface="Calibri"/>
              </a:rPr>
              <a:t> </a:t>
            </a:r>
            <a:r>
              <a:rPr sz="1600" u="heavy" spc="-10" dirty="0">
                <a:solidFill>
                  <a:srgbClr val="0462C1"/>
                </a:solidFill>
                <a:latin typeface="Calibri"/>
                <a:cs typeface="Calibri"/>
                <a:hlinkClick r:id="rId2"/>
              </a:rPr>
              <a:t>https://etendering.partneragencies.org</a:t>
            </a:r>
            <a:endParaRPr sz="1600" dirty="0">
              <a:latin typeface="Calibri"/>
              <a:cs typeface="Calibri"/>
            </a:endParaRPr>
          </a:p>
        </p:txBody>
      </p:sp>
      <p:sp>
        <p:nvSpPr>
          <p:cNvPr id="6" name="object 6"/>
          <p:cNvSpPr/>
          <p:nvPr/>
        </p:nvSpPr>
        <p:spPr>
          <a:xfrm>
            <a:off x="1082802" y="2621241"/>
            <a:ext cx="8883396" cy="3784727"/>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1270995" y="2765103"/>
            <a:ext cx="8333232" cy="3234690"/>
          </a:xfrm>
          <a:prstGeom prst="rect">
            <a:avLst/>
          </a:prstGeom>
          <a:blipFill>
            <a:blip r:embed="rId4" cstate="print"/>
            <a:stretch>
              <a:fillRect/>
            </a:stretch>
          </a:blipFill>
        </p:spPr>
        <p:txBody>
          <a:bodyPr wrap="square" lIns="0" tIns="0" rIns="0" bIns="0" rtlCol="0"/>
          <a:lstStyle/>
          <a:p>
            <a:endParaRPr/>
          </a:p>
        </p:txBody>
      </p:sp>
      <p:sp>
        <p:nvSpPr>
          <p:cNvPr id="8" name="object 8"/>
          <p:cNvSpPr txBox="1"/>
          <p:nvPr/>
        </p:nvSpPr>
        <p:spPr>
          <a:xfrm>
            <a:off x="1616963" y="3581145"/>
            <a:ext cx="739775" cy="187325"/>
          </a:xfrm>
          <a:prstGeom prst="rect">
            <a:avLst/>
          </a:prstGeom>
        </p:spPr>
        <p:txBody>
          <a:bodyPr vert="horz" wrap="square" lIns="0" tIns="0" rIns="0" bIns="0" rtlCol="0">
            <a:spAutoFit/>
          </a:bodyPr>
          <a:lstStyle/>
          <a:p>
            <a:pPr marL="12700">
              <a:lnSpc>
                <a:spcPct val="100000"/>
              </a:lnSpc>
            </a:pPr>
            <a:r>
              <a:rPr sz="1100" spc="-5" dirty="0">
                <a:latin typeface="Calibri"/>
                <a:cs typeface="Calibri"/>
              </a:rPr>
              <a:t>why2change</a:t>
            </a:r>
            <a:endParaRPr sz="1100" dirty="0">
              <a:latin typeface="Calibri"/>
              <a:cs typeface="Calibri"/>
            </a:endParaRPr>
          </a:p>
        </p:txBody>
      </p:sp>
      <p:sp>
        <p:nvSpPr>
          <p:cNvPr id="9" name="object 9"/>
          <p:cNvSpPr/>
          <p:nvPr/>
        </p:nvSpPr>
        <p:spPr>
          <a:xfrm>
            <a:off x="11480292" y="5582410"/>
            <a:ext cx="556259" cy="1255014"/>
          </a:xfrm>
          <a:prstGeom prst="rect">
            <a:avLst/>
          </a:prstGeom>
          <a:blipFill>
            <a:blip r:embed="rId5" cstate="print"/>
            <a:stretch>
              <a:fillRect/>
            </a:stretch>
          </a:blipFill>
        </p:spPr>
        <p:txBody>
          <a:bodyPr wrap="square" lIns="0" tIns="0" rIns="0" bIns="0" rtlCol="0"/>
          <a:lstStyle/>
          <a:p>
            <a:endParaRPr/>
          </a:p>
        </p:txBody>
      </p:sp>
      <p:sp>
        <p:nvSpPr>
          <p:cNvPr id="10" name="object 10"/>
          <p:cNvSpPr txBox="1"/>
          <p:nvPr/>
        </p:nvSpPr>
        <p:spPr>
          <a:xfrm>
            <a:off x="151129" y="5876290"/>
            <a:ext cx="805815" cy="324485"/>
          </a:xfrm>
          <a:prstGeom prst="rect">
            <a:avLst/>
          </a:prstGeom>
        </p:spPr>
        <p:txBody>
          <a:bodyPr vert="horz" wrap="square" lIns="0" tIns="0" rIns="0" bIns="0" rtlCol="0">
            <a:spAutoFit/>
          </a:bodyPr>
          <a:lstStyle/>
          <a:p>
            <a:pPr marL="12700">
              <a:lnSpc>
                <a:spcPct val="100000"/>
              </a:lnSpc>
            </a:pPr>
            <a:r>
              <a:rPr sz="1000" u="sng" spc="-5" dirty="0">
                <a:solidFill>
                  <a:srgbClr val="0462C1"/>
                </a:solidFill>
                <a:latin typeface="Calibri"/>
                <a:cs typeface="Calibri"/>
                <a:hlinkClick r:id="rId6" action="ppaction://hlinksldjump"/>
              </a:rPr>
              <a:t>Cliquer </a:t>
            </a:r>
            <a:r>
              <a:rPr sz="1000" u="sng" dirty="0">
                <a:solidFill>
                  <a:srgbClr val="0462C1"/>
                </a:solidFill>
                <a:latin typeface="Calibri"/>
                <a:cs typeface="Calibri"/>
                <a:hlinkClick r:id="rId6" action="ppaction://hlinksldjump"/>
              </a:rPr>
              <a:t>ici</a:t>
            </a:r>
            <a:r>
              <a:rPr sz="1000" u="sng" spc="-85" dirty="0">
                <a:solidFill>
                  <a:srgbClr val="0462C1"/>
                </a:solidFill>
                <a:latin typeface="Calibri"/>
                <a:cs typeface="Calibri"/>
                <a:hlinkClick r:id="rId6" action="ppaction://hlinksldjump"/>
              </a:rPr>
              <a:t> </a:t>
            </a:r>
            <a:r>
              <a:rPr sz="1000" u="sng" spc="-5" dirty="0">
                <a:solidFill>
                  <a:srgbClr val="0462C1"/>
                </a:solidFill>
                <a:latin typeface="Calibri"/>
                <a:cs typeface="Calibri"/>
                <a:hlinkClick r:id="rId6" action="ppaction://hlinksldjump"/>
              </a:rPr>
              <a:t>pour</a:t>
            </a:r>
            <a:endParaRPr sz="1000">
              <a:latin typeface="Calibri"/>
              <a:cs typeface="Calibri"/>
            </a:endParaRPr>
          </a:p>
          <a:p>
            <a:pPr marL="46355">
              <a:lnSpc>
                <a:spcPct val="100000"/>
              </a:lnSpc>
            </a:pPr>
            <a:r>
              <a:rPr sz="1000" u="sng" dirty="0">
                <a:solidFill>
                  <a:srgbClr val="0462C1"/>
                </a:solidFill>
                <a:latin typeface="Calibri"/>
                <a:cs typeface="Calibri"/>
                <a:hlinkClick r:id="rId6" action="ppaction://hlinksldjump"/>
              </a:rPr>
              <a:t>retourner à</a:t>
            </a:r>
            <a:r>
              <a:rPr sz="1000" u="sng" spc="-100" dirty="0">
                <a:solidFill>
                  <a:srgbClr val="0462C1"/>
                </a:solidFill>
                <a:latin typeface="Calibri"/>
                <a:cs typeface="Calibri"/>
                <a:hlinkClick r:id="rId6" action="ppaction://hlinksldjump"/>
              </a:rPr>
              <a:t> </a:t>
            </a:r>
            <a:r>
              <a:rPr sz="1000" u="sng" dirty="0">
                <a:solidFill>
                  <a:srgbClr val="0462C1"/>
                </a:solidFill>
                <a:latin typeface="Calibri"/>
                <a:cs typeface="Calibri"/>
                <a:hlinkClick r:id="rId6" action="ppaction://hlinksldjump"/>
              </a:rPr>
              <a:t>la</a:t>
            </a:r>
            <a:endParaRPr sz="1000">
              <a:latin typeface="Calibri"/>
              <a:cs typeface="Calibri"/>
            </a:endParaRPr>
          </a:p>
        </p:txBody>
      </p:sp>
      <p:sp>
        <p:nvSpPr>
          <p:cNvPr id="11" name="object 11"/>
          <p:cNvSpPr/>
          <p:nvPr/>
        </p:nvSpPr>
        <p:spPr>
          <a:xfrm>
            <a:off x="309372" y="5445252"/>
            <a:ext cx="442722" cy="323850"/>
          </a:xfrm>
          <a:prstGeom prst="rect">
            <a:avLst/>
          </a:prstGeom>
          <a:blipFill>
            <a:blip r:embed="rId7" cstate="print"/>
            <a:stretch>
              <a:fillRect/>
            </a:stretch>
          </a:blipFill>
        </p:spPr>
        <p:txBody>
          <a:bodyPr wrap="square" lIns="0" tIns="0" rIns="0" bIns="0" rtlCol="0"/>
          <a:lstStyle/>
          <a:p>
            <a:endParaRPr/>
          </a:p>
        </p:txBody>
      </p:sp>
      <p:sp>
        <p:nvSpPr>
          <p:cNvPr id="12" name="object 12"/>
          <p:cNvSpPr/>
          <p:nvPr/>
        </p:nvSpPr>
        <p:spPr>
          <a:xfrm>
            <a:off x="7936230" y="426719"/>
            <a:ext cx="3817620" cy="2034539"/>
          </a:xfrm>
          <a:custGeom>
            <a:avLst/>
            <a:gdLst/>
            <a:ahLst/>
            <a:cxnLst/>
            <a:rect l="l" t="t" r="r" b="b"/>
            <a:pathLst>
              <a:path w="3817620" h="2034539">
                <a:moveTo>
                  <a:pt x="3478529" y="0"/>
                </a:moveTo>
                <a:lnTo>
                  <a:pt x="339090" y="0"/>
                </a:lnTo>
                <a:lnTo>
                  <a:pt x="293066" y="3094"/>
                </a:lnTo>
                <a:lnTo>
                  <a:pt x="248928" y="12109"/>
                </a:lnTo>
                <a:lnTo>
                  <a:pt x="207079" y="26640"/>
                </a:lnTo>
                <a:lnTo>
                  <a:pt x="167922" y="46284"/>
                </a:lnTo>
                <a:lnTo>
                  <a:pt x="131860" y="70638"/>
                </a:lnTo>
                <a:lnTo>
                  <a:pt x="99298" y="99298"/>
                </a:lnTo>
                <a:lnTo>
                  <a:pt x="70638" y="131860"/>
                </a:lnTo>
                <a:lnTo>
                  <a:pt x="46284" y="167922"/>
                </a:lnTo>
                <a:lnTo>
                  <a:pt x="26640" y="207079"/>
                </a:lnTo>
                <a:lnTo>
                  <a:pt x="12109" y="248928"/>
                </a:lnTo>
                <a:lnTo>
                  <a:pt x="3094" y="293066"/>
                </a:lnTo>
                <a:lnTo>
                  <a:pt x="0" y="339089"/>
                </a:lnTo>
                <a:lnTo>
                  <a:pt x="0" y="1695450"/>
                </a:lnTo>
                <a:lnTo>
                  <a:pt x="3094" y="1741473"/>
                </a:lnTo>
                <a:lnTo>
                  <a:pt x="12109" y="1785611"/>
                </a:lnTo>
                <a:lnTo>
                  <a:pt x="26640" y="1827460"/>
                </a:lnTo>
                <a:lnTo>
                  <a:pt x="46284" y="1866617"/>
                </a:lnTo>
                <a:lnTo>
                  <a:pt x="70638" y="1902679"/>
                </a:lnTo>
                <a:lnTo>
                  <a:pt x="99298" y="1935241"/>
                </a:lnTo>
                <a:lnTo>
                  <a:pt x="131860" y="1963901"/>
                </a:lnTo>
                <a:lnTo>
                  <a:pt x="167922" y="1988255"/>
                </a:lnTo>
                <a:lnTo>
                  <a:pt x="207079" y="2007899"/>
                </a:lnTo>
                <a:lnTo>
                  <a:pt x="248928" y="2022430"/>
                </a:lnTo>
                <a:lnTo>
                  <a:pt x="293066" y="2031445"/>
                </a:lnTo>
                <a:lnTo>
                  <a:pt x="339090" y="2034539"/>
                </a:lnTo>
                <a:lnTo>
                  <a:pt x="3478529" y="2034539"/>
                </a:lnTo>
                <a:lnTo>
                  <a:pt x="3524553" y="2031445"/>
                </a:lnTo>
                <a:lnTo>
                  <a:pt x="3568691" y="2022430"/>
                </a:lnTo>
                <a:lnTo>
                  <a:pt x="3610540" y="2007899"/>
                </a:lnTo>
                <a:lnTo>
                  <a:pt x="3649697" y="1988255"/>
                </a:lnTo>
                <a:lnTo>
                  <a:pt x="3685759" y="1963901"/>
                </a:lnTo>
                <a:lnTo>
                  <a:pt x="3718321" y="1935241"/>
                </a:lnTo>
                <a:lnTo>
                  <a:pt x="3746981" y="1902679"/>
                </a:lnTo>
                <a:lnTo>
                  <a:pt x="3771335" y="1866617"/>
                </a:lnTo>
                <a:lnTo>
                  <a:pt x="3790979" y="1827460"/>
                </a:lnTo>
                <a:lnTo>
                  <a:pt x="3805510" y="1785611"/>
                </a:lnTo>
                <a:lnTo>
                  <a:pt x="3814525" y="1741473"/>
                </a:lnTo>
                <a:lnTo>
                  <a:pt x="3817620" y="1695450"/>
                </a:lnTo>
                <a:lnTo>
                  <a:pt x="3817620" y="339089"/>
                </a:lnTo>
                <a:lnTo>
                  <a:pt x="3814525" y="293066"/>
                </a:lnTo>
                <a:lnTo>
                  <a:pt x="3805510" y="248928"/>
                </a:lnTo>
                <a:lnTo>
                  <a:pt x="3790979" y="207079"/>
                </a:lnTo>
                <a:lnTo>
                  <a:pt x="3771335" y="167922"/>
                </a:lnTo>
                <a:lnTo>
                  <a:pt x="3746981" y="131860"/>
                </a:lnTo>
                <a:lnTo>
                  <a:pt x="3718321" y="99298"/>
                </a:lnTo>
                <a:lnTo>
                  <a:pt x="3685759" y="70638"/>
                </a:lnTo>
                <a:lnTo>
                  <a:pt x="3649697" y="46284"/>
                </a:lnTo>
                <a:lnTo>
                  <a:pt x="3610540" y="26640"/>
                </a:lnTo>
                <a:lnTo>
                  <a:pt x="3568691" y="12109"/>
                </a:lnTo>
                <a:lnTo>
                  <a:pt x="3524553" y="3094"/>
                </a:lnTo>
                <a:lnTo>
                  <a:pt x="3478529" y="0"/>
                </a:lnTo>
                <a:close/>
              </a:path>
            </a:pathLst>
          </a:custGeom>
          <a:solidFill>
            <a:srgbClr val="DEEBF7"/>
          </a:solidFill>
        </p:spPr>
        <p:txBody>
          <a:bodyPr wrap="square" lIns="0" tIns="0" rIns="0" bIns="0" rtlCol="0"/>
          <a:lstStyle/>
          <a:p>
            <a:endParaRPr/>
          </a:p>
        </p:txBody>
      </p:sp>
      <p:sp>
        <p:nvSpPr>
          <p:cNvPr id="13" name="object 13"/>
          <p:cNvSpPr/>
          <p:nvPr/>
        </p:nvSpPr>
        <p:spPr>
          <a:xfrm>
            <a:off x="7936230" y="426719"/>
            <a:ext cx="3817620" cy="2034539"/>
          </a:xfrm>
          <a:custGeom>
            <a:avLst/>
            <a:gdLst/>
            <a:ahLst/>
            <a:cxnLst/>
            <a:rect l="l" t="t" r="r" b="b"/>
            <a:pathLst>
              <a:path w="3817620" h="2034539">
                <a:moveTo>
                  <a:pt x="0" y="339089"/>
                </a:moveTo>
                <a:lnTo>
                  <a:pt x="3094" y="293066"/>
                </a:lnTo>
                <a:lnTo>
                  <a:pt x="12109" y="248928"/>
                </a:lnTo>
                <a:lnTo>
                  <a:pt x="26640" y="207079"/>
                </a:lnTo>
                <a:lnTo>
                  <a:pt x="46284" y="167922"/>
                </a:lnTo>
                <a:lnTo>
                  <a:pt x="70638" y="131860"/>
                </a:lnTo>
                <a:lnTo>
                  <a:pt x="99298" y="99298"/>
                </a:lnTo>
                <a:lnTo>
                  <a:pt x="131860" y="70638"/>
                </a:lnTo>
                <a:lnTo>
                  <a:pt x="167922" y="46284"/>
                </a:lnTo>
                <a:lnTo>
                  <a:pt x="207079" y="26640"/>
                </a:lnTo>
                <a:lnTo>
                  <a:pt x="248928" y="12109"/>
                </a:lnTo>
                <a:lnTo>
                  <a:pt x="293066" y="3094"/>
                </a:lnTo>
                <a:lnTo>
                  <a:pt x="339090" y="0"/>
                </a:lnTo>
                <a:lnTo>
                  <a:pt x="3478529" y="0"/>
                </a:lnTo>
                <a:lnTo>
                  <a:pt x="3524553" y="3094"/>
                </a:lnTo>
                <a:lnTo>
                  <a:pt x="3568691" y="12109"/>
                </a:lnTo>
                <a:lnTo>
                  <a:pt x="3610540" y="26640"/>
                </a:lnTo>
                <a:lnTo>
                  <a:pt x="3649697" y="46284"/>
                </a:lnTo>
                <a:lnTo>
                  <a:pt x="3685759" y="70638"/>
                </a:lnTo>
                <a:lnTo>
                  <a:pt x="3718321" y="99298"/>
                </a:lnTo>
                <a:lnTo>
                  <a:pt x="3746981" y="131860"/>
                </a:lnTo>
                <a:lnTo>
                  <a:pt x="3771335" y="167922"/>
                </a:lnTo>
                <a:lnTo>
                  <a:pt x="3790979" y="207079"/>
                </a:lnTo>
                <a:lnTo>
                  <a:pt x="3805510" y="248928"/>
                </a:lnTo>
                <a:lnTo>
                  <a:pt x="3814525" y="293066"/>
                </a:lnTo>
                <a:lnTo>
                  <a:pt x="3817620" y="339089"/>
                </a:lnTo>
                <a:lnTo>
                  <a:pt x="3817620" y="1695450"/>
                </a:lnTo>
                <a:lnTo>
                  <a:pt x="3814525" y="1741473"/>
                </a:lnTo>
                <a:lnTo>
                  <a:pt x="3805510" y="1785611"/>
                </a:lnTo>
                <a:lnTo>
                  <a:pt x="3790979" y="1827460"/>
                </a:lnTo>
                <a:lnTo>
                  <a:pt x="3771335" y="1866617"/>
                </a:lnTo>
                <a:lnTo>
                  <a:pt x="3746981" y="1902679"/>
                </a:lnTo>
                <a:lnTo>
                  <a:pt x="3718321" y="1935241"/>
                </a:lnTo>
                <a:lnTo>
                  <a:pt x="3685759" y="1963901"/>
                </a:lnTo>
                <a:lnTo>
                  <a:pt x="3649697" y="1988255"/>
                </a:lnTo>
                <a:lnTo>
                  <a:pt x="3610540" y="2007899"/>
                </a:lnTo>
                <a:lnTo>
                  <a:pt x="3568691" y="2022430"/>
                </a:lnTo>
                <a:lnTo>
                  <a:pt x="3524553" y="2031445"/>
                </a:lnTo>
                <a:lnTo>
                  <a:pt x="3478529" y="2034539"/>
                </a:lnTo>
                <a:lnTo>
                  <a:pt x="339090" y="2034539"/>
                </a:lnTo>
                <a:lnTo>
                  <a:pt x="293066" y="2031445"/>
                </a:lnTo>
                <a:lnTo>
                  <a:pt x="248928" y="2022430"/>
                </a:lnTo>
                <a:lnTo>
                  <a:pt x="207079" y="2007899"/>
                </a:lnTo>
                <a:lnTo>
                  <a:pt x="167922" y="1988255"/>
                </a:lnTo>
                <a:lnTo>
                  <a:pt x="131860" y="1963901"/>
                </a:lnTo>
                <a:lnTo>
                  <a:pt x="99298" y="1935241"/>
                </a:lnTo>
                <a:lnTo>
                  <a:pt x="70638" y="1902679"/>
                </a:lnTo>
                <a:lnTo>
                  <a:pt x="46284" y="1866617"/>
                </a:lnTo>
                <a:lnTo>
                  <a:pt x="26640" y="1827460"/>
                </a:lnTo>
                <a:lnTo>
                  <a:pt x="12109" y="1785611"/>
                </a:lnTo>
                <a:lnTo>
                  <a:pt x="3094" y="1741473"/>
                </a:lnTo>
                <a:lnTo>
                  <a:pt x="0" y="1695450"/>
                </a:lnTo>
                <a:lnTo>
                  <a:pt x="0" y="339089"/>
                </a:lnTo>
                <a:close/>
              </a:path>
            </a:pathLst>
          </a:custGeom>
          <a:ln w="38100">
            <a:solidFill>
              <a:srgbClr val="2570C5"/>
            </a:solidFill>
          </a:ln>
        </p:spPr>
        <p:txBody>
          <a:bodyPr wrap="square" lIns="0" tIns="0" rIns="0" bIns="0" rtlCol="0"/>
          <a:lstStyle/>
          <a:p>
            <a:endParaRPr/>
          </a:p>
        </p:txBody>
      </p:sp>
      <p:sp>
        <p:nvSpPr>
          <p:cNvPr id="14" name="object 14"/>
          <p:cNvSpPr txBox="1"/>
          <p:nvPr/>
        </p:nvSpPr>
        <p:spPr>
          <a:xfrm>
            <a:off x="8114538" y="965200"/>
            <a:ext cx="3277235" cy="568960"/>
          </a:xfrm>
          <a:prstGeom prst="rect">
            <a:avLst/>
          </a:prstGeom>
        </p:spPr>
        <p:txBody>
          <a:bodyPr vert="horz" wrap="square" lIns="0" tIns="0" rIns="0" bIns="0" rtlCol="0">
            <a:spAutoFit/>
          </a:bodyPr>
          <a:lstStyle/>
          <a:p>
            <a:pPr marL="12700" marR="5080">
              <a:lnSpc>
                <a:spcPct val="100000"/>
              </a:lnSpc>
            </a:pPr>
            <a:r>
              <a:rPr sz="1200" spc="-5" dirty="0">
                <a:solidFill>
                  <a:srgbClr val="0D0D0D"/>
                </a:solidFill>
                <a:latin typeface="Calibri"/>
                <a:cs typeface="Calibri"/>
              </a:rPr>
              <a:t>Si </a:t>
            </a:r>
            <a:r>
              <a:rPr sz="1200" spc="-10" dirty="0">
                <a:solidFill>
                  <a:srgbClr val="0D0D0D"/>
                </a:solidFill>
                <a:latin typeface="Calibri"/>
                <a:cs typeface="Calibri"/>
              </a:rPr>
              <a:t>vous </a:t>
            </a:r>
            <a:r>
              <a:rPr sz="1200" spc="-5" dirty="0">
                <a:solidFill>
                  <a:srgbClr val="0D0D0D"/>
                </a:solidFill>
                <a:latin typeface="Calibri"/>
                <a:cs typeface="Calibri"/>
              </a:rPr>
              <a:t>êtes déjà </a:t>
            </a:r>
            <a:r>
              <a:rPr sz="1200" dirty="0">
                <a:solidFill>
                  <a:srgbClr val="0D0D0D"/>
                </a:solidFill>
                <a:latin typeface="Calibri"/>
                <a:cs typeface="Calibri"/>
              </a:rPr>
              <a:t>inscrit(e) </a:t>
            </a:r>
            <a:r>
              <a:rPr sz="1200" spc="-5" dirty="0">
                <a:solidFill>
                  <a:srgbClr val="0D0D0D"/>
                </a:solidFill>
                <a:latin typeface="Calibri"/>
                <a:cs typeface="Calibri"/>
              </a:rPr>
              <a:t>dans </a:t>
            </a:r>
            <a:r>
              <a:rPr sz="1200" dirty="0">
                <a:solidFill>
                  <a:srgbClr val="0D0D0D"/>
                </a:solidFill>
                <a:latin typeface="Calibri"/>
                <a:cs typeface="Calibri"/>
              </a:rPr>
              <a:t>le </a:t>
            </a:r>
            <a:r>
              <a:rPr sz="1200" spc="-10" dirty="0">
                <a:solidFill>
                  <a:srgbClr val="0D0D0D"/>
                </a:solidFill>
                <a:latin typeface="Calibri"/>
                <a:cs typeface="Calibri"/>
              </a:rPr>
              <a:t>système, </a:t>
            </a:r>
            <a:r>
              <a:rPr sz="1200" dirty="0">
                <a:solidFill>
                  <a:srgbClr val="0D0D0D"/>
                </a:solidFill>
                <a:latin typeface="Calibri"/>
                <a:cs typeface="Calibri"/>
              </a:rPr>
              <a:t>mais </a:t>
            </a:r>
            <a:r>
              <a:rPr sz="1200" spc="-5" dirty="0">
                <a:solidFill>
                  <a:srgbClr val="0D0D0D"/>
                </a:solidFill>
                <a:latin typeface="Calibri"/>
                <a:cs typeface="Calibri"/>
              </a:rPr>
              <a:t>que  </a:t>
            </a:r>
            <a:r>
              <a:rPr sz="1200" spc="-10" dirty="0">
                <a:solidFill>
                  <a:srgbClr val="0D0D0D"/>
                </a:solidFill>
                <a:latin typeface="Calibri"/>
                <a:cs typeface="Calibri"/>
              </a:rPr>
              <a:t>vous </a:t>
            </a:r>
            <a:r>
              <a:rPr sz="1200" spc="-5" dirty="0">
                <a:solidFill>
                  <a:srgbClr val="0D0D0D"/>
                </a:solidFill>
                <a:latin typeface="Calibri"/>
                <a:cs typeface="Calibri"/>
              </a:rPr>
              <a:t>ne </a:t>
            </a:r>
            <a:r>
              <a:rPr sz="1200" spc="-10" dirty="0">
                <a:solidFill>
                  <a:srgbClr val="0D0D0D"/>
                </a:solidFill>
                <a:latin typeface="Calibri"/>
                <a:cs typeface="Calibri"/>
              </a:rPr>
              <a:t>vous </a:t>
            </a:r>
            <a:r>
              <a:rPr sz="1200" spc="-5" dirty="0">
                <a:solidFill>
                  <a:srgbClr val="0D0D0D"/>
                </a:solidFill>
                <a:latin typeface="Calibri"/>
                <a:cs typeface="Calibri"/>
              </a:rPr>
              <a:t>souvenez pas de </a:t>
            </a:r>
            <a:r>
              <a:rPr sz="1200" spc="-10" dirty="0">
                <a:solidFill>
                  <a:srgbClr val="0D0D0D"/>
                </a:solidFill>
                <a:latin typeface="Calibri"/>
                <a:cs typeface="Calibri"/>
              </a:rPr>
              <a:t>votre </a:t>
            </a:r>
            <a:r>
              <a:rPr sz="1200" dirty="0">
                <a:solidFill>
                  <a:srgbClr val="0D0D0D"/>
                </a:solidFill>
                <a:latin typeface="Calibri"/>
                <a:cs typeface="Calibri"/>
              </a:rPr>
              <a:t>mot </a:t>
            </a:r>
            <a:r>
              <a:rPr sz="1200" spc="-5" dirty="0">
                <a:solidFill>
                  <a:srgbClr val="0D0D0D"/>
                </a:solidFill>
                <a:latin typeface="Calibri"/>
                <a:cs typeface="Calibri"/>
              </a:rPr>
              <a:t>de passe,  </a:t>
            </a:r>
            <a:r>
              <a:rPr sz="1200" b="1" spc="-10" dirty="0">
                <a:solidFill>
                  <a:srgbClr val="0D0D0D"/>
                </a:solidFill>
                <a:latin typeface="Calibri"/>
                <a:cs typeface="Calibri"/>
              </a:rPr>
              <a:t>veuillez </a:t>
            </a:r>
            <a:r>
              <a:rPr sz="1200" b="1" dirty="0">
                <a:solidFill>
                  <a:srgbClr val="0D0D0D"/>
                </a:solidFill>
                <a:latin typeface="Calibri"/>
                <a:cs typeface="Calibri"/>
              </a:rPr>
              <a:t>ne pas </a:t>
            </a:r>
            <a:r>
              <a:rPr sz="1200" b="1" spc="-5" dirty="0">
                <a:solidFill>
                  <a:srgbClr val="0D0D0D"/>
                </a:solidFill>
                <a:latin typeface="Calibri"/>
                <a:cs typeface="Calibri"/>
              </a:rPr>
              <a:t>vous </a:t>
            </a:r>
            <a:r>
              <a:rPr sz="1200" b="1" spc="-10" dirty="0">
                <a:solidFill>
                  <a:srgbClr val="0D0D0D"/>
                </a:solidFill>
                <a:latin typeface="Calibri"/>
                <a:cs typeface="Calibri"/>
              </a:rPr>
              <a:t>réinscrire</a:t>
            </a:r>
            <a:r>
              <a:rPr sz="1200" spc="-10" dirty="0">
                <a:solidFill>
                  <a:srgbClr val="0D0D0D"/>
                </a:solidFill>
                <a:latin typeface="Calibri"/>
                <a:cs typeface="Calibri"/>
              </a:rPr>
              <a:t>.</a:t>
            </a:r>
            <a:endParaRPr sz="1200">
              <a:latin typeface="Calibri"/>
              <a:cs typeface="Calibri"/>
            </a:endParaRPr>
          </a:p>
        </p:txBody>
      </p:sp>
      <p:sp>
        <p:nvSpPr>
          <p:cNvPr id="15" name="object 15"/>
          <p:cNvSpPr txBox="1"/>
          <p:nvPr/>
        </p:nvSpPr>
        <p:spPr>
          <a:xfrm>
            <a:off x="8114538" y="1696720"/>
            <a:ext cx="3324225" cy="569595"/>
          </a:xfrm>
          <a:prstGeom prst="rect">
            <a:avLst/>
          </a:prstGeom>
        </p:spPr>
        <p:txBody>
          <a:bodyPr vert="horz" wrap="square" lIns="0" tIns="0" rIns="0" bIns="0" rtlCol="0">
            <a:spAutoFit/>
          </a:bodyPr>
          <a:lstStyle/>
          <a:p>
            <a:pPr marL="12700" marR="5080" algn="just">
              <a:lnSpc>
                <a:spcPct val="100000"/>
              </a:lnSpc>
            </a:pPr>
            <a:r>
              <a:rPr sz="1200" spc="-5" dirty="0">
                <a:solidFill>
                  <a:srgbClr val="0D0D0D"/>
                </a:solidFill>
                <a:latin typeface="Calibri"/>
                <a:cs typeface="Calibri"/>
              </a:rPr>
              <a:t>Si </a:t>
            </a:r>
            <a:r>
              <a:rPr sz="1200" spc="-10" dirty="0">
                <a:solidFill>
                  <a:srgbClr val="0D0D0D"/>
                </a:solidFill>
                <a:latin typeface="Calibri"/>
                <a:cs typeface="Calibri"/>
              </a:rPr>
              <a:t>vous </a:t>
            </a:r>
            <a:r>
              <a:rPr sz="1200" spc="-15" dirty="0">
                <a:solidFill>
                  <a:srgbClr val="0D0D0D"/>
                </a:solidFill>
                <a:latin typeface="Calibri"/>
                <a:cs typeface="Calibri"/>
              </a:rPr>
              <a:t>avez </a:t>
            </a:r>
            <a:r>
              <a:rPr sz="1200" spc="-5" dirty="0">
                <a:solidFill>
                  <a:srgbClr val="0D0D0D"/>
                </a:solidFill>
                <a:latin typeface="Calibri"/>
                <a:cs typeface="Calibri"/>
              </a:rPr>
              <a:t>oublié </a:t>
            </a:r>
            <a:r>
              <a:rPr sz="1200" spc="-10" dirty="0">
                <a:solidFill>
                  <a:srgbClr val="0D0D0D"/>
                </a:solidFill>
                <a:latin typeface="Calibri"/>
                <a:cs typeface="Calibri"/>
              </a:rPr>
              <a:t>votre </a:t>
            </a:r>
            <a:r>
              <a:rPr sz="1200" dirty="0">
                <a:solidFill>
                  <a:srgbClr val="0D0D0D"/>
                </a:solidFill>
                <a:latin typeface="Calibri"/>
                <a:cs typeface="Calibri"/>
              </a:rPr>
              <a:t>mot </a:t>
            </a:r>
            <a:r>
              <a:rPr sz="1200" spc="-5" dirty="0">
                <a:solidFill>
                  <a:srgbClr val="0D0D0D"/>
                </a:solidFill>
                <a:latin typeface="Calibri"/>
                <a:cs typeface="Calibri"/>
              </a:rPr>
              <a:t>de passe, cliquez sur </a:t>
            </a:r>
            <a:r>
              <a:rPr sz="1200" dirty="0">
                <a:solidFill>
                  <a:srgbClr val="0D0D0D"/>
                </a:solidFill>
                <a:latin typeface="Calibri"/>
                <a:cs typeface="Calibri"/>
              </a:rPr>
              <a:t>le  lien « </a:t>
            </a:r>
            <a:r>
              <a:rPr sz="1200" b="1" i="1" spc="-10" dirty="0">
                <a:solidFill>
                  <a:srgbClr val="0D0D0D"/>
                </a:solidFill>
                <a:latin typeface="Calibri"/>
                <a:cs typeface="Calibri"/>
              </a:rPr>
              <a:t>Forgotten </a:t>
            </a:r>
            <a:r>
              <a:rPr sz="1200" b="1" i="1" spc="-5" dirty="0">
                <a:solidFill>
                  <a:srgbClr val="0D0D0D"/>
                </a:solidFill>
                <a:latin typeface="Calibri"/>
                <a:cs typeface="Calibri"/>
              </a:rPr>
              <a:t>Password </a:t>
            </a:r>
            <a:r>
              <a:rPr sz="1200" dirty="0">
                <a:solidFill>
                  <a:srgbClr val="0D0D0D"/>
                </a:solidFill>
                <a:latin typeface="Calibri"/>
                <a:cs typeface="Calibri"/>
              </a:rPr>
              <a:t>» </a:t>
            </a:r>
            <a:r>
              <a:rPr sz="1200" spc="-5" dirty="0">
                <a:solidFill>
                  <a:srgbClr val="0D0D0D"/>
                </a:solidFill>
                <a:latin typeface="Calibri"/>
                <a:cs typeface="Calibri"/>
              </a:rPr>
              <a:t>[Mot de passe oublié] et  créez un nouveau </a:t>
            </a:r>
            <a:r>
              <a:rPr sz="1200" dirty="0">
                <a:solidFill>
                  <a:srgbClr val="0D0D0D"/>
                </a:solidFill>
                <a:latin typeface="Calibri"/>
                <a:cs typeface="Calibri"/>
              </a:rPr>
              <a:t>mot </a:t>
            </a:r>
            <a:r>
              <a:rPr sz="1200" spc="-5" dirty="0">
                <a:solidFill>
                  <a:srgbClr val="0D0D0D"/>
                </a:solidFill>
                <a:latin typeface="Calibri"/>
                <a:cs typeface="Calibri"/>
              </a:rPr>
              <a:t>de</a:t>
            </a:r>
            <a:r>
              <a:rPr sz="1200" spc="-90" dirty="0">
                <a:solidFill>
                  <a:srgbClr val="0D0D0D"/>
                </a:solidFill>
                <a:latin typeface="Calibri"/>
                <a:cs typeface="Calibri"/>
              </a:rPr>
              <a:t> </a:t>
            </a:r>
            <a:r>
              <a:rPr sz="1200" spc="-5" dirty="0">
                <a:solidFill>
                  <a:srgbClr val="0D0D0D"/>
                </a:solidFill>
                <a:latin typeface="Calibri"/>
                <a:cs typeface="Calibri"/>
              </a:rPr>
              <a:t>passe.</a:t>
            </a:r>
            <a:endParaRPr sz="1200" dirty="0">
              <a:latin typeface="Calibri"/>
              <a:cs typeface="Calibri"/>
            </a:endParaRPr>
          </a:p>
        </p:txBody>
      </p:sp>
      <p:sp>
        <p:nvSpPr>
          <p:cNvPr id="16" name="object 16"/>
          <p:cNvSpPr/>
          <p:nvPr/>
        </p:nvSpPr>
        <p:spPr>
          <a:xfrm>
            <a:off x="8514588" y="539495"/>
            <a:ext cx="1824355" cy="400050"/>
          </a:xfrm>
          <a:custGeom>
            <a:avLst/>
            <a:gdLst/>
            <a:ahLst/>
            <a:cxnLst/>
            <a:rect l="l" t="t" r="r" b="b"/>
            <a:pathLst>
              <a:path w="1824354" h="400050">
                <a:moveTo>
                  <a:pt x="0" y="400050"/>
                </a:moveTo>
                <a:lnTo>
                  <a:pt x="1824227" y="400050"/>
                </a:lnTo>
                <a:lnTo>
                  <a:pt x="1824227" y="0"/>
                </a:lnTo>
                <a:lnTo>
                  <a:pt x="0" y="0"/>
                </a:lnTo>
                <a:lnTo>
                  <a:pt x="0" y="400050"/>
                </a:lnTo>
                <a:close/>
              </a:path>
            </a:pathLst>
          </a:custGeom>
          <a:solidFill>
            <a:srgbClr val="DEEBF7"/>
          </a:solidFill>
        </p:spPr>
        <p:txBody>
          <a:bodyPr wrap="square" lIns="0" tIns="0" rIns="0" bIns="0" rtlCol="0"/>
          <a:lstStyle/>
          <a:p>
            <a:endParaRPr/>
          </a:p>
        </p:txBody>
      </p:sp>
      <p:sp>
        <p:nvSpPr>
          <p:cNvPr id="17" name="object 17"/>
          <p:cNvSpPr txBox="1"/>
          <p:nvPr/>
        </p:nvSpPr>
        <p:spPr>
          <a:xfrm>
            <a:off x="8594090" y="568959"/>
            <a:ext cx="1314450" cy="330200"/>
          </a:xfrm>
          <a:prstGeom prst="rect">
            <a:avLst/>
          </a:prstGeom>
        </p:spPr>
        <p:txBody>
          <a:bodyPr vert="horz" wrap="square" lIns="0" tIns="0" rIns="0" bIns="0" rtlCol="0">
            <a:spAutoFit/>
          </a:bodyPr>
          <a:lstStyle/>
          <a:p>
            <a:pPr marL="12700">
              <a:lnSpc>
                <a:spcPct val="100000"/>
              </a:lnSpc>
            </a:pPr>
            <a:r>
              <a:rPr sz="2000" b="1" spc="-25" dirty="0">
                <a:solidFill>
                  <a:srgbClr val="0D0D0D"/>
                </a:solidFill>
                <a:latin typeface="Calibri"/>
                <a:cs typeface="Calibri"/>
              </a:rPr>
              <a:t>IMPORTANT</a:t>
            </a:r>
            <a:endParaRPr sz="2000">
              <a:latin typeface="Calibri"/>
              <a:cs typeface="Calibri"/>
            </a:endParaRPr>
          </a:p>
        </p:txBody>
      </p:sp>
      <p:sp>
        <p:nvSpPr>
          <p:cNvPr id="18" name="object 18"/>
          <p:cNvSpPr/>
          <p:nvPr/>
        </p:nvSpPr>
        <p:spPr>
          <a:xfrm>
            <a:off x="8073390" y="424433"/>
            <a:ext cx="550926" cy="551688"/>
          </a:xfrm>
          <a:prstGeom prst="rect">
            <a:avLst/>
          </a:prstGeom>
          <a:blipFill>
            <a:blip r:embed="rId8" cstate="print"/>
            <a:stretch>
              <a:fillRect/>
            </a:stretch>
          </a:blipFill>
        </p:spPr>
        <p:txBody>
          <a:bodyPr wrap="square" lIns="0" tIns="0" rIns="0" bIns="0" rtlCol="0"/>
          <a:lstStyle/>
          <a:p>
            <a:endParaRPr/>
          </a:p>
        </p:txBody>
      </p:sp>
      <p:sp>
        <p:nvSpPr>
          <p:cNvPr id="19" name="object 19"/>
          <p:cNvSpPr txBox="1"/>
          <p:nvPr/>
        </p:nvSpPr>
        <p:spPr>
          <a:xfrm>
            <a:off x="137413" y="6200203"/>
            <a:ext cx="832485" cy="610235"/>
          </a:xfrm>
          <a:prstGeom prst="rect">
            <a:avLst/>
          </a:prstGeom>
        </p:spPr>
        <p:txBody>
          <a:bodyPr vert="horz" wrap="square" lIns="0" tIns="0" rIns="0" bIns="0" rtlCol="0">
            <a:spAutoFit/>
          </a:bodyPr>
          <a:lstStyle/>
          <a:p>
            <a:pPr algn="ctr">
              <a:lnSpc>
                <a:spcPts val="1050"/>
              </a:lnSpc>
            </a:pPr>
            <a:r>
              <a:rPr sz="1000" u="sng" spc="-5" dirty="0">
                <a:solidFill>
                  <a:srgbClr val="0462C1"/>
                </a:solidFill>
                <a:latin typeface="Calibri"/>
                <a:cs typeface="Calibri"/>
                <a:hlinkClick r:id="rId6" action="ppaction://hlinksldjump"/>
              </a:rPr>
              <a:t>page</a:t>
            </a:r>
            <a:r>
              <a:rPr sz="1000" u="sng" spc="-80" dirty="0">
                <a:solidFill>
                  <a:srgbClr val="0462C1"/>
                </a:solidFill>
                <a:latin typeface="Calibri"/>
                <a:cs typeface="Calibri"/>
                <a:hlinkClick r:id="rId6" action="ppaction://hlinksldjump"/>
              </a:rPr>
              <a:t> </a:t>
            </a:r>
            <a:r>
              <a:rPr sz="1000" u="sng" spc="-5" dirty="0">
                <a:solidFill>
                  <a:srgbClr val="0462C1"/>
                </a:solidFill>
                <a:latin typeface="Calibri"/>
                <a:cs typeface="Calibri"/>
                <a:hlinkClick r:id="rId6" action="ppaction://hlinksldjump"/>
              </a:rPr>
              <a:t>principale</a:t>
            </a:r>
            <a:endParaRPr sz="1000">
              <a:latin typeface="Calibri"/>
              <a:cs typeface="Calibri"/>
            </a:endParaRPr>
          </a:p>
          <a:p>
            <a:pPr marL="12065" marR="5080" algn="ctr">
              <a:lnSpc>
                <a:spcPct val="100000"/>
              </a:lnSpc>
            </a:pPr>
            <a:r>
              <a:rPr sz="1000" b="1" u="sng" dirty="0">
                <a:solidFill>
                  <a:srgbClr val="0462C1"/>
                </a:solidFill>
                <a:latin typeface="Calibri"/>
                <a:cs typeface="Calibri"/>
                <a:hlinkClick r:id="rId6" action="ppaction://hlinksldjump"/>
              </a:rPr>
              <a:t>Register</a:t>
            </a:r>
            <a:r>
              <a:rPr sz="1000" b="1" u="sng" spc="-100" dirty="0">
                <a:solidFill>
                  <a:srgbClr val="0462C1"/>
                </a:solidFill>
                <a:latin typeface="Calibri"/>
                <a:cs typeface="Calibri"/>
                <a:hlinkClick r:id="rId6" action="ppaction://hlinksldjump"/>
              </a:rPr>
              <a:t> </a:t>
            </a:r>
            <a:r>
              <a:rPr sz="1000" b="1" u="sng" spc="-5" dirty="0">
                <a:solidFill>
                  <a:srgbClr val="0462C1"/>
                </a:solidFill>
                <a:latin typeface="Calibri"/>
                <a:cs typeface="Calibri"/>
                <a:hlinkClick r:id="rId6" action="ppaction://hlinksldjump"/>
              </a:rPr>
              <a:t>Profile  </a:t>
            </a:r>
            <a:r>
              <a:rPr sz="1000" u="sng" spc="-5" dirty="0">
                <a:solidFill>
                  <a:srgbClr val="0462C1"/>
                </a:solidFill>
                <a:latin typeface="Calibri"/>
                <a:cs typeface="Calibri"/>
                <a:hlinkClick r:id="rId6" action="ppaction://hlinksldjump"/>
              </a:rPr>
              <a:t>[Enregistrer un  profil]</a:t>
            </a:r>
            <a:endParaRPr sz="1000">
              <a:latin typeface="Calibri"/>
              <a:cs typeface="Calibri"/>
            </a:endParaRPr>
          </a:p>
        </p:txBody>
      </p:sp>
      <p:sp>
        <p:nvSpPr>
          <p:cNvPr id="20" name="object 20"/>
          <p:cNvSpPr txBox="1">
            <a:spLocks noGrp="1"/>
          </p:cNvSpPr>
          <p:nvPr>
            <p:ph type="ftr" sz="quarter" idx="5"/>
          </p:nvPr>
        </p:nvSpPr>
        <p:spPr>
          <a:prstGeom prst="rect">
            <a:avLst/>
          </a:prstGeom>
        </p:spPr>
        <p:txBody>
          <a:bodyPr vert="horz" wrap="square" lIns="0" tIns="0" rIns="0" bIns="0" rtlCol="0">
            <a:spAutoFit/>
          </a:bodyPr>
          <a:lstStyle/>
          <a:p>
            <a:pPr marL="12700">
              <a:lnSpc>
                <a:spcPts val="1240"/>
              </a:lnSpc>
            </a:pPr>
            <a:r>
              <a:rPr dirty="0"/>
              <a:t>Guide de </a:t>
            </a:r>
            <a:r>
              <a:rPr spc="-5" dirty="0"/>
              <a:t>l’utilisateur du </a:t>
            </a:r>
            <a:r>
              <a:rPr spc="-10" dirty="0"/>
              <a:t>système </a:t>
            </a:r>
            <a:r>
              <a:rPr spc="-15" dirty="0"/>
              <a:t>eTendering </a:t>
            </a:r>
            <a:r>
              <a:rPr spc="-5" dirty="0"/>
              <a:t>du PNUD </a:t>
            </a:r>
            <a:r>
              <a:rPr dirty="0"/>
              <a:t>à </a:t>
            </a:r>
            <a:r>
              <a:rPr spc="-15" dirty="0"/>
              <a:t>l’attention </a:t>
            </a:r>
            <a:r>
              <a:rPr dirty="0"/>
              <a:t>des </a:t>
            </a:r>
            <a:r>
              <a:rPr spc="-5" dirty="0"/>
              <a:t>soumissionnaires </a:t>
            </a:r>
            <a:r>
              <a:rPr dirty="0"/>
              <a:t>- </a:t>
            </a:r>
            <a:r>
              <a:rPr spc="-5" dirty="0"/>
              <a:t>janvier</a:t>
            </a:r>
            <a:r>
              <a:rPr spc="125" dirty="0"/>
              <a:t> </a:t>
            </a:r>
            <a:r>
              <a:rPr spc="-5" dirty="0"/>
              <a:t>2018</a:t>
            </a:r>
          </a:p>
        </p:txBody>
      </p:sp>
      <p:sp>
        <p:nvSpPr>
          <p:cNvPr id="21" name="object 21"/>
          <p:cNvSpPr txBox="1"/>
          <p:nvPr/>
        </p:nvSpPr>
        <p:spPr>
          <a:xfrm>
            <a:off x="11094973" y="6463538"/>
            <a:ext cx="179705" cy="177800"/>
          </a:xfrm>
          <a:prstGeom prst="rect">
            <a:avLst/>
          </a:prstGeom>
        </p:spPr>
        <p:txBody>
          <a:bodyPr vert="horz" wrap="square" lIns="0" tIns="0" rIns="0" bIns="0" rtlCol="0">
            <a:spAutoFit/>
          </a:bodyPr>
          <a:lstStyle/>
          <a:p>
            <a:pPr marL="12700">
              <a:lnSpc>
                <a:spcPts val="1240"/>
              </a:lnSpc>
            </a:pPr>
            <a:r>
              <a:rPr sz="1200" spc="-5" dirty="0">
                <a:solidFill>
                  <a:srgbClr val="888888"/>
                </a:solidFill>
                <a:latin typeface="Calibri"/>
                <a:cs typeface="Calibri"/>
              </a:rPr>
              <a:t>61</a:t>
            </a:r>
            <a:endParaRPr sz="1200">
              <a:latin typeface="Calibri"/>
              <a:cs typeface="Calibri"/>
            </a:endParaRPr>
          </a:p>
        </p:txBody>
      </p:sp>
      <p:sp>
        <p:nvSpPr>
          <p:cNvPr id="22" name="Ellipse 21">
            <a:extLst>
              <a:ext uri="{FF2B5EF4-FFF2-40B4-BE49-F238E27FC236}">
                <a16:creationId xmlns:a16="http://schemas.microsoft.com/office/drawing/2014/main" id="{40572E5A-588A-45D3-8D1E-A1F281016628}"/>
              </a:ext>
            </a:extLst>
          </p:cNvPr>
          <p:cNvSpPr/>
          <p:nvPr/>
        </p:nvSpPr>
        <p:spPr>
          <a:xfrm>
            <a:off x="6112002" y="2073708"/>
            <a:ext cx="283083" cy="25205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1</a:t>
            </a:r>
          </a:p>
        </p:txBody>
      </p:sp>
      <p:cxnSp>
        <p:nvCxnSpPr>
          <p:cNvPr id="24" name="Connecteur droit avec flèche 23">
            <a:extLst>
              <a:ext uri="{FF2B5EF4-FFF2-40B4-BE49-F238E27FC236}">
                <a16:creationId xmlns:a16="http://schemas.microsoft.com/office/drawing/2014/main" id="{BDF0567B-B936-4FA1-A030-C9336C3EB91E}"/>
              </a:ext>
            </a:extLst>
          </p:cNvPr>
          <p:cNvCxnSpPr>
            <a:cxnSpLocks/>
          </p:cNvCxnSpPr>
          <p:nvPr/>
        </p:nvCxnSpPr>
        <p:spPr>
          <a:xfrm flipH="1">
            <a:off x="5324466" y="2220840"/>
            <a:ext cx="771534" cy="31589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Ellipse 31">
            <a:extLst>
              <a:ext uri="{FF2B5EF4-FFF2-40B4-BE49-F238E27FC236}">
                <a16:creationId xmlns:a16="http://schemas.microsoft.com/office/drawing/2014/main" id="{14210C07-08D1-4FA0-B1A8-2C08BA83EE33}"/>
              </a:ext>
            </a:extLst>
          </p:cNvPr>
          <p:cNvSpPr/>
          <p:nvPr/>
        </p:nvSpPr>
        <p:spPr>
          <a:xfrm>
            <a:off x="4419600" y="3324857"/>
            <a:ext cx="283083" cy="25205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2</a:t>
            </a:r>
          </a:p>
        </p:txBody>
      </p:sp>
      <p:cxnSp>
        <p:nvCxnSpPr>
          <p:cNvPr id="33" name="Connecteur droit avec flèche 32">
            <a:extLst>
              <a:ext uri="{FF2B5EF4-FFF2-40B4-BE49-F238E27FC236}">
                <a16:creationId xmlns:a16="http://schemas.microsoft.com/office/drawing/2014/main" id="{FE9AC795-699A-420C-BF6E-FB35FAD272FD}"/>
              </a:ext>
            </a:extLst>
          </p:cNvPr>
          <p:cNvCxnSpPr>
            <a:cxnSpLocks/>
            <a:stCxn id="32" idx="2"/>
          </p:cNvCxnSpPr>
          <p:nvPr/>
        </p:nvCxnSpPr>
        <p:spPr>
          <a:xfrm flipH="1">
            <a:off x="3096946" y="3450885"/>
            <a:ext cx="1322654" cy="8331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908302" y="73914"/>
            <a:ext cx="10687811" cy="1201420"/>
          </a:xfrm>
          <a:custGeom>
            <a:avLst/>
            <a:gdLst/>
            <a:ahLst/>
            <a:cxnLst/>
            <a:rect l="l" t="t" r="r" b="b"/>
            <a:pathLst>
              <a:path w="7219950" h="1201420">
                <a:moveTo>
                  <a:pt x="0" y="1200912"/>
                </a:moveTo>
                <a:lnTo>
                  <a:pt x="7219950" y="1200912"/>
                </a:lnTo>
                <a:lnTo>
                  <a:pt x="7219950" y="0"/>
                </a:lnTo>
                <a:lnTo>
                  <a:pt x="0" y="0"/>
                </a:lnTo>
                <a:lnTo>
                  <a:pt x="0" y="1200912"/>
                </a:lnTo>
                <a:close/>
              </a:path>
            </a:pathLst>
          </a:custGeom>
          <a:solidFill>
            <a:srgbClr val="5B9BD4"/>
          </a:solidFill>
        </p:spPr>
        <p:txBody>
          <a:bodyPr wrap="square" lIns="0" tIns="0" rIns="0" bIns="0" rtlCol="0"/>
          <a:lstStyle/>
          <a:p>
            <a:endParaRPr dirty="0"/>
          </a:p>
        </p:txBody>
      </p:sp>
      <p:sp>
        <p:nvSpPr>
          <p:cNvPr id="3" name="object 3"/>
          <p:cNvSpPr/>
          <p:nvPr/>
        </p:nvSpPr>
        <p:spPr>
          <a:xfrm>
            <a:off x="11480292" y="5582410"/>
            <a:ext cx="556259" cy="1255014"/>
          </a:xfrm>
          <a:prstGeom prst="rect">
            <a:avLst/>
          </a:prstGeom>
          <a:blipFill>
            <a:blip r:embed="rId2"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752094" y="156971"/>
            <a:ext cx="10687811" cy="1033616"/>
          </a:xfrm>
          <a:prstGeom prst="rect">
            <a:avLst/>
          </a:prstGeom>
        </p:spPr>
        <p:txBody>
          <a:bodyPr vert="horz" wrap="square" lIns="0" tIns="200660" rIns="0" bIns="0" rtlCol="0">
            <a:spAutoFit/>
          </a:bodyPr>
          <a:lstStyle/>
          <a:p>
            <a:pPr marL="298450">
              <a:lnSpc>
                <a:spcPct val="100000"/>
              </a:lnSpc>
            </a:pPr>
            <a:r>
              <a:rPr sz="2700" dirty="0"/>
              <a:t>Action 2 : Cliquer sur « </a:t>
            </a:r>
            <a:r>
              <a:rPr sz="2700" spc="-20" dirty="0"/>
              <a:t>Register </a:t>
            </a:r>
            <a:r>
              <a:rPr sz="2700" spc="-5" dirty="0"/>
              <a:t>Bidder</a:t>
            </a:r>
            <a:r>
              <a:rPr sz="2700" spc="-30" dirty="0"/>
              <a:t> </a:t>
            </a:r>
            <a:r>
              <a:rPr sz="2700" dirty="0"/>
              <a:t>»</a:t>
            </a:r>
            <a:r>
              <a:rPr lang="fr-FR" sz="2700" dirty="0"/>
              <a:t> </a:t>
            </a:r>
            <a:r>
              <a:rPr sz="2700" spc="-5" dirty="0"/>
              <a:t>[Inscription </a:t>
            </a:r>
            <a:r>
              <a:rPr sz="2700" spc="-15" dirty="0"/>
              <a:t>d’un</a:t>
            </a:r>
            <a:r>
              <a:rPr sz="2700" spc="25" dirty="0"/>
              <a:t> </a:t>
            </a:r>
            <a:r>
              <a:rPr sz="2700" spc="-5" dirty="0"/>
              <a:t>soumissionnaire]</a:t>
            </a:r>
            <a:endParaRPr sz="2700" dirty="0"/>
          </a:p>
        </p:txBody>
      </p:sp>
      <p:sp>
        <p:nvSpPr>
          <p:cNvPr id="6" name="object 6"/>
          <p:cNvSpPr/>
          <p:nvPr/>
        </p:nvSpPr>
        <p:spPr>
          <a:xfrm>
            <a:off x="1889760" y="1821141"/>
            <a:ext cx="8574151" cy="4886579"/>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2084070" y="2015489"/>
            <a:ext cx="8023859" cy="4336541"/>
          </a:xfrm>
          <a:prstGeom prst="rect">
            <a:avLst/>
          </a:prstGeom>
          <a:blipFill>
            <a:blip r:embed="rId4" cstate="print"/>
            <a:stretch>
              <a:fillRect/>
            </a:stretch>
          </a:blipFill>
        </p:spPr>
        <p:txBody>
          <a:bodyPr wrap="square" lIns="0" tIns="0" rIns="0" bIns="0" rtlCol="0"/>
          <a:lstStyle/>
          <a:p>
            <a:endParaRPr/>
          </a:p>
        </p:txBody>
      </p:sp>
      <p:sp>
        <p:nvSpPr>
          <p:cNvPr id="8" name="object 8"/>
          <p:cNvSpPr txBox="1"/>
          <p:nvPr/>
        </p:nvSpPr>
        <p:spPr>
          <a:xfrm>
            <a:off x="151129" y="5848603"/>
            <a:ext cx="805815" cy="324485"/>
          </a:xfrm>
          <a:prstGeom prst="rect">
            <a:avLst/>
          </a:prstGeom>
        </p:spPr>
        <p:txBody>
          <a:bodyPr vert="horz" wrap="square" lIns="0" tIns="0" rIns="0" bIns="0" rtlCol="0">
            <a:spAutoFit/>
          </a:bodyPr>
          <a:lstStyle/>
          <a:p>
            <a:pPr marL="46355" marR="5080" indent="-34290">
              <a:lnSpc>
                <a:spcPct val="100000"/>
              </a:lnSpc>
            </a:pPr>
            <a:r>
              <a:rPr sz="1000" u="sng" spc="-5" dirty="0">
                <a:solidFill>
                  <a:srgbClr val="0462C1"/>
                </a:solidFill>
                <a:latin typeface="Calibri"/>
                <a:cs typeface="Calibri"/>
                <a:hlinkClick r:id="rId5" action="ppaction://hlinksldjump"/>
              </a:rPr>
              <a:t>Cliquer </a:t>
            </a:r>
            <a:r>
              <a:rPr sz="1000" u="sng" dirty="0">
                <a:solidFill>
                  <a:srgbClr val="0462C1"/>
                </a:solidFill>
                <a:latin typeface="Calibri"/>
                <a:cs typeface="Calibri"/>
                <a:hlinkClick r:id="rId5" action="ppaction://hlinksldjump"/>
              </a:rPr>
              <a:t>ici</a:t>
            </a:r>
            <a:r>
              <a:rPr sz="1000" u="sng" spc="-80" dirty="0">
                <a:solidFill>
                  <a:srgbClr val="0462C1"/>
                </a:solidFill>
                <a:latin typeface="Calibri"/>
                <a:cs typeface="Calibri"/>
                <a:hlinkClick r:id="rId5" action="ppaction://hlinksldjump"/>
              </a:rPr>
              <a:t> </a:t>
            </a:r>
            <a:r>
              <a:rPr sz="1000" u="sng" spc="-5" dirty="0">
                <a:solidFill>
                  <a:srgbClr val="0462C1"/>
                </a:solidFill>
                <a:latin typeface="Calibri"/>
                <a:cs typeface="Calibri"/>
                <a:hlinkClick r:id="rId5" action="ppaction://hlinksldjump"/>
              </a:rPr>
              <a:t>pour  </a:t>
            </a:r>
            <a:r>
              <a:rPr sz="1000" u="sng" dirty="0">
                <a:solidFill>
                  <a:srgbClr val="0462C1"/>
                </a:solidFill>
                <a:latin typeface="Calibri"/>
                <a:cs typeface="Calibri"/>
                <a:hlinkClick r:id="rId5" action="ppaction://hlinksldjump"/>
              </a:rPr>
              <a:t>retourner à</a:t>
            </a:r>
            <a:r>
              <a:rPr sz="1000" u="sng" spc="-105" dirty="0">
                <a:solidFill>
                  <a:srgbClr val="0462C1"/>
                </a:solidFill>
                <a:latin typeface="Calibri"/>
                <a:cs typeface="Calibri"/>
                <a:hlinkClick r:id="rId5" action="ppaction://hlinksldjump"/>
              </a:rPr>
              <a:t> </a:t>
            </a:r>
            <a:r>
              <a:rPr sz="1000" u="sng" dirty="0">
                <a:solidFill>
                  <a:srgbClr val="0462C1"/>
                </a:solidFill>
                <a:latin typeface="Calibri"/>
                <a:cs typeface="Calibri"/>
                <a:hlinkClick r:id="rId5" action="ppaction://hlinksldjump"/>
              </a:rPr>
              <a:t>la</a:t>
            </a:r>
            <a:endParaRPr sz="1000">
              <a:latin typeface="Calibri"/>
              <a:cs typeface="Calibri"/>
            </a:endParaRPr>
          </a:p>
        </p:txBody>
      </p:sp>
      <p:sp>
        <p:nvSpPr>
          <p:cNvPr id="9" name="object 9"/>
          <p:cNvSpPr/>
          <p:nvPr/>
        </p:nvSpPr>
        <p:spPr>
          <a:xfrm>
            <a:off x="309372" y="5417820"/>
            <a:ext cx="442722" cy="323088"/>
          </a:xfrm>
          <a:prstGeom prst="rect">
            <a:avLst/>
          </a:prstGeom>
          <a:blipFill>
            <a:blip r:embed="rId6" cstate="print"/>
            <a:stretch>
              <a:fillRect/>
            </a:stretch>
          </a:blipFill>
        </p:spPr>
        <p:txBody>
          <a:bodyPr wrap="square" lIns="0" tIns="0" rIns="0" bIns="0" rtlCol="0"/>
          <a:lstStyle/>
          <a:p>
            <a:endParaRPr/>
          </a:p>
        </p:txBody>
      </p:sp>
      <p:sp>
        <p:nvSpPr>
          <p:cNvPr id="10" name="object 10"/>
          <p:cNvSpPr/>
          <p:nvPr/>
        </p:nvSpPr>
        <p:spPr>
          <a:xfrm>
            <a:off x="7043928" y="4188714"/>
            <a:ext cx="3358515" cy="2231390"/>
          </a:xfrm>
          <a:custGeom>
            <a:avLst/>
            <a:gdLst/>
            <a:ahLst/>
            <a:cxnLst/>
            <a:rect l="l" t="t" r="r" b="b"/>
            <a:pathLst>
              <a:path w="3358515" h="2231390">
                <a:moveTo>
                  <a:pt x="2986278" y="0"/>
                </a:moveTo>
                <a:lnTo>
                  <a:pt x="371855" y="0"/>
                </a:lnTo>
                <a:lnTo>
                  <a:pt x="325213" y="2897"/>
                </a:lnTo>
                <a:lnTo>
                  <a:pt x="280299" y="11357"/>
                </a:lnTo>
                <a:lnTo>
                  <a:pt x="237461" y="25031"/>
                </a:lnTo>
                <a:lnTo>
                  <a:pt x="197049" y="43571"/>
                </a:lnTo>
                <a:lnTo>
                  <a:pt x="159411" y="66627"/>
                </a:lnTo>
                <a:lnTo>
                  <a:pt x="124896" y="93851"/>
                </a:lnTo>
                <a:lnTo>
                  <a:pt x="93851" y="124896"/>
                </a:lnTo>
                <a:lnTo>
                  <a:pt x="66627" y="159411"/>
                </a:lnTo>
                <a:lnTo>
                  <a:pt x="43571" y="197049"/>
                </a:lnTo>
                <a:lnTo>
                  <a:pt x="25031" y="237461"/>
                </a:lnTo>
                <a:lnTo>
                  <a:pt x="11357" y="280299"/>
                </a:lnTo>
                <a:lnTo>
                  <a:pt x="2897" y="325213"/>
                </a:lnTo>
                <a:lnTo>
                  <a:pt x="0" y="371856"/>
                </a:lnTo>
                <a:lnTo>
                  <a:pt x="0" y="1859267"/>
                </a:lnTo>
                <a:lnTo>
                  <a:pt x="2897" y="1905915"/>
                </a:lnTo>
                <a:lnTo>
                  <a:pt x="11357" y="1950833"/>
                </a:lnTo>
                <a:lnTo>
                  <a:pt x="25031" y="1993673"/>
                </a:lnTo>
                <a:lnTo>
                  <a:pt x="43571" y="2034087"/>
                </a:lnTo>
                <a:lnTo>
                  <a:pt x="66627" y="2071726"/>
                </a:lnTo>
                <a:lnTo>
                  <a:pt x="93851" y="2106242"/>
                </a:lnTo>
                <a:lnTo>
                  <a:pt x="124896" y="2137287"/>
                </a:lnTo>
                <a:lnTo>
                  <a:pt x="159411" y="2164511"/>
                </a:lnTo>
                <a:lnTo>
                  <a:pt x="197049" y="2187567"/>
                </a:lnTo>
                <a:lnTo>
                  <a:pt x="237461" y="2206105"/>
                </a:lnTo>
                <a:lnTo>
                  <a:pt x="280299" y="2219779"/>
                </a:lnTo>
                <a:lnTo>
                  <a:pt x="325213" y="2228238"/>
                </a:lnTo>
                <a:lnTo>
                  <a:pt x="371855" y="2231136"/>
                </a:lnTo>
                <a:lnTo>
                  <a:pt x="2986278" y="2231136"/>
                </a:lnTo>
                <a:lnTo>
                  <a:pt x="3032920" y="2228238"/>
                </a:lnTo>
                <a:lnTo>
                  <a:pt x="3077834" y="2219779"/>
                </a:lnTo>
                <a:lnTo>
                  <a:pt x="3120672" y="2206105"/>
                </a:lnTo>
                <a:lnTo>
                  <a:pt x="3161084" y="2187567"/>
                </a:lnTo>
                <a:lnTo>
                  <a:pt x="3198722" y="2164511"/>
                </a:lnTo>
                <a:lnTo>
                  <a:pt x="3233237" y="2137287"/>
                </a:lnTo>
                <a:lnTo>
                  <a:pt x="3264282" y="2106242"/>
                </a:lnTo>
                <a:lnTo>
                  <a:pt x="3291506" y="2071726"/>
                </a:lnTo>
                <a:lnTo>
                  <a:pt x="3314562" y="2034087"/>
                </a:lnTo>
                <a:lnTo>
                  <a:pt x="3333102" y="1993673"/>
                </a:lnTo>
                <a:lnTo>
                  <a:pt x="3346776" y="1950833"/>
                </a:lnTo>
                <a:lnTo>
                  <a:pt x="3355236" y="1905915"/>
                </a:lnTo>
                <a:lnTo>
                  <a:pt x="3358133" y="1859267"/>
                </a:lnTo>
                <a:lnTo>
                  <a:pt x="3358133" y="371856"/>
                </a:lnTo>
                <a:lnTo>
                  <a:pt x="3355236" y="325213"/>
                </a:lnTo>
                <a:lnTo>
                  <a:pt x="3346776" y="280299"/>
                </a:lnTo>
                <a:lnTo>
                  <a:pt x="3333102" y="237461"/>
                </a:lnTo>
                <a:lnTo>
                  <a:pt x="3314562" y="197049"/>
                </a:lnTo>
                <a:lnTo>
                  <a:pt x="3291506" y="159411"/>
                </a:lnTo>
                <a:lnTo>
                  <a:pt x="3264282" y="124896"/>
                </a:lnTo>
                <a:lnTo>
                  <a:pt x="3233237" y="93851"/>
                </a:lnTo>
                <a:lnTo>
                  <a:pt x="3198722" y="66627"/>
                </a:lnTo>
                <a:lnTo>
                  <a:pt x="3161084" y="43571"/>
                </a:lnTo>
                <a:lnTo>
                  <a:pt x="3120672" y="25031"/>
                </a:lnTo>
                <a:lnTo>
                  <a:pt x="3077834" y="11357"/>
                </a:lnTo>
                <a:lnTo>
                  <a:pt x="3032920" y="2897"/>
                </a:lnTo>
                <a:lnTo>
                  <a:pt x="2986278" y="0"/>
                </a:lnTo>
                <a:close/>
              </a:path>
            </a:pathLst>
          </a:custGeom>
          <a:solidFill>
            <a:srgbClr val="DEEBF7"/>
          </a:solidFill>
        </p:spPr>
        <p:txBody>
          <a:bodyPr wrap="square" lIns="0" tIns="0" rIns="0" bIns="0" rtlCol="0"/>
          <a:lstStyle/>
          <a:p>
            <a:endParaRPr/>
          </a:p>
        </p:txBody>
      </p:sp>
      <p:sp>
        <p:nvSpPr>
          <p:cNvPr id="11" name="object 11"/>
          <p:cNvSpPr/>
          <p:nvPr/>
        </p:nvSpPr>
        <p:spPr>
          <a:xfrm>
            <a:off x="7043928" y="4188714"/>
            <a:ext cx="3358515" cy="2231390"/>
          </a:xfrm>
          <a:custGeom>
            <a:avLst/>
            <a:gdLst/>
            <a:ahLst/>
            <a:cxnLst/>
            <a:rect l="l" t="t" r="r" b="b"/>
            <a:pathLst>
              <a:path w="3358515" h="2231390">
                <a:moveTo>
                  <a:pt x="0" y="371856"/>
                </a:moveTo>
                <a:lnTo>
                  <a:pt x="2897" y="325213"/>
                </a:lnTo>
                <a:lnTo>
                  <a:pt x="11357" y="280299"/>
                </a:lnTo>
                <a:lnTo>
                  <a:pt x="25031" y="237461"/>
                </a:lnTo>
                <a:lnTo>
                  <a:pt x="43571" y="197049"/>
                </a:lnTo>
                <a:lnTo>
                  <a:pt x="66627" y="159411"/>
                </a:lnTo>
                <a:lnTo>
                  <a:pt x="93851" y="124896"/>
                </a:lnTo>
                <a:lnTo>
                  <a:pt x="124896" y="93851"/>
                </a:lnTo>
                <a:lnTo>
                  <a:pt x="159411" y="66627"/>
                </a:lnTo>
                <a:lnTo>
                  <a:pt x="197049" y="43571"/>
                </a:lnTo>
                <a:lnTo>
                  <a:pt x="237461" y="25031"/>
                </a:lnTo>
                <a:lnTo>
                  <a:pt x="280299" y="11357"/>
                </a:lnTo>
                <a:lnTo>
                  <a:pt x="325213" y="2897"/>
                </a:lnTo>
                <a:lnTo>
                  <a:pt x="371855" y="0"/>
                </a:lnTo>
                <a:lnTo>
                  <a:pt x="2986278" y="0"/>
                </a:lnTo>
                <a:lnTo>
                  <a:pt x="3032920" y="2897"/>
                </a:lnTo>
                <a:lnTo>
                  <a:pt x="3077834" y="11357"/>
                </a:lnTo>
                <a:lnTo>
                  <a:pt x="3120672" y="25031"/>
                </a:lnTo>
                <a:lnTo>
                  <a:pt x="3161084" y="43571"/>
                </a:lnTo>
                <a:lnTo>
                  <a:pt x="3198722" y="66627"/>
                </a:lnTo>
                <a:lnTo>
                  <a:pt x="3233237" y="93851"/>
                </a:lnTo>
                <a:lnTo>
                  <a:pt x="3264282" y="124896"/>
                </a:lnTo>
                <a:lnTo>
                  <a:pt x="3291506" y="159411"/>
                </a:lnTo>
                <a:lnTo>
                  <a:pt x="3314562" y="197049"/>
                </a:lnTo>
                <a:lnTo>
                  <a:pt x="3333102" y="237461"/>
                </a:lnTo>
                <a:lnTo>
                  <a:pt x="3346776" y="280299"/>
                </a:lnTo>
                <a:lnTo>
                  <a:pt x="3355236" y="325213"/>
                </a:lnTo>
                <a:lnTo>
                  <a:pt x="3358133" y="371856"/>
                </a:lnTo>
                <a:lnTo>
                  <a:pt x="3358133" y="1859267"/>
                </a:lnTo>
                <a:lnTo>
                  <a:pt x="3355236" y="1905915"/>
                </a:lnTo>
                <a:lnTo>
                  <a:pt x="3346776" y="1950833"/>
                </a:lnTo>
                <a:lnTo>
                  <a:pt x="3333102" y="1993673"/>
                </a:lnTo>
                <a:lnTo>
                  <a:pt x="3314562" y="2034087"/>
                </a:lnTo>
                <a:lnTo>
                  <a:pt x="3291506" y="2071726"/>
                </a:lnTo>
                <a:lnTo>
                  <a:pt x="3264282" y="2106242"/>
                </a:lnTo>
                <a:lnTo>
                  <a:pt x="3233237" y="2137287"/>
                </a:lnTo>
                <a:lnTo>
                  <a:pt x="3198722" y="2164511"/>
                </a:lnTo>
                <a:lnTo>
                  <a:pt x="3161084" y="2187567"/>
                </a:lnTo>
                <a:lnTo>
                  <a:pt x="3120672" y="2206105"/>
                </a:lnTo>
                <a:lnTo>
                  <a:pt x="3077834" y="2219779"/>
                </a:lnTo>
                <a:lnTo>
                  <a:pt x="3032920" y="2228238"/>
                </a:lnTo>
                <a:lnTo>
                  <a:pt x="2986278" y="2231136"/>
                </a:lnTo>
                <a:lnTo>
                  <a:pt x="371855" y="2231136"/>
                </a:lnTo>
                <a:lnTo>
                  <a:pt x="325213" y="2228238"/>
                </a:lnTo>
                <a:lnTo>
                  <a:pt x="280299" y="2219779"/>
                </a:lnTo>
                <a:lnTo>
                  <a:pt x="237461" y="2206105"/>
                </a:lnTo>
                <a:lnTo>
                  <a:pt x="197049" y="2187567"/>
                </a:lnTo>
                <a:lnTo>
                  <a:pt x="159411" y="2164511"/>
                </a:lnTo>
                <a:lnTo>
                  <a:pt x="124896" y="2137287"/>
                </a:lnTo>
                <a:lnTo>
                  <a:pt x="93851" y="2106242"/>
                </a:lnTo>
                <a:lnTo>
                  <a:pt x="66627" y="2071726"/>
                </a:lnTo>
                <a:lnTo>
                  <a:pt x="43571" y="2034087"/>
                </a:lnTo>
                <a:lnTo>
                  <a:pt x="25031" y="1993673"/>
                </a:lnTo>
                <a:lnTo>
                  <a:pt x="11357" y="1950833"/>
                </a:lnTo>
                <a:lnTo>
                  <a:pt x="2897" y="1905915"/>
                </a:lnTo>
                <a:lnTo>
                  <a:pt x="0" y="1859267"/>
                </a:lnTo>
                <a:lnTo>
                  <a:pt x="0" y="371856"/>
                </a:lnTo>
                <a:close/>
              </a:path>
            </a:pathLst>
          </a:custGeom>
          <a:ln w="38100">
            <a:solidFill>
              <a:srgbClr val="2570C5"/>
            </a:solidFill>
          </a:ln>
        </p:spPr>
        <p:txBody>
          <a:bodyPr wrap="square" lIns="0" tIns="0" rIns="0" bIns="0" rtlCol="0"/>
          <a:lstStyle/>
          <a:p>
            <a:endParaRPr/>
          </a:p>
        </p:txBody>
      </p:sp>
      <p:sp>
        <p:nvSpPr>
          <p:cNvPr id="12" name="object 12"/>
          <p:cNvSpPr txBox="1"/>
          <p:nvPr/>
        </p:nvSpPr>
        <p:spPr>
          <a:xfrm>
            <a:off x="7232142" y="4643373"/>
            <a:ext cx="2965450" cy="934719"/>
          </a:xfrm>
          <a:prstGeom prst="rect">
            <a:avLst/>
          </a:prstGeom>
        </p:spPr>
        <p:txBody>
          <a:bodyPr vert="horz" wrap="square" lIns="0" tIns="0" rIns="0" bIns="0" rtlCol="0">
            <a:spAutoFit/>
          </a:bodyPr>
          <a:lstStyle/>
          <a:p>
            <a:pPr marL="12700" marR="5080">
              <a:lnSpc>
                <a:spcPct val="100000"/>
              </a:lnSpc>
            </a:pPr>
            <a:r>
              <a:rPr sz="1200" dirty="0">
                <a:solidFill>
                  <a:srgbClr val="0D0D0D"/>
                </a:solidFill>
                <a:latin typeface="Calibri"/>
                <a:cs typeface="Calibri"/>
              </a:rPr>
              <a:t>Une </a:t>
            </a:r>
            <a:r>
              <a:rPr sz="1200" spc="-10" dirty="0">
                <a:solidFill>
                  <a:srgbClr val="0D0D0D"/>
                </a:solidFill>
                <a:latin typeface="Calibri"/>
                <a:cs typeface="Calibri"/>
              </a:rPr>
              <a:t>fois </a:t>
            </a:r>
            <a:r>
              <a:rPr sz="1200" spc="-5" dirty="0">
                <a:solidFill>
                  <a:srgbClr val="0D0D0D"/>
                </a:solidFill>
                <a:latin typeface="Calibri"/>
                <a:cs typeface="Calibri"/>
              </a:rPr>
              <a:t>que </a:t>
            </a:r>
            <a:r>
              <a:rPr sz="1200" spc="-10" dirty="0">
                <a:solidFill>
                  <a:srgbClr val="0D0D0D"/>
                </a:solidFill>
                <a:latin typeface="Calibri"/>
                <a:cs typeface="Calibri"/>
              </a:rPr>
              <a:t>vous </a:t>
            </a:r>
            <a:r>
              <a:rPr sz="1200" spc="-15" dirty="0">
                <a:solidFill>
                  <a:srgbClr val="0D0D0D"/>
                </a:solidFill>
                <a:latin typeface="Calibri"/>
                <a:cs typeface="Calibri"/>
              </a:rPr>
              <a:t>avez </a:t>
            </a:r>
            <a:r>
              <a:rPr sz="1200" dirty="0">
                <a:solidFill>
                  <a:srgbClr val="0D0D0D"/>
                </a:solidFill>
                <a:latin typeface="Calibri"/>
                <a:cs typeface="Calibri"/>
              </a:rPr>
              <a:t>cliqué </a:t>
            </a:r>
            <a:r>
              <a:rPr sz="1200" spc="-5" dirty="0">
                <a:solidFill>
                  <a:srgbClr val="0D0D0D"/>
                </a:solidFill>
                <a:latin typeface="Calibri"/>
                <a:cs typeface="Calibri"/>
              </a:rPr>
              <a:t>sur </a:t>
            </a:r>
            <a:r>
              <a:rPr sz="1200" dirty="0">
                <a:solidFill>
                  <a:srgbClr val="0D0D0D"/>
                </a:solidFill>
                <a:latin typeface="Calibri"/>
                <a:cs typeface="Calibri"/>
              </a:rPr>
              <a:t>ce lien, il </a:t>
            </a:r>
            <a:r>
              <a:rPr sz="1200" spc="-5" dirty="0">
                <a:solidFill>
                  <a:srgbClr val="0D0D0D"/>
                </a:solidFill>
                <a:latin typeface="Calibri"/>
                <a:cs typeface="Calibri"/>
              </a:rPr>
              <a:t>peut  falloir </a:t>
            </a:r>
            <a:r>
              <a:rPr sz="1200" dirty="0">
                <a:solidFill>
                  <a:srgbClr val="0D0D0D"/>
                </a:solidFill>
                <a:latin typeface="Calibri"/>
                <a:cs typeface="Calibri"/>
              </a:rPr>
              <a:t>3 à 4 </a:t>
            </a:r>
            <a:r>
              <a:rPr sz="1200" spc="-5" dirty="0">
                <a:solidFill>
                  <a:srgbClr val="0D0D0D"/>
                </a:solidFill>
                <a:latin typeface="Calibri"/>
                <a:cs typeface="Calibri"/>
              </a:rPr>
              <a:t>minutes pour que </a:t>
            </a:r>
            <a:r>
              <a:rPr sz="1200" dirty="0">
                <a:solidFill>
                  <a:srgbClr val="0D0D0D"/>
                </a:solidFill>
                <a:latin typeface="Calibri"/>
                <a:cs typeface="Calibri"/>
              </a:rPr>
              <a:t>le </a:t>
            </a:r>
            <a:r>
              <a:rPr sz="1200" spc="-10" dirty="0">
                <a:solidFill>
                  <a:srgbClr val="0D0D0D"/>
                </a:solidFill>
                <a:latin typeface="Calibri"/>
                <a:cs typeface="Calibri"/>
              </a:rPr>
              <a:t>système  charge </a:t>
            </a:r>
            <a:r>
              <a:rPr sz="1200" dirty="0">
                <a:solidFill>
                  <a:srgbClr val="0D0D0D"/>
                </a:solidFill>
                <a:latin typeface="Calibri"/>
                <a:cs typeface="Calibri"/>
              </a:rPr>
              <a:t>la </a:t>
            </a:r>
            <a:r>
              <a:rPr sz="1200" spc="-10" dirty="0">
                <a:solidFill>
                  <a:srgbClr val="0D0D0D"/>
                </a:solidFill>
                <a:latin typeface="Calibri"/>
                <a:cs typeface="Calibri"/>
              </a:rPr>
              <a:t>page suivante. Veuillez </a:t>
            </a:r>
            <a:r>
              <a:rPr sz="1200" spc="-5" dirty="0">
                <a:solidFill>
                  <a:srgbClr val="0D0D0D"/>
                </a:solidFill>
                <a:latin typeface="Calibri"/>
                <a:cs typeface="Calibri"/>
              </a:rPr>
              <a:t>patienter  </a:t>
            </a:r>
            <a:r>
              <a:rPr sz="1200" spc="-15" dirty="0">
                <a:solidFill>
                  <a:srgbClr val="0D0D0D"/>
                </a:solidFill>
                <a:latin typeface="Calibri"/>
                <a:cs typeface="Calibri"/>
              </a:rPr>
              <a:t>jusqu’à </a:t>
            </a:r>
            <a:r>
              <a:rPr sz="1200" dirty="0">
                <a:solidFill>
                  <a:srgbClr val="0D0D0D"/>
                </a:solidFill>
                <a:latin typeface="Calibri"/>
                <a:cs typeface="Calibri"/>
              </a:rPr>
              <a:t>ce </a:t>
            </a:r>
            <a:r>
              <a:rPr sz="1200" spc="-5" dirty="0">
                <a:solidFill>
                  <a:srgbClr val="0D0D0D"/>
                </a:solidFill>
                <a:latin typeface="Calibri"/>
                <a:cs typeface="Calibri"/>
              </a:rPr>
              <a:t>que </a:t>
            </a:r>
            <a:r>
              <a:rPr sz="1200" dirty="0">
                <a:solidFill>
                  <a:srgbClr val="0D0D0D"/>
                </a:solidFill>
                <a:latin typeface="Calibri"/>
                <a:cs typeface="Calibri"/>
              </a:rPr>
              <a:t>la </a:t>
            </a:r>
            <a:r>
              <a:rPr sz="1200" spc="-5" dirty="0">
                <a:solidFill>
                  <a:srgbClr val="0D0D0D"/>
                </a:solidFill>
                <a:latin typeface="Calibri"/>
                <a:cs typeface="Calibri"/>
              </a:rPr>
              <a:t>page </a:t>
            </a:r>
            <a:r>
              <a:rPr sz="1200" dirty="0">
                <a:solidFill>
                  <a:srgbClr val="0D0D0D"/>
                </a:solidFill>
                <a:latin typeface="Calibri"/>
                <a:cs typeface="Calibri"/>
              </a:rPr>
              <a:t>finisse de se </a:t>
            </a:r>
            <a:r>
              <a:rPr sz="1200" spc="-20" dirty="0">
                <a:solidFill>
                  <a:srgbClr val="0D0D0D"/>
                </a:solidFill>
                <a:latin typeface="Calibri"/>
                <a:cs typeface="Calibri"/>
              </a:rPr>
              <a:t>charger,  </a:t>
            </a:r>
            <a:r>
              <a:rPr sz="1200" spc="-5" dirty="0">
                <a:solidFill>
                  <a:srgbClr val="0D0D0D"/>
                </a:solidFill>
                <a:latin typeface="Calibri"/>
                <a:cs typeface="Calibri"/>
              </a:rPr>
              <a:t>sans </a:t>
            </a:r>
            <a:r>
              <a:rPr sz="1200" dirty="0">
                <a:solidFill>
                  <a:srgbClr val="0D0D0D"/>
                </a:solidFill>
                <a:latin typeface="Calibri"/>
                <a:cs typeface="Calibri"/>
              </a:rPr>
              <a:t>cliquer sur </a:t>
            </a:r>
            <a:r>
              <a:rPr sz="1200" spc="-15" dirty="0">
                <a:solidFill>
                  <a:srgbClr val="0D0D0D"/>
                </a:solidFill>
                <a:latin typeface="Calibri"/>
                <a:cs typeface="Calibri"/>
              </a:rPr>
              <a:t>d’autres</a:t>
            </a:r>
            <a:r>
              <a:rPr sz="1200" spc="-90" dirty="0">
                <a:solidFill>
                  <a:srgbClr val="0D0D0D"/>
                </a:solidFill>
                <a:latin typeface="Calibri"/>
                <a:cs typeface="Calibri"/>
              </a:rPr>
              <a:t> </a:t>
            </a:r>
            <a:r>
              <a:rPr sz="1200" dirty="0">
                <a:solidFill>
                  <a:srgbClr val="0D0D0D"/>
                </a:solidFill>
                <a:latin typeface="Calibri"/>
                <a:cs typeface="Calibri"/>
              </a:rPr>
              <a:t>liens.</a:t>
            </a:r>
            <a:endParaRPr sz="1200">
              <a:latin typeface="Calibri"/>
              <a:cs typeface="Calibri"/>
            </a:endParaRPr>
          </a:p>
        </p:txBody>
      </p:sp>
      <p:sp>
        <p:nvSpPr>
          <p:cNvPr id="13" name="object 13"/>
          <p:cNvSpPr txBox="1"/>
          <p:nvPr/>
        </p:nvSpPr>
        <p:spPr>
          <a:xfrm>
            <a:off x="7232142" y="5740653"/>
            <a:ext cx="2762885" cy="386080"/>
          </a:xfrm>
          <a:prstGeom prst="rect">
            <a:avLst/>
          </a:prstGeom>
        </p:spPr>
        <p:txBody>
          <a:bodyPr vert="horz" wrap="square" lIns="0" tIns="0" rIns="0" bIns="0" rtlCol="0">
            <a:spAutoFit/>
          </a:bodyPr>
          <a:lstStyle/>
          <a:p>
            <a:pPr marL="12700">
              <a:lnSpc>
                <a:spcPct val="100000"/>
              </a:lnSpc>
            </a:pPr>
            <a:r>
              <a:rPr sz="1200" spc="-15" dirty="0">
                <a:solidFill>
                  <a:srgbClr val="0D0D0D"/>
                </a:solidFill>
                <a:latin typeface="Calibri"/>
                <a:cs typeface="Calibri"/>
              </a:rPr>
              <a:t>L’icône </a:t>
            </a:r>
            <a:r>
              <a:rPr sz="1200" spc="-10" dirty="0">
                <a:solidFill>
                  <a:srgbClr val="0D0D0D"/>
                </a:solidFill>
                <a:latin typeface="Calibri"/>
                <a:cs typeface="Calibri"/>
              </a:rPr>
              <a:t>pivotante </a:t>
            </a:r>
            <a:r>
              <a:rPr sz="1200" dirty="0">
                <a:solidFill>
                  <a:srgbClr val="0D0D0D"/>
                </a:solidFill>
                <a:latin typeface="Calibri"/>
                <a:cs typeface="Calibri"/>
              </a:rPr>
              <a:t>en </a:t>
            </a:r>
            <a:r>
              <a:rPr sz="1200" spc="-5" dirty="0">
                <a:solidFill>
                  <a:srgbClr val="0D0D0D"/>
                </a:solidFill>
                <a:latin typeface="Calibri"/>
                <a:cs typeface="Calibri"/>
              </a:rPr>
              <a:t>haut </a:t>
            </a:r>
            <a:r>
              <a:rPr sz="1200" dirty="0">
                <a:solidFill>
                  <a:srgbClr val="0D0D0D"/>
                </a:solidFill>
                <a:latin typeface="Calibri"/>
                <a:cs typeface="Calibri"/>
              </a:rPr>
              <a:t>à </a:t>
            </a:r>
            <a:r>
              <a:rPr sz="1200" spc="-10" dirty="0">
                <a:solidFill>
                  <a:srgbClr val="0D0D0D"/>
                </a:solidFill>
                <a:latin typeface="Calibri"/>
                <a:cs typeface="Calibri"/>
              </a:rPr>
              <a:t>droite </a:t>
            </a:r>
            <a:r>
              <a:rPr sz="1200" dirty="0">
                <a:solidFill>
                  <a:srgbClr val="0D0D0D"/>
                </a:solidFill>
                <a:latin typeface="Calibri"/>
                <a:cs typeface="Calibri"/>
              </a:rPr>
              <a:t>de la</a:t>
            </a:r>
            <a:r>
              <a:rPr sz="1200" spc="5" dirty="0">
                <a:solidFill>
                  <a:srgbClr val="0D0D0D"/>
                </a:solidFill>
                <a:latin typeface="Calibri"/>
                <a:cs typeface="Calibri"/>
              </a:rPr>
              <a:t> </a:t>
            </a:r>
            <a:r>
              <a:rPr sz="1200" spc="-5" dirty="0">
                <a:solidFill>
                  <a:srgbClr val="0D0D0D"/>
                </a:solidFill>
                <a:latin typeface="Calibri"/>
                <a:cs typeface="Calibri"/>
              </a:rPr>
              <a:t>page</a:t>
            </a:r>
            <a:endParaRPr sz="1200">
              <a:latin typeface="Calibri"/>
              <a:cs typeface="Calibri"/>
            </a:endParaRPr>
          </a:p>
          <a:p>
            <a:pPr marL="12700">
              <a:lnSpc>
                <a:spcPct val="100000"/>
              </a:lnSpc>
            </a:pPr>
            <a:r>
              <a:rPr sz="1200" spc="-5" dirty="0">
                <a:solidFill>
                  <a:srgbClr val="0D0D0D"/>
                </a:solidFill>
                <a:latin typeface="Calibri"/>
                <a:cs typeface="Calibri"/>
              </a:rPr>
              <a:t>indique que </a:t>
            </a:r>
            <a:r>
              <a:rPr sz="1200" dirty="0">
                <a:solidFill>
                  <a:srgbClr val="0D0D0D"/>
                </a:solidFill>
                <a:latin typeface="Calibri"/>
                <a:cs typeface="Calibri"/>
              </a:rPr>
              <a:t>le </a:t>
            </a:r>
            <a:r>
              <a:rPr sz="1200" spc="-5" dirty="0">
                <a:solidFill>
                  <a:srgbClr val="0D0D0D"/>
                </a:solidFill>
                <a:latin typeface="Calibri"/>
                <a:cs typeface="Calibri"/>
              </a:rPr>
              <a:t>chargement de </a:t>
            </a:r>
            <a:r>
              <a:rPr sz="1200" dirty="0">
                <a:solidFill>
                  <a:srgbClr val="0D0D0D"/>
                </a:solidFill>
                <a:latin typeface="Calibri"/>
                <a:cs typeface="Calibri"/>
              </a:rPr>
              <a:t>la </a:t>
            </a:r>
            <a:r>
              <a:rPr sz="1200" spc="-5" dirty="0">
                <a:solidFill>
                  <a:srgbClr val="0D0D0D"/>
                </a:solidFill>
                <a:latin typeface="Calibri"/>
                <a:cs typeface="Calibri"/>
              </a:rPr>
              <a:t>page est</a:t>
            </a:r>
            <a:r>
              <a:rPr sz="1200" spc="-60" dirty="0">
                <a:solidFill>
                  <a:srgbClr val="0D0D0D"/>
                </a:solidFill>
                <a:latin typeface="Calibri"/>
                <a:cs typeface="Calibri"/>
              </a:rPr>
              <a:t> </a:t>
            </a:r>
            <a:r>
              <a:rPr sz="1200" dirty="0">
                <a:solidFill>
                  <a:srgbClr val="0D0D0D"/>
                </a:solidFill>
                <a:latin typeface="Calibri"/>
                <a:cs typeface="Calibri"/>
              </a:rPr>
              <a:t>en</a:t>
            </a:r>
            <a:endParaRPr sz="1200">
              <a:latin typeface="Calibri"/>
              <a:cs typeface="Calibri"/>
            </a:endParaRPr>
          </a:p>
        </p:txBody>
      </p:sp>
      <p:sp>
        <p:nvSpPr>
          <p:cNvPr id="14" name="object 14"/>
          <p:cNvSpPr/>
          <p:nvPr/>
        </p:nvSpPr>
        <p:spPr>
          <a:xfrm>
            <a:off x="7587995" y="4301490"/>
            <a:ext cx="1713864" cy="400050"/>
          </a:xfrm>
          <a:custGeom>
            <a:avLst/>
            <a:gdLst/>
            <a:ahLst/>
            <a:cxnLst/>
            <a:rect l="l" t="t" r="r" b="b"/>
            <a:pathLst>
              <a:path w="1713865" h="400050">
                <a:moveTo>
                  <a:pt x="0" y="400050"/>
                </a:moveTo>
                <a:lnTo>
                  <a:pt x="1713738" y="400050"/>
                </a:lnTo>
                <a:lnTo>
                  <a:pt x="1713738" y="0"/>
                </a:lnTo>
                <a:lnTo>
                  <a:pt x="0" y="0"/>
                </a:lnTo>
                <a:lnTo>
                  <a:pt x="0" y="400050"/>
                </a:lnTo>
                <a:close/>
              </a:path>
            </a:pathLst>
          </a:custGeom>
          <a:solidFill>
            <a:srgbClr val="DEEBF7"/>
          </a:solidFill>
        </p:spPr>
        <p:txBody>
          <a:bodyPr wrap="square" lIns="0" tIns="0" rIns="0" bIns="0" rtlCol="0"/>
          <a:lstStyle/>
          <a:p>
            <a:endParaRPr/>
          </a:p>
        </p:txBody>
      </p:sp>
      <p:sp>
        <p:nvSpPr>
          <p:cNvPr id="15" name="object 15"/>
          <p:cNvSpPr txBox="1"/>
          <p:nvPr/>
        </p:nvSpPr>
        <p:spPr>
          <a:xfrm>
            <a:off x="7667243" y="4331716"/>
            <a:ext cx="1314450" cy="330200"/>
          </a:xfrm>
          <a:prstGeom prst="rect">
            <a:avLst/>
          </a:prstGeom>
        </p:spPr>
        <p:txBody>
          <a:bodyPr vert="horz" wrap="square" lIns="0" tIns="0" rIns="0" bIns="0" rtlCol="0">
            <a:spAutoFit/>
          </a:bodyPr>
          <a:lstStyle/>
          <a:p>
            <a:pPr marL="12700">
              <a:lnSpc>
                <a:spcPct val="100000"/>
              </a:lnSpc>
            </a:pPr>
            <a:r>
              <a:rPr sz="2000" b="1" spc="-25" dirty="0">
                <a:solidFill>
                  <a:srgbClr val="0D0D0D"/>
                </a:solidFill>
                <a:latin typeface="Calibri"/>
                <a:cs typeface="Calibri"/>
              </a:rPr>
              <a:t>IMPORTANT</a:t>
            </a:r>
            <a:endParaRPr sz="2000">
              <a:latin typeface="Calibri"/>
              <a:cs typeface="Calibri"/>
            </a:endParaRPr>
          </a:p>
        </p:txBody>
      </p:sp>
      <p:sp>
        <p:nvSpPr>
          <p:cNvPr id="16" name="object 16"/>
          <p:cNvSpPr/>
          <p:nvPr/>
        </p:nvSpPr>
        <p:spPr>
          <a:xfrm>
            <a:off x="7182611" y="4198620"/>
            <a:ext cx="550926" cy="550926"/>
          </a:xfrm>
          <a:prstGeom prst="rect">
            <a:avLst/>
          </a:prstGeom>
          <a:blipFill>
            <a:blip r:embed="rId7" cstate="print"/>
            <a:stretch>
              <a:fillRect/>
            </a:stretch>
          </a:blipFill>
        </p:spPr>
        <p:txBody>
          <a:bodyPr wrap="square" lIns="0" tIns="0" rIns="0" bIns="0" rtlCol="0"/>
          <a:lstStyle/>
          <a:p>
            <a:endParaRPr/>
          </a:p>
        </p:txBody>
      </p:sp>
      <p:sp>
        <p:nvSpPr>
          <p:cNvPr id="17" name="object 17"/>
          <p:cNvSpPr txBox="1"/>
          <p:nvPr/>
        </p:nvSpPr>
        <p:spPr>
          <a:xfrm>
            <a:off x="7232142" y="6131814"/>
            <a:ext cx="398145" cy="177800"/>
          </a:xfrm>
          <a:prstGeom prst="rect">
            <a:avLst/>
          </a:prstGeom>
        </p:spPr>
        <p:txBody>
          <a:bodyPr vert="horz" wrap="square" lIns="0" tIns="0" rIns="0" bIns="0" rtlCol="0">
            <a:spAutoFit/>
          </a:bodyPr>
          <a:lstStyle/>
          <a:p>
            <a:pPr marL="12700">
              <a:lnSpc>
                <a:spcPts val="1240"/>
              </a:lnSpc>
            </a:pPr>
            <a:r>
              <a:rPr sz="1200" spc="-10" dirty="0">
                <a:solidFill>
                  <a:srgbClr val="0D0D0D"/>
                </a:solidFill>
                <a:latin typeface="Calibri"/>
                <a:cs typeface="Calibri"/>
              </a:rPr>
              <a:t>c</a:t>
            </a:r>
            <a:r>
              <a:rPr sz="1200" spc="-5" dirty="0">
                <a:solidFill>
                  <a:srgbClr val="0D0D0D"/>
                </a:solidFill>
                <a:latin typeface="Calibri"/>
                <a:cs typeface="Calibri"/>
              </a:rPr>
              <a:t>ou</a:t>
            </a:r>
            <a:r>
              <a:rPr sz="1200" spc="-20" dirty="0">
                <a:solidFill>
                  <a:srgbClr val="0D0D0D"/>
                </a:solidFill>
                <a:latin typeface="Calibri"/>
                <a:cs typeface="Calibri"/>
              </a:rPr>
              <a:t>r</a:t>
            </a:r>
            <a:r>
              <a:rPr sz="1200" spc="-5" dirty="0">
                <a:solidFill>
                  <a:srgbClr val="0D0D0D"/>
                </a:solidFill>
                <a:latin typeface="Calibri"/>
                <a:cs typeface="Calibri"/>
              </a:rPr>
              <a:t>s.</a:t>
            </a:r>
            <a:endParaRPr sz="1200">
              <a:latin typeface="Calibri"/>
              <a:cs typeface="Calibri"/>
            </a:endParaRPr>
          </a:p>
        </p:txBody>
      </p:sp>
      <p:sp>
        <p:nvSpPr>
          <p:cNvPr id="18" name="object 18"/>
          <p:cNvSpPr txBox="1"/>
          <p:nvPr/>
        </p:nvSpPr>
        <p:spPr>
          <a:xfrm>
            <a:off x="137413" y="6172263"/>
            <a:ext cx="833119" cy="610235"/>
          </a:xfrm>
          <a:prstGeom prst="rect">
            <a:avLst/>
          </a:prstGeom>
        </p:spPr>
        <p:txBody>
          <a:bodyPr vert="horz" wrap="square" lIns="0" tIns="0" rIns="0" bIns="0" rtlCol="0">
            <a:spAutoFit/>
          </a:bodyPr>
          <a:lstStyle/>
          <a:p>
            <a:pPr algn="ctr">
              <a:lnSpc>
                <a:spcPts val="1050"/>
              </a:lnSpc>
            </a:pPr>
            <a:r>
              <a:rPr sz="1000" u="sng" spc="-5" dirty="0">
                <a:solidFill>
                  <a:srgbClr val="0462C1"/>
                </a:solidFill>
                <a:latin typeface="Calibri"/>
                <a:cs typeface="Calibri"/>
                <a:hlinkClick r:id="rId5" action="ppaction://hlinksldjump"/>
              </a:rPr>
              <a:t>page</a:t>
            </a:r>
            <a:r>
              <a:rPr sz="1000" u="sng" spc="-80" dirty="0">
                <a:solidFill>
                  <a:srgbClr val="0462C1"/>
                </a:solidFill>
                <a:latin typeface="Calibri"/>
                <a:cs typeface="Calibri"/>
                <a:hlinkClick r:id="rId5" action="ppaction://hlinksldjump"/>
              </a:rPr>
              <a:t> </a:t>
            </a:r>
            <a:r>
              <a:rPr sz="1000" u="sng" spc="-5" dirty="0">
                <a:solidFill>
                  <a:srgbClr val="0462C1"/>
                </a:solidFill>
                <a:latin typeface="Calibri"/>
                <a:cs typeface="Calibri"/>
                <a:hlinkClick r:id="rId5" action="ppaction://hlinksldjump"/>
              </a:rPr>
              <a:t>principale</a:t>
            </a:r>
            <a:endParaRPr sz="1000">
              <a:latin typeface="Calibri"/>
              <a:cs typeface="Calibri"/>
            </a:endParaRPr>
          </a:p>
          <a:p>
            <a:pPr marL="12065" marR="5080" algn="ctr">
              <a:lnSpc>
                <a:spcPct val="100000"/>
              </a:lnSpc>
            </a:pPr>
            <a:r>
              <a:rPr sz="1000" b="1" u="sng" dirty="0">
                <a:solidFill>
                  <a:srgbClr val="0462C1"/>
                </a:solidFill>
                <a:latin typeface="Calibri"/>
                <a:cs typeface="Calibri"/>
                <a:hlinkClick r:id="rId5" action="ppaction://hlinksldjump"/>
              </a:rPr>
              <a:t>Register</a:t>
            </a:r>
            <a:r>
              <a:rPr sz="1000" b="1" u="sng" spc="-85" dirty="0">
                <a:solidFill>
                  <a:srgbClr val="0462C1"/>
                </a:solidFill>
                <a:latin typeface="Calibri"/>
                <a:cs typeface="Calibri"/>
                <a:hlinkClick r:id="rId5" action="ppaction://hlinksldjump"/>
              </a:rPr>
              <a:t> </a:t>
            </a:r>
            <a:r>
              <a:rPr sz="1000" b="1" u="sng" spc="-5" dirty="0">
                <a:solidFill>
                  <a:srgbClr val="0462C1"/>
                </a:solidFill>
                <a:latin typeface="Calibri"/>
                <a:cs typeface="Calibri"/>
                <a:hlinkClick r:id="rId5" action="ppaction://hlinksldjump"/>
              </a:rPr>
              <a:t>Profile  </a:t>
            </a:r>
            <a:r>
              <a:rPr sz="1000" u="sng" spc="-5" dirty="0">
                <a:solidFill>
                  <a:srgbClr val="0462C1"/>
                </a:solidFill>
                <a:latin typeface="Calibri"/>
                <a:cs typeface="Calibri"/>
                <a:hlinkClick r:id="rId5" action="ppaction://hlinksldjump"/>
              </a:rPr>
              <a:t>[Enregistrer un  profil]</a:t>
            </a:r>
            <a:endParaRPr sz="1000">
              <a:latin typeface="Calibri"/>
              <a:cs typeface="Calibri"/>
            </a:endParaRPr>
          </a:p>
        </p:txBody>
      </p:sp>
      <p:sp>
        <p:nvSpPr>
          <p:cNvPr id="19" name="object 19"/>
          <p:cNvSpPr txBox="1"/>
          <p:nvPr/>
        </p:nvSpPr>
        <p:spPr>
          <a:xfrm>
            <a:off x="11094973" y="6463538"/>
            <a:ext cx="179705" cy="177800"/>
          </a:xfrm>
          <a:prstGeom prst="rect">
            <a:avLst/>
          </a:prstGeom>
        </p:spPr>
        <p:txBody>
          <a:bodyPr vert="horz" wrap="square" lIns="0" tIns="0" rIns="0" bIns="0" rtlCol="0">
            <a:spAutoFit/>
          </a:bodyPr>
          <a:lstStyle/>
          <a:p>
            <a:pPr marL="12700">
              <a:lnSpc>
                <a:spcPts val="1240"/>
              </a:lnSpc>
            </a:pPr>
            <a:r>
              <a:rPr sz="1200" spc="-5" dirty="0">
                <a:solidFill>
                  <a:srgbClr val="888888"/>
                </a:solidFill>
                <a:latin typeface="Calibri"/>
                <a:cs typeface="Calibri"/>
              </a:rPr>
              <a:t>62</a:t>
            </a:r>
            <a:endParaRPr sz="1200">
              <a:latin typeface="Calibri"/>
              <a:cs typeface="Calibri"/>
            </a:endParaRPr>
          </a:p>
        </p:txBody>
      </p:sp>
      <p:sp>
        <p:nvSpPr>
          <p:cNvPr id="20" name="object 20"/>
          <p:cNvSpPr txBox="1"/>
          <p:nvPr/>
        </p:nvSpPr>
        <p:spPr>
          <a:xfrm>
            <a:off x="3173729" y="6546595"/>
            <a:ext cx="6372225" cy="177800"/>
          </a:xfrm>
          <a:prstGeom prst="rect">
            <a:avLst/>
          </a:prstGeom>
        </p:spPr>
        <p:txBody>
          <a:bodyPr vert="horz" wrap="square" lIns="0" tIns="0" rIns="0" bIns="0" rtlCol="0">
            <a:spAutoFit/>
          </a:bodyPr>
          <a:lstStyle/>
          <a:p>
            <a:pPr marL="12700">
              <a:lnSpc>
                <a:spcPts val="1240"/>
              </a:lnSpc>
            </a:pPr>
            <a:r>
              <a:rPr sz="1200" dirty="0">
                <a:solidFill>
                  <a:srgbClr val="0D0D0D"/>
                </a:solidFill>
                <a:latin typeface="Calibri"/>
                <a:cs typeface="Calibri"/>
              </a:rPr>
              <a:t>Guide de </a:t>
            </a:r>
            <a:r>
              <a:rPr sz="1200" spc="-5" dirty="0">
                <a:solidFill>
                  <a:srgbClr val="0D0D0D"/>
                </a:solidFill>
                <a:latin typeface="Calibri"/>
                <a:cs typeface="Calibri"/>
              </a:rPr>
              <a:t>l’utilisateur du </a:t>
            </a:r>
            <a:r>
              <a:rPr sz="1200" spc="-10" dirty="0">
                <a:solidFill>
                  <a:srgbClr val="0D0D0D"/>
                </a:solidFill>
                <a:latin typeface="Calibri"/>
                <a:cs typeface="Calibri"/>
              </a:rPr>
              <a:t>système </a:t>
            </a:r>
            <a:r>
              <a:rPr sz="1200" spc="-15" dirty="0">
                <a:solidFill>
                  <a:srgbClr val="0D0D0D"/>
                </a:solidFill>
                <a:latin typeface="Calibri"/>
                <a:cs typeface="Calibri"/>
              </a:rPr>
              <a:t>eTendering </a:t>
            </a:r>
            <a:r>
              <a:rPr sz="1200" spc="-5" dirty="0">
                <a:solidFill>
                  <a:srgbClr val="0D0D0D"/>
                </a:solidFill>
                <a:latin typeface="Calibri"/>
                <a:cs typeface="Calibri"/>
              </a:rPr>
              <a:t>du PNUD </a:t>
            </a:r>
            <a:r>
              <a:rPr sz="1200" dirty="0">
                <a:solidFill>
                  <a:srgbClr val="0D0D0D"/>
                </a:solidFill>
                <a:latin typeface="Calibri"/>
                <a:cs typeface="Calibri"/>
              </a:rPr>
              <a:t>à </a:t>
            </a:r>
            <a:r>
              <a:rPr sz="1200" spc="-15" dirty="0">
                <a:solidFill>
                  <a:srgbClr val="0D0D0D"/>
                </a:solidFill>
                <a:latin typeface="Calibri"/>
                <a:cs typeface="Calibri"/>
              </a:rPr>
              <a:t>l’attention </a:t>
            </a:r>
            <a:r>
              <a:rPr sz="1200" dirty="0">
                <a:solidFill>
                  <a:srgbClr val="0D0D0D"/>
                </a:solidFill>
                <a:latin typeface="Calibri"/>
                <a:cs typeface="Calibri"/>
              </a:rPr>
              <a:t>des </a:t>
            </a:r>
            <a:r>
              <a:rPr sz="1200" spc="-5" dirty="0">
                <a:solidFill>
                  <a:srgbClr val="0D0D0D"/>
                </a:solidFill>
                <a:latin typeface="Calibri"/>
                <a:cs typeface="Calibri"/>
              </a:rPr>
              <a:t>soumissionnaires </a:t>
            </a:r>
            <a:r>
              <a:rPr sz="1200" dirty="0">
                <a:solidFill>
                  <a:srgbClr val="0D0D0D"/>
                </a:solidFill>
                <a:latin typeface="Calibri"/>
                <a:cs typeface="Calibri"/>
              </a:rPr>
              <a:t>- </a:t>
            </a:r>
            <a:r>
              <a:rPr sz="1200" spc="-5" dirty="0">
                <a:solidFill>
                  <a:srgbClr val="0D0D0D"/>
                </a:solidFill>
                <a:latin typeface="Calibri"/>
                <a:cs typeface="Calibri"/>
              </a:rPr>
              <a:t>janvier</a:t>
            </a:r>
            <a:r>
              <a:rPr sz="1200" spc="125" dirty="0">
                <a:solidFill>
                  <a:srgbClr val="0D0D0D"/>
                </a:solidFill>
                <a:latin typeface="Calibri"/>
                <a:cs typeface="Calibri"/>
              </a:rPr>
              <a:t> </a:t>
            </a:r>
            <a:r>
              <a:rPr sz="1200" spc="-5" dirty="0">
                <a:solidFill>
                  <a:srgbClr val="0D0D0D"/>
                </a:solidFill>
                <a:latin typeface="Calibri"/>
                <a:cs typeface="Calibri"/>
              </a:rPr>
              <a:t>2018</a:t>
            </a:r>
            <a:endParaRPr sz="1200" dirty="0">
              <a:latin typeface="Calibri"/>
              <a:cs typeface="Calibri"/>
            </a:endParaRPr>
          </a:p>
        </p:txBody>
      </p:sp>
      <p:cxnSp>
        <p:nvCxnSpPr>
          <p:cNvPr id="22" name="Connecteur droit avec flèche 21">
            <a:extLst>
              <a:ext uri="{FF2B5EF4-FFF2-40B4-BE49-F238E27FC236}">
                <a16:creationId xmlns:a16="http://schemas.microsoft.com/office/drawing/2014/main" id="{0E5D6EEF-0A7E-412C-9EB0-733E59EBA9F6}"/>
              </a:ext>
            </a:extLst>
          </p:cNvPr>
          <p:cNvCxnSpPr>
            <a:cxnSpLocks/>
          </p:cNvCxnSpPr>
          <p:nvPr/>
        </p:nvCxnSpPr>
        <p:spPr>
          <a:xfrm flipV="1">
            <a:off x="956944" y="3025165"/>
            <a:ext cx="1329056" cy="170918"/>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Ellipse 22">
            <a:extLst>
              <a:ext uri="{FF2B5EF4-FFF2-40B4-BE49-F238E27FC236}">
                <a16:creationId xmlns:a16="http://schemas.microsoft.com/office/drawing/2014/main" id="{D91CC846-86EB-43F2-9439-CE0CF4363805}"/>
              </a:ext>
            </a:extLst>
          </p:cNvPr>
          <p:cNvSpPr/>
          <p:nvPr/>
        </p:nvSpPr>
        <p:spPr>
          <a:xfrm>
            <a:off x="673861" y="3093239"/>
            <a:ext cx="283083" cy="25205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3</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908303" y="147828"/>
            <a:ext cx="4531995" cy="1384935"/>
          </a:xfrm>
          <a:custGeom>
            <a:avLst/>
            <a:gdLst/>
            <a:ahLst/>
            <a:cxnLst/>
            <a:rect l="l" t="t" r="r" b="b"/>
            <a:pathLst>
              <a:path w="4531995" h="1384935">
                <a:moveTo>
                  <a:pt x="0" y="1384554"/>
                </a:moveTo>
                <a:lnTo>
                  <a:pt x="4531614" y="1384554"/>
                </a:lnTo>
                <a:lnTo>
                  <a:pt x="4531614" y="0"/>
                </a:lnTo>
                <a:lnTo>
                  <a:pt x="0" y="0"/>
                </a:lnTo>
                <a:lnTo>
                  <a:pt x="0" y="1384554"/>
                </a:lnTo>
                <a:close/>
              </a:path>
            </a:pathLst>
          </a:custGeom>
          <a:solidFill>
            <a:srgbClr val="5B9BD4"/>
          </a:solidFill>
        </p:spPr>
        <p:txBody>
          <a:bodyPr wrap="square" lIns="0" tIns="0" rIns="0" bIns="0" rtlCol="0"/>
          <a:lstStyle/>
          <a:p>
            <a:endParaRPr/>
          </a:p>
        </p:txBody>
      </p:sp>
      <p:sp>
        <p:nvSpPr>
          <p:cNvPr id="4" name="object 4"/>
          <p:cNvSpPr txBox="1">
            <a:spLocks noGrp="1"/>
          </p:cNvSpPr>
          <p:nvPr>
            <p:ph type="title"/>
          </p:nvPr>
        </p:nvSpPr>
        <p:spPr>
          <a:xfrm>
            <a:off x="908303" y="147828"/>
            <a:ext cx="4531995" cy="1384935"/>
          </a:xfrm>
          <a:prstGeom prst="rect">
            <a:avLst/>
          </a:prstGeom>
        </p:spPr>
        <p:txBody>
          <a:bodyPr vert="horz" wrap="square" lIns="0" tIns="92075" rIns="0" bIns="0" rtlCol="0">
            <a:spAutoFit/>
          </a:bodyPr>
          <a:lstStyle/>
          <a:p>
            <a:pPr marL="150495" marR="690245" algn="just">
              <a:lnSpc>
                <a:spcPct val="100000"/>
              </a:lnSpc>
              <a:spcBef>
                <a:spcPts val="725"/>
              </a:spcBef>
            </a:pPr>
            <a:r>
              <a:rPr dirty="0"/>
              <a:t>Action 3 : </a:t>
            </a:r>
            <a:r>
              <a:rPr spc="-10" dirty="0"/>
              <a:t>Enregistrer </a:t>
            </a:r>
            <a:r>
              <a:rPr dirty="0"/>
              <a:t>les  </a:t>
            </a:r>
            <a:r>
              <a:rPr spc="-10" dirty="0"/>
              <a:t>informations </a:t>
            </a:r>
            <a:r>
              <a:rPr dirty="0"/>
              <a:t>du </a:t>
            </a:r>
            <a:r>
              <a:rPr spc="-5" dirty="0"/>
              <a:t>profil</a:t>
            </a:r>
            <a:r>
              <a:rPr spc="-80" dirty="0"/>
              <a:t> </a:t>
            </a:r>
            <a:r>
              <a:rPr dirty="0"/>
              <a:t>de  </a:t>
            </a:r>
            <a:r>
              <a:rPr spc="-5" dirty="0"/>
              <a:t>soumissionnaire</a:t>
            </a:r>
          </a:p>
        </p:txBody>
      </p:sp>
      <p:sp>
        <p:nvSpPr>
          <p:cNvPr id="5" name="object 5"/>
          <p:cNvSpPr/>
          <p:nvPr/>
        </p:nvSpPr>
        <p:spPr>
          <a:xfrm>
            <a:off x="5369052" y="77012"/>
            <a:ext cx="6439915" cy="6266561"/>
          </a:xfrm>
          <a:prstGeom prst="rect">
            <a:avLst/>
          </a:prstGeom>
          <a:blipFill>
            <a:blip r:embed="rId2" cstate="print"/>
            <a:stretch>
              <a:fillRect/>
            </a:stretch>
          </a:blipFill>
        </p:spPr>
        <p:txBody>
          <a:bodyPr wrap="square" lIns="0" tIns="0" rIns="0" bIns="0" rtlCol="0"/>
          <a:lstStyle/>
          <a:p>
            <a:endParaRPr/>
          </a:p>
        </p:txBody>
      </p:sp>
      <p:sp>
        <p:nvSpPr>
          <p:cNvPr id="6" name="object 6"/>
          <p:cNvSpPr/>
          <p:nvPr/>
        </p:nvSpPr>
        <p:spPr>
          <a:xfrm>
            <a:off x="5563361" y="271272"/>
            <a:ext cx="5889497" cy="5716524"/>
          </a:xfrm>
          <a:prstGeom prst="rect">
            <a:avLst/>
          </a:prstGeom>
          <a:blipFill>
            <a:blip r:embed="rId3" cstate="print"/>
            <a:stretch>
              <a:fillRect/>
            </a:stretch>
          </a:blipFill>
        </p:spPr>
        <p:txBody>
          <a:bodyPr wrap="square" lIns="0" tIns="0" rIns="0" bIns="0" rtlCol="0"/>
          <a:lstStyle/>
          <a:p>
            <a:endParaRPr/>
          </a:p>
        </p:txBody>
      </p:sp>
      <p:sp>
        <p:nvSpPr>
          <p:cNvPr id="7" name="object 7"/>
          <p:cNvSpPr/>
          <p:nvPr/>
        </p:nvSpPr>
        <p:spPr>
          <a:xfrm>
            <a:off x="11480292" y="5582410"/>
            <a:ext cx="556259" cy="1255014"/>
          </a:xfrm>
          <a:prstGeom prst="rect">
            <a:avLst/>
          </a:prstGeom>
          <a:blipFill>
            <a:blip r:embed="rId4" cstate="print"/>
            <a:stretch>
              <a:fillRect/>
            </a:stretch>
          </a:blipFill>
        </p:spPr>
        <p:txBody>
          <a:bodyPr wrap="square" lIns="0" tIns="0" rIns="0" bIns="0" rtlCol="0"/>
          <a:lstStyle/>
          <a:p>
            <a:endParaRPr/>
          </a:p>
        </p:txBody>
      </p:sp>
      <p:sp>
        <p:nvSpPr>
          <p:cNvPr id="8" name="object 8"/>
          <p:cNvSpPr txBox="1"/>
          <p:nvPr/>
        </p:nvSpPr>
        <p:spPr>
          <a:xfrm>
            <a:off x="151129" y="5839459"/>
            <a:ext cx="805815" cy="324485"/>
          </a:xfrm>
          <a:prstGeom prst="rect">
            <a:avLst/>
          </a:prstGeom>
        </p:spPr>
        <p:txBody>
          <a:bodyPr vert="horz" wrap="square" lIns="0" tIns="0" rIns="0" bIns="0" rtlCol="0">
            <a:spAutoFit/>
          </a:bodyPr>
          <a:lstStyle/>
          <a:p>
            <a:pPr marL="46355" marR="5080" indent="-34290">
              <a:lnSpc>
                <a:spcPct val="100000"/>
              </a:lnSpc>
            </a:pPr>
            <a:r>
              <a:rPr sz="1000" u="sng" spc="-5" dirty="0">
                <a:solidFill>
                  <a:srgbClr val="0462C1"/>
                </a:solidFill>
                <a:latin typeface="Calibri"/>
                <a:cs typeface="Calibri"/>
                <a:hlinkClick r:id="rId5" action="ppaction://hlinksldjump"/>
              </a:rPr>
              <a:t>Cliquer </a:t>
            </a:r>
            <a:r>
              <a:rPr sz="1000" u="sng" dirty="0">
                <a:solidFill>
                  <a:srgbClr val="0462C1"/>
                </a:solidFill>
                <a:latin typeface="Calibri"/>
                <a:cs typeface="Calibri"/>
                <a:hlinkClick r:id="rId5" action="ppaction://hlinksldjump"/>
              </a:rPr>
              <a:t>ici</a:t>
            </a:r>
            <a:r>
              <a:rPr sz="1000" u="sng" spc="-80" dirty="0">
                <a:solidFill>
                  <a:srgbClr val="0462C1"/>
                </a:solidFill>
                <a:latin typeface="Calibri"/>
                <a:cs typeface="Calibri"/>
                <a:hlinkClick r:id="rId5" action="ppaction://hlinksldjump"/>
              </a:rPr>
              <a:t> </a:t>
            </a:r>
            <a:r>
              <a:rPr sz="1000" u="sng" spc="-5" dirty="0">
                <a:solidFill>
                  <a:srgbClr val="0462C1"/>
                </a:solidFill>
                <a:latin typeface="Calibri"/>
                <a:cs typeface="Calibri"/>
                <a:hlinkClick r:id="rId5" action="ppaction://hlinksldjump"/>
              </a:rPr>
              <a:t>pour  </a:t>
            </a:r>
            <a:r>
              <a:rPr sz="1000" u="sng" dirty="0">
                <a:solidFill>
                  <a:srgbClr val="0462C1"/>
                </a:solidFill>
                <a:latin typeface="Calibri"/>
                <a:cs typeface="Calibri"/>
                <a:hlinkClick r:id="rId5" action="ppaction://hlinksldjump"/>
              </a:rPr>
              <a:t>retourner à</a:t>
            </a:r>
            <a:r>
              <a:rPr sz="1000" u="sng" spc="-105" dirty="0">
                <a:solidFill>
                  <a:srgbClr val="0462C1"/>
                </a:solidFill>
                <a:latin typeface="Calibri"/>
                <a:cs typeface="Calibri"/>
                <a:hlinkClick r:id="rId5" action="ppaction://hlinksldjump"/>
              </a:rPr>
              <a:t> </a:t>
            </a:r>
            <a:r>
              <a:rPr sz="1000" u="sng" dirty="0">
                <a:solidFill>
                  <a:srgbClr val="0462C1"/>
                </a:solidFill>
                <a:latin typeface="Calibri"/>
                <a:cs typeface="Calibri"/>
                <a:hlinkClick r:id="rId5" action="ppaction://hlinksldjump"/>
              </a:rPr>
              <a:t>la</a:t>
            </a:r>
            <a:endParaRPr sz="1000">
              <a:latin typeface="Calibri"/>
              <a:cs typeface="Calibri"/>
            </a:endParaRPr>
          </a:p>
        </p:txBody>
      </p:sp>
      <p:sp>
        <p:nvSpPr>
          <p:cNvPr id="9" name="object 9"/>
          <p:cNvSpPr/>
          <p:nvPr/>
        </p:nvSpPr>
        <p:spPr>
          <a:xfrm>
            <a:off x="309372" y="5407914"/>
            <a:ext cx="442722" cy="323850"/>
          </a:xfrm>
          <a:prstGeom prst="rect">
            <a:avLst/>
          </a:prstGeom>
          <a:blipFill>
            <a:blip r:embed="rId6" cstate="print"/>
            <a:stretch>
              <a:fillRect/>
            </a:stretch>
          </a:blipFill>
        </p:spPr>
        <p:txBody>
          <a:bodyPr wrap="square" lIns="0" tIns="0" rIns="0" bIns="0" rtlCol="0"/>
          <a:lstStyle/>
          <a:p>
            <a:endParaRPr/>
          </a:p>
        </p:txBody>
      </p:sp>
      <p:sp>
        <p:nvSpPr>
          <p:cNvPr id="10" name="object 10"/>
          <p:cNvSpPr/>
          <p:nvPr/>
        </p:nvSpPr>
        <p:spPr>
          <a:xfrm>
            <a:off x="908303" y="3921252"/>
            <a:ext cx="3906520" cy="1229995"/>
          </a:xfrm>
          <a:custGeom>
            <a:avLst/>
            <a:gdLst/>
            <a:ahLst/>
            <a:cxnLst/>
            <a:rect l="l" t="t" r="r" b="b"/>
            <a:pathLst>
              <a:path w="3906520" h="1229995">
                <a:moveTo>
                  <a:pt x="3701034" y="0"/>
                </a:moveTo>
                <a:lnTo>
                  <a:pt x="204978" y="0"/>
                </a:lnTo>
                <a:lnTo>
                  <a:pt x="157977" y="5416"/>
                </a:lnTo>
                <a:lnTo>
                  <a:pt x="114833" y="20842"/>
                </a:lnTo>
                <a:lnTo>
                  <a:pt x="76774" y="45046"/>
                </a:lnTo>
                <a:lnTo>
                  <a:pt x="45030" y="76795"/>
                </a:lnTo>
                <a:lnTo>
                  <a:pt x="20833" y="114855"/>
                </a:lnTo>
                <a:lnTo>
                  <a:pt x="5413" y="157993"/>
                </a:lnTo>
                <a:lnTo>
                  <a:pt x="0" y="204978"/>
                </a:lnTo>
                <a:lnTo>
                  <a:pt x="0" y="1024890"/>
                </a:lnTo>
                <a:lnTo>
                  <a:pt x="5413" y="1071874"/>
                </a:lnTo>
                <a:lnTo>
                  <a:pt x="20833" y="1115012"/>
                </a:lnTo>
                <a:lnTo>
                  <a:pt x="45030" y="1153072"/>
                </a:lnTo>
                <a:lnTo>
                  <a:pt x="76774" y="1184821"/>
                </a:lnTo>
                <a:lnTo>
                  <a:pt x="114833" y="1209025"/>
                </a:lnTo>
                <a:lnTo>
                  <a:pt x="157977" y="1224451"/>
                </a:lnTo>
                <a:lnTo>
                  <a:pt x="204978" y="1229868"/>
                </a:lnTo>
                <a:lnTo>
                  <a:pt x="3701034" y="1229868"/>
                </a:lnTo>
                <a:lnTo>
                  <a:pt x="3748018" y="1224451"/>
                </a:lnTo>
                <a:lnTo>
                  <a:pt x="3791156" y="1209025"/>
                </a:lnTo>
                <a:lnTo>
                  <a:pt x="3829216" y="1184821"/>
                </a:lnTo>
                <a:lnTo>
                  <a:pt x="3860965" y="1153072"/>
                </a:lnTo>
                <a:lnTo>
                  <a:pt x="3885169" y="1115012"/>
                </a:lnTo>
                <a:lnTo>
                  <a:pt x="3900595" y="1071874"/>
                </a:lnTo>
                <a:lnTo>
                  <a:pt x="3906012" y="1024890"/>
                </a:lnTo>
                <a:lnTo>
                  <a:pt x="3906012" y="204978"/>
                </a:lnTo>
                <a:lnTo>
                  <a:pt x="3900595" y="157993"/>
                </a:lnTo>
                <a:lnTo>
                  <a:pt x="3885169" y="114855"/>
                </a:lnTo>
                <a:lnTo>
                  <a:pt x="3860965" y="76795"/>
                </a:lnTo>
                <a:lnTo>
                  <a:pt x="3829216" y="45046"/>
                </a:lnTo>
                <a:lnTo>
                  <a:pt x="3791156" y="20842"/>
                </a:lnTo>
                <a:lnTo>
                  <a:pt x="3748018" y="5416"/>
                </a:lnTo>
                <a:lnTo>
                  <a:pt x="3701034" y="0"/>
                </a:lnTo>
                <a:close/>
              </a:path>
            </a:pathLst>
          </a:custGeom>
          <a:solidFill>
            <a:srgbClr val="FFD966"/>
          </a:solidFill>
        </p:spPr>
        <p:txBody>
          <a:bodyPr wrap="square" lIns="0" tIns="0" rIns="0" bIns="0" rtlCol="0"/>
          <a:lstStyle/>
          <a:p>
            <a:endParaRPr/>
          </a:p>
        </p:txBody>
      </p:sp>
      <p:sp>
        <p:nvSpPr>
          <p:cNvPr id="11" name="object 11"/>
          <p:cNvSpPr/>
          <p:nvPr/>
        </p:nvSpPr>
        <p:spPr>
          <a:xfrm>
            <a:off x="908303" y="3921252"/>
            <a:ext cx="3906520" cy="1229995"/>
          </a:xfrm>
          <a:custGeom>
            <a:avLst/>
            <a:gdLst/>
            <a:ahLst/>
            <a:cxnLst/>
            <a:rect l="l" t="t" r="r" b="b"/>
            <a:pathLst>
              <a:path w="3906520" h="1229995">
                <a:moveTo>
                  <a:pt x="0" y="204978"/>
                </a:moveTo>
                <a:lnTo>
                  <a:pt x="5413" y="157993"/>
                </a:lnTo>
                <a:lnTo>
                  <a:pt x="20833" y="114855"/>
                </a:lnTo>
                <a:lnTo>
                  <a:pt x="45030" y="76795"/>
                </a:lnTo>
                <a:lnTo>
                  <a:pt x="76774" y="45046"/>
                </a:lnTo>
                <a:lnTo>
                  <a:pt x="114833" y="20842"/>
                </a:lnTo>
                <a:lnTo>
                  <a:pt x="157977" y="5416"/>
                </a:lnTo>
                <a:lnTo>
                  <a:pt x="204978" y="0"/>
                </a:lnTo>
                <a:lnTo>
                  <a:pt x="3701034" y="0"/>
                </a:lnTo>
                <a:lnTo>
                  <a:pt x="3748018" y="5416"/>
                </a:lnTo>
                <a:lnTo>
                  <a:pt x="3791156" y="20842"/>
                </a:lnTo>
                <a:lnTo>
                  <a:pt x="3829216" y="45046"/>
                </a:lnTo>
                <a:lnTo>
                  <a:pt x="3860965" y="76795"/>
                </a:lnTo>
                <a:lnTo>
                  <a:pt x="3885169" y="114855"/>
                </a:lnTo>
                <a:lnTo>
                  <a:pt x="3900595" y="157993"/>
                </a:lnTo>
                <a:lnTo>
                  <a:pt x="3906012" y="204978"/>
                </a:lnTo>
                <a:lnTo>
                  <a:pt x="3906012" y="1024890"/>
                </a:lnTo>
                <a:lnTo>
                  <a:pt x="3900595" y="1071874"/>
                </a:lnTo>
                <a:lnTo>
                  <a:pt x="3885169" y="1115012"/>
                </a:lnTo>
                <a:lnTo>
                  <a:pt x="3860965" y="1153072"/>
                </a:lnTo>
                <a:lnTo>
                  <a:pt x="3829216" y="1184821"/>
                </a:lnTo>
                <a:lnTo>
                  <a:pt x="3791156" y="1209025"/>
                </a:lnTo>
                <a:lnTo>
                  <a:pt x="3748018" y="1224451"/>
                </a:lnTo>
                <a:lnTo>
                  <a:pt x="3701034" y="1229868"/>
                </a:lnTo>
                <a:lnTo>
                  <a:pt x="204978" y="1229868"/>
                </a:lnTo>
                <a:lnTo>
                  <a:pt x="157977" y="1224451"/>
                </a:lnTo>
                <a:lnTo>
                  <a:pt x="114833" y="1209025"/>
                </a:lnTo>
                <a:lnTo>
                  <a:pt x="76774" y="1184821"/>
                </a:lnTo>
                <a:lnTo>
                  <a:pt x="45030" y="1153072"/>
                </a:lnTo>
                <a:lnTo>
                  <a:pt x="20833" y="1115012"/>
                </a:lnTo>
                <a:lnTo>
                  <a:pt x="5413" y="1071874"/>
                </a:lnTo>
                <a:lnTo>
                  <a:pt x="0" y="1024890"/>
                </a:lnTo>
                <a:lnTo>
                  <a:pt x="0" y="204978"/>
                </a:lnTo>
                <a:close/>
              </a:path>
            </a:pathLst>
          </a:custGeom>
          <a:ln w="28956">
            <a:solidFill>
              <a:srgbClr val="FFC000"/>
            </a:solidFill>
          </a:ln>
        </p:spPr>
        <p:txBody>
          <a:bodyPr wrap="square" lIns="0" tIns="0" rIns="0" bIns="0" rtlCol="0"/>
          <a:lstStyle/>
          <a:p>
            <a:endParaRPr/>
          </a:p>
        </p:txBody>
      </p:sp>
      <p:sp>
        <p:nvSpPr>
          <p:cNvPr id="12" name="object 12"/>
          <p:cNvSpPr txBox="1"/>
          <p:nvPr/>
        </p:nvSpPr>
        <p:spPr>
          <a:xfrm>
            <a:off x="1046733" y="4435094"/>
            <a:ext cx="3623945" cy="568960"/>
          </a:xfrm>
          <a:prstGeom prst="rect">
            <a:avLst/>
          </a:prstGeom>
        </p:spPr>
        <p:txBody>
          <a:bodyPr vert="horz" wrap="square" lIns="0" tIns="0" rIns="0" bIns="0" rtlCol="0">
            <a:spAutoFit/>
          </a:bodyPr>
          <a:lstStyle/>
          <a:p>
            <a:pPr marL="12700" marR="5080">
              <a:lnSpc>
                <a:spcPct val="100000"/>
              </a:lnSpc>
            </a:pPr>
            <a:r>
              <a:rPr sz="1200" spc="-10" dirty="0">
                <a:latin typeface="Calibri"/>
                <a:cs typeface="Calibri"/>
              </a:rPr>
              <a:t>Pour </a:t>
            </a:r>
            <a:r>
              <a:rPr sz="1200" dirty="0">
                <a:latin typeface="Calibri"/>
                <a:cs typeface="Calibri"/>
              </a:rPr>
              <a:t>la </a:t>
            </a:r>
            <a:r>
              <a:rPr sz="1200" spc="-5" dirty="0">
                <a:latin typeface="Calibri"/>
                <a:cs typeface="Calibri"/>
              </a:rPr>
              <a:t>Question </a:t>
            </a:r>
            <a:r>
              <a:rPr sz="1200" dirty="0">
                <a:latin typeface="Calibri"/>
                <a:cs typeface="Calibri"/>
              </a:rPr>
              <a:t>2, </a:t>
            </a:r>
            <a:r>
              <a:rPr sz="1200" spc="-5" dirty="0">
                <a:latin typeface="Calibri"/>
                <a:cs typeface="Calibri"/>
              </a:rPr>
              <a:t>sélectionnez </a:t>
            </a:r>
            <a:r>
              <a:rPr sz="1200" spc="-10" dirty="0">
                <a:latin typeface="Calibri"/>
                <a:cs typeface="Calibri"/>
              </a:rPr>
              <a:t>toujours </a:t>
            </a:r>
            <a:r>
              <a:rPr sz="1200" spc="-15" dirty="0">
                <a:latin typeface="Calibri"/>
                <a:cs typeface="Calibri"/>
              </a:rPr>
              <a:t>l’option </a:t>
            </a:r>
            <a:r>
              <a:rPr sz="1200" spc="-5" dirty="0">
                <a:latin typeface="Calibri"/>
                <a:cs typeface="Calibri"/>
              </a:rPr>
              <a:t>« </a:t>
            </a:r>
            <a:r>
              <a:rPr sz="1200" dirty="0">
                <a:latin typeface="Calibri"/>
                <a:cs typeface="Calibri"/>
              </a:rPr>
              <a:t>Both »  [Les </a:t>
            </a:r>
            <a:r>
              <a:rPr sz="1200" spc="-5" dirty="0">
                <a:latin typeface="Calibri"/>
                <a:cs typeface="Calibri"/>
              </a:rPr>
              <a:t>deux]. Ceci permet </a:t>
            </a:r>
            <a:r>
              <a:rPr sz="1200" dirty="0">
                <a:latin typeface="Calibri"/>
                <a:cs typeface="Calibri"/>
              </a:rPr>
              <a:t>au </a:t>
            </a:r>
            <a:r>
              <a:rPr sz="1200" spc="-10" dirty="0">
                <a:latin typeface="Calibri"/>
                <a:cs typeface="Calibri"/>
              </a:rPr>
              <a:t>soumissionnaire </a:t>
            </a:r>
            <a:r>
              <a:rPr sz="1200" spc="-5" dirty="0">
                <a:latin typeface="Calibri"/>
                <a:cs typeface="Calibri"/>
              </a:rPr>
              <a:t>de </a:t>
            </a:r>
            <a:r>
              <a:rPr sz="1200" spc="-10" dirty="0">
                <a:latin typeface="Calibri"/>
                <a:cs typeface="Calibri"/>
              </a:rPr>
              <a:t>consulter  </a:t>
            </a:r>
            <a:r>
              <a:rPr sz="1200" spc="-5" dirty="0">
                <a:latin typeface="Calibri"/>
                <a:cs typeface="Calibri"/>
              </a:rPr>
              <a:t>tous </a:t>
            </a:r>
            <a:r>
              <a:rPr sz="1200" dirty="0">
                <a:latin typeface="Calibri"/>
                <a:cs typeface="Calibri"/>
              </a:rPr>
              <a:t>les appels </a:t>
            </a:r>
            <a:r>
              <a:rPr sz="1200" spc="-20" dirty="0">
                <a:latin typeface="Calibri"/>
                <a:cs typeface="Calibri"/>
              </a:rPr>
              <a:t>d’offres </a:t>
            </a:r>
            <a:r>
              <a:rPr sz="1200" dirty="0">
                <a:latin typeface="Calibri"/>
                <a:cs typeface="Calibri"/>
              </a:rPr>
              <a:t>en</a:t>
            </a:r>
            <a:r>
              <a:rPr sz="1200" spc="5" dirty="0">
                <a:latin typeface="Calibri"/>
                <a:cs typeface="Calibri"/>
              </a:rPr>
              <a:t> </a:t>
            </a:r>
            <a:r>
              <a:rPr sz="1200" spc="-10" dirty="0">
                <a:latin typeface="Calibri"/>
                <a:cs typeface="Calibri"/>
              </a:rPr>
              <a:t>cours.</a:t>
            </a:r>
            <a:endParaRPr sz="1200" dirty="0">
              <a:latin typeface="Calibri"/>
              <a:cs typeface="Calibri"/>
            </a:endParaRPr>
          </a:p>
        </p:txBody>
      </p:sp>
      <p:sp>
        <p:nvSpPr>
          <p:cNvPr id="13" name="object 13"/>
          <p:cNvSpPr/>
          <p:nvPr/>
        </p:nvSpPr>
        <p:spPr>
          <a:xfrm>
            <a:off x="998982" y="4011167"/>
            <a:ext cx="363474" cy="363474"/>
          </a:xfrm>
          <a:prstGeom prst="rect">
            <a:avLst/>
          </a:prstGeom>
          <a:blipFill>
            <a:blip r:embed="rId7" cstate="print"/>
            <a:stretch>
              <a:fillRect/>
            </a:stretch>
          </a:blipFill>
        </p:spPr>
        <p:txBody>
          <a:bodyPr wrap="square" lIns="0" tIns="0" rIns="0" bIns="0" rtlCol="0"/>
          <a:lstStyle/>
          <a:p>
            <a:endParaRPr/>
          </a:p>
        </p:txBody>
      </p:sp>
      <p:sp>
        <p:nvSpPr>
          <p:cNvPr id="14" name="object 14"/>
          <p:cNvSpPr/>
          <p:nvPr/>
        </p:nvSpPr>
        <p:spPr>
          <a:xfrm>
            <a:off x="1322069" y="4011167"/>
            <a:ext cx="1273810" cy="462280"/>
          </a:xfrm>
          <a:custGeom>
            <a:avLst/>
            <a:gdLst/>
            <a:ahLst/>
            <a:cxnLst/>
            <a:rect l="l" t="t" r="r" b="b"/>
            <a:pathLst>
              <a:path w="1273810" h="462279">
                <a:moveTo>
                  <a:pt x="0" y="461772"/>
                </a:moveTo>
                <a:lnTo>
                  <a:pt x="1273302" y="461772"/>
                </a:lnTo>
                <a:lnTo>
                  <a:pt x="1273302" y="0"/>
                </a:lnTo>
                <a:lnTo>
                  <a:pt x="0" y="0"/>
                </a:lnTo>
                <a:lnTo>
                  <a:pt x="0" y="461772"/>
                </a:lnTo>
                <a:close/>
              </a:path>
            </a:pathLst>
          </a:custGeom>
          <a:solidFill>
            <a:srgbClr val="FFD966"/>
          </a:solidFill>
        </p:spPr>
        <p:txBody>
          <a:bodyPr wrap="square" lIns="0" tIns="0" rIns="0" bIns="0" rtlCol="0"/>
          <a:lstStyle/>
          <a:p>
            <a:endParaRPr/>
          </a:p>
        </p:txBody>
      </p:sp>
      <p:sp>
        <p:nvSpPr>
          <p:cNvPr id="15" name="object 15"/>
          <p:cNvSpPr txBox="1"/>
          <p:nvPr/>
        </p:nvSpPr>
        <p:spPr>
          <a:xfrm>
            <a:off x="1401317" y="4037838"/>
            <a:ext cx="938530" cy="393700"/>
          </a:xfrm>
          <a:prstGeom prst="rect">
            <a:avLst/>
          </a:prstGeom>
        </p:spPr>
        <p:txBody>
          <a:bodyPr vert="horz" wrap="square" lIns="0" tIns="0" rIns="0" bIns="0" rtlCol="0">
            <a:spAutoFit/>
          </a:bodyPr>
          <a:lstStyle/>
          <a:p>
            <a:pPr marL="12700">
              <a:lnSpc>
                <a:spcPct val="100000"/>
              </a:lnSpc>
            </a:pPr>
            <a:r>
              <a:rPr sz="2400" b="1" spc="-5" dirty="0">
                <a:solidFill>
                  <a:srgbClr val="0D0D0D"/>
                </a:solidFill>
                <a:latin typeface="Calibri"/>
                <a:cs typeface="Calibri"/>
              </a:rPr>
              <a:t>Conseil</a:t>
            </a:r>
            <a:endParaRPr sz="2400">
              <a:latin typeface="Calibri"/>
              <a:cs typeface="Calibri"/>
            </a:endParaRPr>
          </a:p>
        </p:txBody>
      </p:sp>
      <p:sp>
        <p:nvSpPr>
          <p:cNvPr id="16" name="object 16"/>
          <p:cNvSpPr txBox="1"/>
          <p:nvPr/>
        </p:nvSpPr>
        <p:spPr>
          <a:xfrm>
            <a:off x="137413" y="6163119"/>
            <a:ext cx="832485" cy="610235"/>
          </a:xfrm>
          <a:prstGeom prst="rect">
            <a:avLst/>
          </a:prstGeom>
        </p:spPr>
        <p:txBody>
          <a:bodyPr vert="horz" wrap="square" lIns="0" tIns="0" rIns="0" bIns="0" rtlCol="0">
            <a:spAutoFit/>
          </a:bodyPr>
          <a:lstStyle/>
          <a:p>
            <a:pPr algn="ctr">
              <a:lnSpc>
                <a:spcPts val="1050"/>
              </a:lnSpc>
            </a:pPr>
            <a:r>
              <a:rPr sz="1000" u="sng" spc="-5" dirty="0">
                <a:solidFill>
                  <a:srgbClr val="0462C1"/>
                </a:solidFill>
                <a:latin typeface="Calibri"/>
                <a:cs typeface="Calibri"/>
                <a:hlinkClick r:id="rId5" action="ppaction://hlinksldjump"/>
              </a:rPr>
              <a:t>page</a:t>
            </a:r>
            <a:r>
              <a:rPr sz="1000" u="sng" spc="-80" dirty="0">
                <a:solidFill>
                  <a:srgbClr val="0462C1"/>
                </a:solidFill>
                <a:latin typeface="Calibri"/>
                <a:cs typeface="Calibri"/>
                <a:hlinkClick r:id="rId5" action="ppaction://hlinksldjump"/>
              </a:rPr>
              <a:t> </a:t>
            </a:r>
            <a:r>
              <a:rPr sz="1000" u="sng" spc="-5" dirty="0">
                <a:solidFill>
                  <a:srgbClr val="0462C1"/>
                </a:solidFill>
                <a:latin typeface="Calibri"/>
                <a:cs typeface="Calibri"/>
                <a:hlinkClick r:id="rId5" action="ppaction://hlinksldjump"/>
              </a:rPr>
              <a:t>principale</a:t>
            </a:r>
            <a:endParaRPr sz="1000">
              <a:latin typeface="Calibri"/>
              <a:cs typeface="Calibri"/>
            </a:endParaRPr>
          </a:p>
          <a:p>
            <a:pPr marL="12065" marR="5080" algn="ctr">
              <a:lnSpc>
                <a:spcPct val="100000"/>
              </a:lnSpc>
            </a:pPr>
            <a:r>
              <a:rPr sz="1000" b="1" u="sng" dirty="0">
                <a:solidFill>
                  <a:srgbClr val="0462C1"/>
                </a:solidFill>
                <a:latin typeface="Calibri"/>
                <a:cs typeface="Calibri"/>
                <a:hlinkClick r:id="rId5" action="ppaction://hlinksldjump"/>
              </a:rPr>
              <a:t>Register</a:t>
            </a:r>
            <a:r>
              <a:rPr sz="1000" b="1" u="sng" spc="-100" dirty="0">
                <a:solidFill>
                  <a:srgbClr val="0462C1"/>
                </a:solidFill>
                <a:latin typeface="Calibri"/>
                <a:cs typeface="Calibri"/>
                <a:hlinkClick r:id="rId5" action="ppaction://hlinksldjump"/>
              </a:rPr>
              <a:t> </a:t>
            </a:r>
            <a:r>
              <a:rPr sz="1000" b="1" u="sng" spc="-5" dirty="0">
                <a:solidFill>
                  <a:srgbClr val="0462C1"/>
                </a:solidFill>
                <a:latin typeface="Calibri"/>
                <a:cs typeface="Calibri"/>
                <a:hlinkClick r:id="rId5" action="ppaction://hlinksldjump"/>
              </a:rPr>
              <a:t>Profile  </a:t>
            </a:r>
            <a:r>
              <a:rPr sz="1000" u="sng" spc="-5" dirty="0">
                <a:solidFill>
                  <a:srgbClr val="0462C1"/>
                </a:solidFill>
                <a:latin typeface="Calibri"/>
                <a:cs typeface="Calibri"/>
                <a:hlinkClick r:id="rId5" action="ppaction://hlinksldjump"/>
              </a:rPr>
              <a:t>[Enregistrer un  profil]</a:t>
            </a:r>
            <a:endParaRPr sz="1000">
              <a:latin typeface="Calibri"/>
              <a:cs typeface="Calibri"/>
            </a:endParaRPr>
          </a:p>
        </p:txBody>
      </p:sp>
      <p:sp>
        <p:nvSpPr>
          <p:cNvPr id="17" name="object 17"/>
          <p:cNvSpPr txBox="1">
            <a:spLocks noGrp="1"/>
          </p:cNvSpPr>
          <p:nvPr>
            <p:ph type="ftr" sz="quarter" idx="5"/>
          </p:nvPr>
        </p:nvSpPr>
        <p:spPr>
          <a:prstGeom prst="rect">
            <a:avLst/>
          </a:prstGeom>
        </p:spPr>
        <p:txBody>
          <a:bodyPr vert="horz" wrap="square" lIns="0" tIns="0" rIns="0" bIns="0" rtlCol="0">
            <a:spAutoFit/>
          </a:bodyPr>
          <a:lstStyle/>
          <a:p>
            <a:pPr marL="12700">
              <a:lnSpc>
                <a:spcPts val="1240"/>
              </a:lnSpc>
            </a:pPr>
            <a:r>
              <a:rPr dirty="0"/>
              <a:t>Guide de </a:t>
            </a:r>
            <a:r>
              <a:rPr spc="-5" dirty="0"/>
              <a:t>l’utilisateur du </a:t>
            </a:r>
            <a:r>
              <a:rPr spc="-10" dirty="0"/>
              <a:t>système </a:t>
            </a:r>
            <a:r>
              <a:rPr spc="-15" dirty="0"/>
              <a:t>eTendering </a:t>
            </a:r>
            <a:r>
              <a:rPr spc="-5" dirty="0"/>
              <a:t>du PNUD </a:t>
            </a:r>
            <a:r>
              <a:rPr dirty="0"/>
              <a:t>à </a:t>
            </a:r>
            <a:r>
              <a:rPr spc="-15" dirty="0"/>
              <a:t>l’attention </a:t>
            </a:r>
            <a:r>
              <a:rPr dirty="0"/>
              <a:t>des </a:t>
            </a:r>
            <a:r>
              <a:rPr spc="-5" dirty="0"/>
              <a:t>soumissionnaires </a:t>
            </a:r>
            <a:r>
              <a:rPr dirty="0"/>
              <a:t>- </a:t>
            </a:r>
            <a:r>
              <a:rPr spc="-5" dirty="0"/>
              <a:t>janvier</a:t>
            </a:r>
            <a:r>
              <a:rPr spc="125" dirty="0"/>
              <a:t> </a:t>
            </a:r>
            <a:r>
              <a:rPr spc="-5" dirty="0"/>
              <a:t>2018</a:t>
            </a:r>
          </a:p>
        </p:txBody>
      </p:sp>
      <p:sp>
        <p:nvSpPr>
          <p:cNvPr id="18" name="object 18"/>
          <p:cNvSpPr txBox="1"/>
          <p:nvPr/>
        </p:nvSpPr>
        <p:spPr>
          <a:xfrm>
            <a:off x="11094973" y="6463538"/>
            <a:ext cx="179705" cy="177800"/>
          </a:xfrm>
          <a:prstGeom prst="rect">
            <a:avLst/>
          </a:prstGeom>
        </p:spPr>
        <p:txBody>
          <a:bodyPr vert="horz" wrap="square" lIns="0" tIns="0" rIns="0" bIns="0" rtlCol="0">
            <a:spAutoFit/>
          </a:bodyPr>
          <a:lstStyle/>
          <a:p>
            <a:pPr marL="12700">
              <a:lnSpc>
                <a:spcPts val="1240"/>
              </a:lnSpc>
            </a:pPr>
            <a:r>
              <a:rPr sz="1200" spc="-5" dirty="0">
                <a:solidFill>
                  <a:srgbClr val="888888"/>
                </a:solidFill>
                <a:latin typeface="Calibri"/>
                <a:cs typeface="Calibri"/>
              </a:rPr>
              <a:t>63</a:t>
            </a:r>
            <a:endParaRPr sz="1200">
              <a:latin typeface="Calibri"/>
              <a:cs typeface="Calibri"/>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360</TotalTime>
  <Words>1745</Words>
  <Application>Microsoft Office PowerPoint</Application>
  <PresentationFormat>Grand écran</PresentationFormat>
  <Paragraphs>207</Paragraphs>
  <Slides>22</Slides>
  <Notes>6</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22</vt:i4>
      </vt:variant>
    </vt:vector>
  </HeadingPairs>
  <TitlesOfParts>
    <vt:vector size="27" baseType="lpstr">
      <vt:lpstr>Arial</vt:lpstr>
      <vt:lpstr>Calibri</vt:lpstr>
      <vt:lpstr>Segoe UI Symbol</vt:lpstr>
      <vt:lpstr>Times New Roman</vt:lpstr>
      <vt:lpstr>Office Theme</vt:lpstr>
      <vt:lpstr>Présentation PowerPoint</vt:lpstr>
      <vt:lpstr>Agenda de la formation</vt:lpstr>
      <vt:lpstr>Contexte de la formation    </vt:lpstr>
      <vt:lpstr>Qu’est-ce que eTendering?</vt:lpstr>
      <vt:lpstr>Enregistrer un profil de soumissionnaire</vt:lpstr>
      <vt:lpstr>Introduction à l’inscription des soumissionnaires</vt:lpstr>
      <vt:lpstr>Action 1 : Connexion avec event.guest [invité.événement]</vt:lpstr>
      <vt:lpstr>Action 2 : Cliquer sur « Register Bidder » [Inscription d’un soumissionnaire]</vt:lpstr>
      <vt:lpstr>Action 3 : Enregistrer les  informations du profil de  soumissionnaire</vt:lpstr>
      <vt:lpstr>Action 3 : Enregistrer les informations du  profil de soumissionnaire</vt:lpstr>
      <vt:lpstr>Présentation PowerPoint</vt:lpstr>
      <vt:lpstr>Action 3 : Enregistrer les  informations du profil de soumissionnaire</vt:lpstr>
      <vt:lpstr>Action 3 : Enregistrer les  informations du profil de  soumissionnaire</vt:lpstr>
      <vt:lpstr>Action 3 : Enregistrer les  informations du profil de  soumissionnaire</vt:lpstr>
      <vt:lpstr>Action 3 : Enregistrer les informations du profil  de soumissionnaire</vt:lpstr>
      <vt:lpstr>Action 4 : Confirmer l’inscription et créer un nouveau mot de passe</vt:lpstr>
      <vt:lpstr>Présentation PowerPoint</vt:lpstr>
      <vt:lpstr>5.0 Gérer un profil de soumissionnaire</vt:lpstr>
      <vt:lpstr>5.1 Afficher les activités de soumission d’offres</vt:lpstr>
      <vt:lpstr>5.2 Mettre à jour des profils de soumissionnaire</vt:lpstr>
      <vt:lpstr>Cas pratique 1 </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Ali Niaz</dc:creator>
  <cp:lastModifiedBy>Tobie Djokoto</cp:lastModifiedBy>
  <cp:revision>44</cp:revision>
  <cp:lastPrinted>2019-02-06T10:54:59Z</cp:lastPrinted>
  <dcterms:created xsi:type="dcterms:W3CDTF">2019-02-06T09:53:13Z</dcterms:created>
  <dcterms:modified xsi:type="dcterms:W3CDTF">2021-07-05T20:36:29Z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2018-09-06T00:00:00Z</vt:filetime>
  </property>
  <property fmtid="{D5CDD505-2E9C-101B-9397-08002B2CF9AE}" pid="3" name="Creator">
    <vt:lpwstr>Microsoft® PowerPoint® 2016</vt:lpwstr>
  </property>
  <property fmtid="{D5CDD505-2E9C-101B-9397-08002B2CF9AE}" pid="4" name="LastSaved">
    <vt:filetime>2019-02-06T00:00:00Z</vt:filetime>
  </property>
</Properties>
</file>