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1" r:id="rId1"/>
  </p:sldMasterIdLst>
  <p:notesMasterIdLst>
    <p:notesMasterId r:id="rId33"/>
  </p:notesMasterIdLst>
  <p:handoutMasterIdLst>
    <p:handoutMasterId r:id="rId34"/>
  </p:handoutMasterIdLst>
  <p:sldIdLst>
    <p:sldId id="484" r:id="rId2"/>
    <p:sldId id="486" r:id="rId3"/>
    <p:sldId id="487" r:id="rId4"/>
    <p:sldId id="409" r:id="rId5"/>
    <p:sldId id="414" r:id="rId6"/>
    <p:sldId id="488" r:id="rId7"/>
    <p:sldId id="454" r:id="rId8"/>
    <p:sldId id="460" r:id="rId9"/>
    <p:sldId id="489" r:id="rId10"/>
    <p:sldId id="458" r:id="rId11"/>
    <p:sldId id="461" r:id="rId12"/>
    <p:sldId id="455" r:id="rId13"/>
    <p:sldId id="462" r:id="rId14"/>
    <p:sldId id="431" r:id="rId15"/>
    <p:sldId id="456" r:id="rId16"/>
    <p:sldId id="463" r:id="rId17"/>
    <p:sldId id="475" r:id="rId18"/>
    <p:sldId id="490" r:id="rId19"/>
    <p:sldId id="493" r:id="rId20"/>
    <p:sldId id="457" r:id="rId21"/>
    <p:sldId id="464" r:id="rId22"/>
    <p:sldId id="466" r:id="rId23"/>
    <p:sldId id="467" r:id="rId24"/>
    <p:sldId id="459" r:id="rId25"/>
    <p:sldId id="465" r:id="rId26"/>
    <p:sldId id="417" r:id="rId27"/>
    <p:sldId id="478" r:id="rId28"/>
    <p:sldId id="479" r:id="rId29"/>
    <p:sldId id="480" r:id="rId30"/>
    <p:sldId id="472" r:id="rId31"/>
    <p:sldId id="473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08" userDrawn="1">
          <p15:clr>
            <a:srgbClr val="A4A3A4"/>
          </p15:clr>
        </p15:guide>
        <p15:guide id="3" pos="240" userDrawn="1">
          <p15:clr>
            <a:srgbClr val="A4A3A4"/>
          </p15:clr>
        </p15:guide>
        <p15:guide id="4" pos="7440" userDrawn="1">
          <p15:clr>
            <a:srgbClr val="A4A3A4"/>
          </p15:clr>
        </p15:guide>
        <p15:guide id="5" orient="horz" pos="4080" userDrawn="1">
          <p15:clr>
            <a:srgbClr val="A4A3A4"/>
          </p15:clr>
        </p15:guide>
        <p15:guide id="6" orient="horz" pos="240" userDrawn="1">
          <p15:clr>
            <a:srgbClr val="A4A3A4"/>
          </p15:clr>
        </p15:guide>
        <p15:guide id="7" orient="horz" pos="1512" userDrawn="1">
          <p15:clr>
            <a:srgbClr val="A4A3A4"/>
          </p15:clr>
        </p15:guide>
        <p15:guide id="8" pos="2664" userDrawn="1">
          <p15:clr>
            <a:srgbClr val="A4A3A4"/>
          </p15:clr>
        </p15:guide>
        <p15:guide id="9" pos="50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CFC"/>
    <a:srgbClr val="5B9BD5"/>
    <a:srgbClr val="8DB9DB"/>
    <a:srgbClr val="1771A9"/>
    <a:srgbClr val="262626"/>
    <a:srgbClr val="0EAAE3"/>
    <a:srgbClr val="000000"/>
    <a:srgbClr val="ADB5DF"/>
    <a:srgbClr val="959FD6"/>
    <a:srgbClr val="6472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15" autoAdjust="0"/>
    <p:restoredTop sz="93197" autoAdjust="0"/>
  </p:normalViewPr>
  <p:slideViewPr>
    <p:cSldViewPr snapToGrid="0">
      <p:cViewPr varScale="1">
        <p:scale>
          <a:sx n="106" d="100"/>
          <a:sy n="106" d="100"/>
        </p:scale>
        <p:origin x="498" y="138"/>
      </p:cViewPr>
      <p:guideLst>
        <p:guide orient="horz" pos="2808"/>
        <p:guide pos="240"/>
        <p:guide pos="7440"/>
        <p:guide orient="horz" pos="4080"/>
        <p:guide orient="horz" pos="240"/>
        <p:guide orient="horz" pos="1512"/>
        <p:guide pos="2664"/>
        <p:guide pos="5016"/>
      </p:guideLst>
    </p:cSldViewPr>
  </p:slideViewPr>
  <p:outlineViewPr>
    <p:cViewPr>
      <p:scale>
        <a:sx n="33" d="100"/>
        <a:sy n="33" d="100"/>
      </p:scale>
      <p:origin x="0" y="-36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201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10298A-A03F-418F-998A-F7CA54F8BF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4894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FF55F-8596-4ED6-A487-C5C49AFFE812}" type="datetimeFigureOut">
              <a:rPr lang="id-ID" smtClean="0"/>
              <a:t>11/07/2023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50106B-FE1C-4EDD-AE60-AB8F600726B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32357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50106B-FE1C-4EDD-AE60-AB8F600726B4}" type="slidenum">
              <a:rPr lang="id-ID" smtClean="0"/>
              <a:t>14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59008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50106B-FE1C-4EDD-AE60-AB8F600726B4}" type="slidenum">
              <a:rPr lang="id-ID" smtClean="0"/>
              <a:t>23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11038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440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8848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8338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1293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119540-C1BE-4498-B133-1AED8B48A8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 bwMode="auto">
          <a:xfrm>
            <a:off x="381000" y="381000"/>
            <a:ext cx="11430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2697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07D14773-2E83-4356-B89E-69423139880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0" y="-1"/>
            <a:ext cx="12191999" cy="4036423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789916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22FC4ADA-E462-4855-A014-1D0FA11A30A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865224" y="902426"/>
            <a:ext cx="5416730" cy="505314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983944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AEFDACBD-E693-43F1-850F-F15604E67C7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447547" y="3822896"/>
            <a:ext cx="5342374" cy="2472397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945DB3F9-C556-46FC-B12F-E0A01F62710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470446" y="1705707"/>
            <a:ext cx="2318239" cy="1905000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520393A4-D919-4DC0-905A-EE966F6F917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447546" y="1705706"/>
            <a:ext cx="1850572" cy="1905000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40860B7A-9927-434E-BC8C-B19B4B9C9A4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960428" y="1705706"/>
            <a:ext cx="1850572" cy="1905000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749378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8C515B3-8B9E-4B8F-BF11-E91C2BEFA784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1562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C481E7DD-2AA7-4F86-B9F6-DB8EC950BF5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0039" y="796082"/>
            <a:ext cx="10851922" cy="4560439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338561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DFB82329-B665-4E60-ACAE-CEF4D41A3D6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95983" y="1247732"/>
            <a:ext cx="3866147" cy="3866147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532458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7581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A0E20FE2-9EE1-41B2-A8B6-49B24505667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440970" y="990600"/>
            <a:ext cx="4144879" cy="2402306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05618338-C821-47D9-B939-F621C08E0C9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003948" y="3696789"/>
            <a:ext cx="7581901" cy="2780211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875165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6B977CE0-132B-4F51-A9E8-9CC297FFA23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0866" y="0"/>
            <a:ext cx="5919651" cy="6858000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95DEA74D-C915-40B3-BC44-D4F2181BCE0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7828" y="1528353"/>
            <a:ext cx="2169695" cy="3063871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76482ED1-920B-44EE-959F-670AAEFAD94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53384" y="1528353"/>
            <a:ext cx="2169695" cy="3063871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F63BFFF-B60D-454D-A244-AE4336AB7CD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408940" y="1528353"/>
            <a:ext cx="2169695" cy="3063871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200594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EA1E8CA7-FFD1-4ABC-AB64-17BDBBFBBDA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625981" y="381000"/>
            <a:ext cx="4147802" cy="6096000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1020034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44E94B79-F0F4-44BB-9B9C-F2F2938FEE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82203" y="2999874"/>
            <a:ext cx="3550332" cy="3858126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72F1B3F6-72EA-4162-8450-294051F6D0E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123270" y="4299283"/>
            <a:ext cx="2486528" cy="2558717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DB985276-1CCC-439A-9727-F401A085816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123270" y="0"/>
            <a:ext cx="2486528" cy="2558717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245117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956A2425-3E97-4FCA-AD9D-D2B864652DB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472710" y="2213449"/>
            <a:ext cx="2466535" cy="3808528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1B8CCBF1-22F9-4EC5-9E03-720CB52F890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47314" y="2213450"/>
            <a:ext cx="2466535" cy="3808528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054992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EE750494-F0D0-4B27-A2C9-DC274446142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480559" y="3579225"/>
            <a:ext cx="3898176" cy="2897775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480B894-7B3C-458A-8331-6CFC44E77BF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699862" y="2048256"/>
            <a:ext cx="3492137" cy="2761488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274AD062-6335-4814-89DF-DC7898D0373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726978" y="0"/>
            <a:ext cx="2651757" cy="3278777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0811009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B6A85535-5C5F-4930-A818-E04A860C195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2463" y="2650267"/>
            <a:ext cx="3336661" cy="1754327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3D63F653-A1D1-4195-A184-A1C4B128F99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129074" y="2650266"/>
            <a:ext cx="3336661" cy="1754327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5FCFBF5B-214C-47C2-BAAA-F3862A680E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235298" y="2451253"/>
            <a:ext cx="3727602" cy="2152357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184824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4">
            <a:extLst>
              <a:ext uri="{FF2B5EF4-FFF2-40B4-BE49-F238E27FC236}">
                <a16:creationId xmlns:a16="http://schemas.microsoft.com/office/drawing/2014/main" id="{D6158338-992C-4B18-87CD-A279BC6DF0E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1000" y="3252652"/>
            <a:ext cx="5715000" cy="264522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362595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912065C-A4C5-4D72-9702-A59F267C8CD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194559"/>
            <a:ext cx="4008120" cy="4282440"/>
          </a:xfrm>
          <a:custGeom>
            <a:avLst/>
            <a:gdLst>
              <a:gd name="connsiteX0" fmla="*/ 0 w 4008120"/>
              <a:gd name="connsiteY0" fmla="*/ 0 h 4282440"/>
              <a:gd name="connsiteX1" fmla="*/ 4008120 w 4008120"/>
              <a:gd name="connsiteY1" fmla="*/ 0 h 4282440"/>
              <a:gd name="connsiteX2" fmla="*/ 4008120 w 4008120"/>
              <a:gd name="connsiteY2" fmla="*/ 2557053 h 4282440"/>
              <a:gd name="connsiteX3" fmla="*/ 3187337 w 4008120"/>
              <a:gd name="connsiteY3" fmla="*/ 2557053 h 4282440"/>
              <a:gd name="connsiteX4" fmla="*/ 3187337 w 4008120"/>
              <a:gd name="connsiteY4" fmla="*/ 4282440 h 4282440"/>
              <a:gd name="connsiteX5" fmla="*/ 0 w 4008120"/>
              <a:gd name="connsiteY5" fmla="*/ 4282440 h 4282440"/>
              <a:gd name="connsiteX6" fmla="*/ 0 w 4008120"/>
              <a:gd name="connsiteY6" fmla="*/ 2557053 h 4282440"/>
              <a:gd name="connsiteX7" fmla="*/ 0 w 4008120"/>
              <a:gd name="connsiteY7" fmla="*/ 2120103 h 428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8120" h="4282440">
                <a:moveTo>
                  <a:pt x="0" y="0"/>
                </a:moveTo>
                <a:lnTo>
                  <a:pt x="4008120" y="0"/>
                </a:lnTo>
                <a:lnTo>
                  <a:pt x="4008120" y="2557053"/>
                </a:lnTo>
                <a:lnTo>
                  <a:pt x="3187337" y="2557053"/>
                </a:lnTo>
                <a:lnTo>
                  <a:pt x="3187337" y="4282440"/>
                </a:lnTo>
                <a:lnTo>
                  <a:pt x="0" y="4282440"/>
                </a:lnTo>
                <a:lnTo>
                  <a:pt x="0" y="2557053"/>
                </a:lnTo>
                <a:lnTo>
                  <a:pt x="0" y="21201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B6A7563-0EC5-456A-A360-52E5A0E9037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83880" y="2194560"/>
            <a:ext cx="4008120" cy="4282439"/>
          </a:xfrm>
          <a:custGeom>
            <a:avLst/>
            <a:gdLst>
              <a:gd name="connsiteX0" fmla="*/ 0 w 4008120"/>
              <a:gd name="connsiteY0" fmla="*/ 0 h 4282439"/>
              <a:gd name="connsiteX1" fmla="*/ 4008120 w 4008120"/>
              <a:gd name="connsiteY1" fmla="*/ 0 h 4282439"/>
              <a:gd name="connsiteX2" fmla="*/ 4008120 w 4008120"/>
              <a:gd name="connsiteY2" fmla="*/ 2557053 h 4282439"/>
              <a:gd name="connsiteX3" fmla="*/ 4008119 w 4008120"/>
              <a:gd name="connsiteY3" fmla="*/ 2557053 h 4282439"/>
              <a:gd name="connsiteX4" fmla="*/ 4008119 w 4008120"/>
              <a:gd name="connsiteY4" fmla="*/ 4282439 h 4282439"/>
              <a:gd name="connsiteX5" fmla="*/ 820782 w 4008120"/>
              <a:gd name="connsiteY5" fmla="*/ 4282439 h 4282439"/>
              <a:gd name="connsiteX6" fmla="*/ 820782 w 4008120"/>
              <a:gd name="connsiteY6" fmla="*/ 2557053 h 4282439"/>
              <a:gd name="connsiteX7" fmla="*/ 0 w 4008120"/>
              <a:gd name="connsiteY7" fmla="*/ 2557053 h 428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08120" h="4282439">
                <a:moveTo>
                  <a:pt x="0" y="0"/>
                </a:moveTo>
                <a:lnTo>
                  <a:pt x="4008120" y="0"/>
                </a:lnTo>
                <a:lnTo>
                  <a:pt x="4008120" y="2557053"/>
                </a:lnTo>
                <a:lnTo>
                  <a:pt x="4008119" y="2557053"/>
                </a:lnTo>
                <a:lnTo>
                  <a:pt x="4008119" y="4282439"/>
                </a:lnTo>
                <a:lnTo>
                  <a:pt x="820782" y="4282439"/>
                </a:lnTo>
                <a:lnTo>
                  <a:pt x="820782" y="2557053"/>
                </a:lnTo>
                <a:lnTo>
                  <a:pt x="0" y="25570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5" name="Picture Placeholder 14">
            <a:extLst>
              <a:ext uri="{FF2B5EF4-FFF2-40B4-BE49-F238E27FC236}">
                <a16:creationId xmlns:a16="http://schemas.microsoft.com/office/drawing/2014/main" id="{3DCEA80A-9B16-46A0-AE74-D132DED0DB2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368437" y="2194561"/>
            <a:ext cx="3455125" cy="176348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649CA86-404F-4689-94D2-FAA6F0DF24F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47653" y="4314663"/>
            <a:ext cx="5096689" cy="2162337"/>
          </a:xfrm>
          <a:custGeom>
            <a:avLst/>
            <a:gdLst>
              <a:gd name="connsiteX0" fmla="*/ 820784 w 5096689"/>
              <a:gd name="connsiteY0" fmla="*/ 0 h 2162337"/>
              <a:gd name="connsiteX1" fmla="*/ 4275909 w 5096689"/>
              <a:gd name="connsiteY1" fmla="*/ 0 h 2162337"/>
              <a:gd name="connsiteX2" fmla="*/ 4275909 w 5096689"/>
              <a:gd name="connsiteY2" fmla="*/ 793565 h 2162337"/>
              <a:gd name="connsiteX3" fmla="*/ 5096689 w 5096689"/>
              <a:gd name="connsiteY3" fmla="*/ 793565 h 2162337"/>
              <a:gd name="connsiteX4" fmla="*/ 5096689 w 5096689"/>
              <a:gd name="connsiteY4" fmla="*/ 2162335 h 2162337"/>
              <a:gd name="connsiteX5" fmla="*/ 4275909 w 5096689"/>
              <a:gd name="connsiteY5" fmla="*/ 2162335 h 2162337"/>
              <a:gd name="connsiteX6" fmla="*/ 4275909 w 5096689"/>
              <a:gd name="connsiteY6" fmla="*/ 2162337 h 2162337"/>
              <a:gd name="connsiteX7" fmla="*/ 820784 w 5096689"/>
              <a:gd name="connsiteY7" fmla="*/ 2162337 h 2162337"/>
              <a:gd name="connsiteX8" fmla="*/ 820784 w 5096689"/>
              <a:gd name="connsiteY8" fmla="*/ 2162335 h 2162337"/>
              <a:gd name="connsiteX9" fmla="*/ 0 w 5096689"/>
              <a:gd name="connsiteY9" fmla="*/ 2162335 h 2162337"/>
              <a:gd name="connsiteX10" fmla="*/ 0 w 5096689"/>
              <a:gd name="connsiteY10" fmla="*/ 793565 h 2162337"/>
              <a:gd name="connsiteX11" fmla="*/ 820784 w 5096689"/>
              <a:gd name="connsiteY11" fmla="*/ 793565 h 2162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96689" h="2162337">
                <a:moveTo>
                  <a:pt x="820784" y="0"/>
                </a:moveTo>
                <a:lnTo>
                  <a:pt x="4275909" y="0"/>
                </a:lnTo>
                <a:lnTo>
                  <a:pt x="4275909" y="793565"/>
                </a:lnTo>
                <a:lnTo>
                  <a:pt x="5096689" y="793565"/>
                </a:lnTo>
                <a:lnTo>
                  <a:pt x="5096689" y="2162335"/>
                </a:lnTo>
                <a:lnTo>
                  <a:pt x="4275909" y="2162335"/>
                </a:lnTo>
                <a:lnTo>
                  <a:pt x="4275909" y="2162337"/>
                </a:lnTo>
                <a:lnTo>
                  <a:pt x="820784" y="2162337"/>
                </a:lnTo>
                <a:lnTo>
                  <a:pt x="820784" y="2162335"/>
                </a:lnTo>
                <a:lnTo>
                  <a:pt x="0" y="2162335"/>
                </a:lnTo>
                <a:lnTo>
                  <a:pt x="0" y="793565"/>
                </a:lnTo>
                <a:lnTo>
                  <a:pt x="820784" y="7935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7278312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AA3AE68-A1DB-43AA-A282-B0B0804B645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729298" y="2256608"/>
            <a:ext cx="2733403" cy="2733403"/>
          </a:xfrm>
          <a:custGeom>
            <a:avLst/>
            <a:gdLst>
              <a:gd name="connsiteX0" fmla="*/ 1207000 w 2413999"/>
              <a:gd name="connsiteY0" fmla="*/ 0 h 2413999"/>
              <a:gd name="connsiteX1" fmla="*/ 1563010 w 2413999"/>
              <a:gd name="connsiteY1" fmla="*/ 147464 h 2413999"/>
              <a:gd name="connsiteX2" fmla="*/ 2266535 w 2413999"/>
              <a:gd name="connsiteY2" fmla="*/ 850989 h 2413999"/>
              <a:gd name="connsiteX3" fmla="*/ 2266535 w 2413999"/>
              <a:gd name="connsiteY3" fmla="*/ 1563010 h 2413999"/>
              <a:gd name="connsiteX4" fmla="*/ 1563010 w 2413999"/>
              <a:gd name="connsiteY4" fmla="*/ 2266535 h 2413999"/>
              <a:gd name="connsiteX5" fmla="*/ 850990 w 2413999"/>
              <a:gd name="connsiteY5" fmla="*/ 2266535 h 2413999"/>
              <a:gd name="connsiteX6" fmla="*/ 147464 w 2413999"/>
              <a:gd name="connsiteY6" fmla="*/ 1563010 h 2413999"/>
              <a:gd name="connsiteX7" fmla="*/ 147464 w 2413999"/>
              <a:gd name="connsiteY7" fmla="*/ 850989 h 2413999"/>
              <a:gd name="connsiteX8" fmla="*/ 850990 w 2413999"/>
              <a:gd name="connsiteY8" fmla="*/ 147464 h 2413999"/>
              <a:gd name="connsiteX9" fmla="*/ 1207000 w 2413999"/>
              <a:gd name="connsiteY9" fmla="*/ 0 h 241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13999" h="2413999">
                <a:moveTo>
                  <a:pt x="1207000" y="0"/>
                </a:moveTo>
                <a:cubicBezTo>
                  <a:pt x="1335850" y="0"/>
                  <a:pt x="1464700" y="49155"/>
                  <a:pt x="1563010" y="147464"/>
                </a:cubicBezTo>
                <a:lnTo>
                  <a:pt x="2266535" y="850989"/>
                </a:lnTo>
                <a:cubicBezTo>
                  <a:pt x="2463154" y="1047609"/>
                  <a:pt x="2463154" y="1366391"/>
                  <a:pt x="2266535" y="1563010"/>
                </a:cubicBezTo>
                <a:lnTo>
                  <a:pt x="1563010" y="2266535"/>
                </a:lnTo>
                <a:cubicBezTo>
                  <a:pt x="1366391" y="2463154"/>
                  <a:pt x="1047609" y="2463154"/>
                  <a:pt x="850990" y="2266535"/>
                </a:cubicBezTo>
                <a:lnTo>
                  <a:pt x="147464" y="1563010"/>
                </a:lnTo>
                <a:cubicBezTo>
                  <a:pt x="-49155" y="1366391"/>
                  <a:pt x="-49155" y="1047609"/>
                  <a:pt x="147464" y="850989"/>
                </a:cubicBezTo>
                <a:lnTo>
                  <a:pt x="850990" y="147464"/>
                </a:lnTo>
                <a:cubicBezTo>
                  <a:pt x="949299" y="49155"/>
                  <a:pt x="1078150" y="0"/>
                  <a:pt x="1207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886638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65356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4">
            <a:extLst>
              <a:ext uri="{FF2B5EF4-FFF2-40B4-BE49-F238E27FC236}">
                <a16:creationId xmlns:a16="http://schemas.microsoft.com/office/drawing/2014/main" id="{A2D30C8C-E28D-4C26-9597-E3505D4F225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0998" y="381001"/>
            <a:ext cx="7581901" cy="292390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3" name="Picture Placeholder 14">
            <a:extLst>
              <a:ext uri="{FF2B5EF4-FFF2-40B4-BE49-F238E27FC236}">
                <a16:creationId xmlns:a16="http://schemas.microsoft.com/office/drawing/2014/main" id="{D97C90E6-DD77-4F6D-9F54-20B896A1C87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64286" y="3553097"/>
            <a:ext cx="3646714" cy="292390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4" name="Picture Placeholder 14">
            <a:extLst>
              <a:ext uri="{FF2B5EF4-FFF2-40B4-BE49-F238E27FC236}">
                <a16:creationId xmlns:a16="http://schemas.microsoft.com/office/drawing/2014/main" id="{B2021EC3-32E9-456B-A83F-8AC9BBE2C04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316185" y="3553096"/>
            <a:ext cx="3646714" cy="292390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0385161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866910C5-0EFB-4701-81B4-4ADAF11EEF1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085909" y="0"/>
            <a:ext cx="3294017" cy="68580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549EDFFE-C89B-4772-837B-2B3105ECEA5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607813" y="3644536"/>
            <a:ext cx="1963861" cy="25211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6" name="Picture Placeholder 10">
            <a:extLst>
              <a:ext uri="{FF2B5EF4-FFF2-40B4-BE49-F238E27FC236}">
                <a16:creationId xmlns:a16="http://schemas.microsoft.com/office/drawing/2014/main" id="{BC33D95C-18F2-4DCC-9D49-B0FA207ED5C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129717" y="3644536"/>
            <a:ext cx="1963861" cy="25211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6D4A4B55-BD9D-4DAB-912D-953531057BC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51621" y="3644536"/>
            <a:ext cx="1963861" cy="25211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7070059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60BD666E-953C-49ED-AD0B-A570E52E2715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907280" y="1752414"/>
            <a:ext cx="2377440" cy="27052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B7680616-CA53-4C6A-87AD-51B3D039CA41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260079" y="2076356"/>
            <a:ext cx="2377440" cy="27052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DD327869-3BF8-4473-875A-33783060FC2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554481" y="2076357"/>
            <a:ext cx="2377440" cy="27052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569523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383F9D03-573D-48D2-BED1-39D510326AF5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012077" y="2400300"/>
            <a:ext cx="2643052" cy="304069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235134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8C0DB309-F529-4E6B-94DA-85EBFA24A4A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288325" y="1463958"/>
            <a:ext cx="3112224" cy="393008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157342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39FF6D1E-2C7A-4A3F-A965-A8FB7EB733F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003075" y="1857375"/>
            <a:ext cx="5011782" cy="314324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005558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99C10859-515B-4818-A4C4-99EC9BB31B4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132319" y="0"/>
            <a:ext cx="4133521" cy="68579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06F9A05D-6C09-458E-A600-D7EF9A6E468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589312" y="4075611"/>
            <a:ext cx="4133521" cy="204651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0139357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90A9667A-A3E4-41CF-842B-10EE58679ACE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096000" y="2009033"/>
            <a:ext cx="4638617" cy="283993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507203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48F24C76-FD71-40A3-9600-AD9A9D2CA95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096000" y="1773902"/>
            <a:ext cx="4638617" cy="254990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C4C5D383-63A3-49BF-92A6-BECF2992419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2821577" y="1773902"/>
            <a:ext cx="3062367" cy="254990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C9C906A0-EDC3-4305-A88A-A085CA27A82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0" y="1773902"/>
            <a:ext cx="2609521" cy="254990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6909036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466B63C7-9B41-4931-A22D-1F29A65CDEFA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767943" y="-1"/>
            <a:ext cx="7424058" cy="360534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411EA905-3686-4CBB-B510-2B69DBD4F364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77388" y="3023253"/>
            <a:ext cx="5457009" cy="26500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265537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18381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B27F1359-3035-4500-B11A-91A455CB2BAB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299743" y="943792"/>
            <a:ext cx="2354580" cy="23545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14D90804-A39F-4AB2-9693-7C544D351DB4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679987" y="3559628"/>
            <a:ext cx="2354580" cy="23545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AAFDF409-1595-445E-BB04-D9431A91C6A4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299743" y="3559628"/>
            <a:ext cx="2354580" cy="23545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69038229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F9972640-BCE2-44A0-A19A-E96C5BCB128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304324" y="3559627"/>
            <a:ext cx="4659086" cy="218802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66B9696E-1495-4430-BE20-964202707391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228590" y="3559627"/>
            <a:ext cx="4659086" cy="218802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F95C5542-361C-4955-B6C7-7D59A5BA4FF8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304324" y="1110342"/>
            <a:ext cx="4659086" cy="218802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29338A1-5F41-4102-98F8-4F984E9676D6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228590" y="1110341"/>
            <a:ext cx="4659086" cy="218802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4427586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D3F38AAA-D642-4A18-8709-29A0924F20F1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849772" y="844061"/>
            <a:ext cx="2729133" cy="348878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291208E0-1BB7-48BA-9B8E-07BEC69AD35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418623" y="2286000"/>
            <a:ext cx="3180147" cy="38633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360270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F200FDB7-C015-4B9D-A107-E423CB34439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071154" y="1548764"/>
            <a:ext cx="2504803" cy="376047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C742CC05-CA68-4333-9165-54F97578B20C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273688" y="850792"/>
            <a:ext cx="3323055" cy="515641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3178570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96A67522-56C3-4630-8F94-A8ADF230AEC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052560" y="381002"/>
            <a:ext cx="3139440" cy="201929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5E9EB1C2-8A46-4953-8C72-023968D3ADF0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9052560" y="2583181"/>
            <a:ext cx="3139440" cy="389381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07936658-E503-4B49-BC03-B1FB2AF87EA8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5133702" y="-1"/>
            <a:ext cx="3735978" cy="348125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6" name="Picture Placeholder 10">
            <a:extLst>
              <a:ext uri="{FF2B5EF4-FFF2-40B4-BE49-F238E27FC236}">
                <a16:creationId xmlns:a16="http://schemas.microsoft.com/office/drawing/2014/main" id="{3DE56B09-D1DB-43C2-AF1D-D66DFDBB170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5133702" y="3664131"/>
            <a:ext cx="3735977" cy="197902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09C089C6-6F52-43E6-9332-A26BA33E5EAA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2377440" y="3122023"/>
            <a:ext cx="2573380" cy="37359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528CEAE1-1C65-4126-A860-BE641709D70A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2377440" y="1463040"/>
            <a:ext cx="2573380" cy="14695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6583838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8062FDD7-804D-43E7-9E2B-13F714E22182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1420836" y="1575582"/>
            <a:ext cx="4557931" cy="288211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8509603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3E93FA04-CB99-40DF-9DDD-ECE042C7A9CB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5978769" y="1617784"/>
            <a:ext cx="2124222" cy="370164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1250037D-35E1-446B-B1ED-5585D0DA8E66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550654" y="1617784"/>
            <a:ext cx="2124222" cy="370164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4881325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E54C6EE4-CABE-440A-B4E8-9F621DA1EB3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1095772" y="1474092"/>
            <a:ext cx="2124222" cy="282358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D4BAA305-93D0-410B-87DE-A73A62D6998C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3767880" y="1474092"/>
            <a:ext cx="2124222" cy="282358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6204528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4">
            <a:extLst>
              <a:ext uri="{FF2B5EF4-FFF2-40B4-BE49-F238E27FC236}">
                <a16:creationId xmlns:a16="http://schemas.microsoft.com/office/drawing/2014/main" id="{9B820346-C868-4CA6-85CE-298860499FB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584960" y="0"/>
            <a:ext cx="2891790" cy="418011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3" name="Picture Placeholder 14">
            <a:extLst>
              <a:ext uri="{FF2B5EF4-FFF2-40B4-BE49-F238E27FC236}">
                <a16:creationId xmlns:a16="http://schemas.microsoft.com/office/drawing/2014/main" id="{BCDD233C-A06C-4E34-A098-AA13089C294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476750" y="0"/>
            <a:ext cx="3238500" cy="418011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4" name="Picture Placeholder 14">
            <a:extLst>
              <a:ext uri="{FF2B5EF4-FFF2-40B4-BE49-F238E27FC236}">
                <a16:creationId xmlns:a16="http://schemas.microsoft.com/office/drawing/2014/main" id="{02257C2C-A16E-44F6-8B22-04D1CD53F74B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715250" y="0"/>
            <a:ext cx="2891790" cy="418011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5" name="Picture Placeholder 14">
            <a:extLst>
              <a:ext uri="{FF2B5EF4-FFF2-40B4-BE49-F238E27FC236}">
                <a16:creationId xmlns:a16="http://schemas.microsoft.com/office/drawing/2014/main" id="{98FC7754-5C2E-4786-B6C8-526808F421C4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584959" y="4457700"/>
            <a:ext cx="9022081" cy="20193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48535532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4">
            <a:extLst>
              <a:ext uri="{FF2B5EF4-FFF2-40B4-BE49-F238E27FC236}">
                <a16:creationId xmlns:a16="http://schemas.microsoft.com/office/drawing/2014/main" id="{4EF1B0F9-CCD5-450C-BA25-73884F17B44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81000" y="0"/>
            <a:ext cx="2891790" cy="398417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3" name="Picture Placeholder 14">
            <a:extLst>
              <a:ext uri="{FF2B5EF4-FFF2-40B4-BE49-F238E27FC236}">
                <a16:creationId xmlns:a16="http://schemas.microsoft.com/office/drawing/2014/main" id="{7CD2DA85-2589-4827-B44E-18DEF02FC99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919212" y="0"/>
            <a:ext cx="2891790" cy="398417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4" name="Picture Placeholder 14">
            <a:extLst>
              <a:ext uri="{FF2B5EF4-FFF2-40B4-BE49-F238E27FC236}">
                <a16:creationId xmlns:a16="http://schemas.microsoft.com/office/drawing/2014/main" id="{D056F609-FFD2-4B0C-951D-EAEEC9F254C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520983" y="0"/>
            <a:ext cx="2435680" cy="398417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5" name="Picture Placeholder 14">
            <a:extLst>
              <a:ext uri="{FF2B5EF4-FFF2-40B4-BE49-F238E27FC236}">
                <a16:creationId xmlns:a16="http://schemas.microsoft.com/office/drawing/2014/main" id="{3A319871-1278-44D7-8702-D461C059462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204856" y="0"/>
            <a:ext cx="2466163" cy="398417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29418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13233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4">
            <a:extLst>
              <a:ext uri="{FF2B5EF4-FFF2-40B4-BE49-F238E27FC236}">
                <a16:creationId xmlns:a16="http://schemas.microsoft.com/office/drawing/2014/main" id="{FAAFD5D2-C75F-448A-AE9A-2D4FFAB4C07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229100" y="1845129"/>
            <a:ext cx="1956163" cy="195616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4" name="Picture Placeholder 14">
            <a:extLst>
              <a:ext uri="{FF2B5EF4-FFF2-40B4-BE49-F238E27FC236}">
                <a16:creationId xmlns:a16="http://schemas.microsoft.com/office/drawing/2014/main" id="{AE36D847-A320-41ED-BA28-63D456F92E2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06737" y="4100649"/>
            <a:ext cx="1956163" cy="195616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9246914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4">
            <a:extLst>
              <a:ext uri="{FF2B5EF4-FFF2-40B4-BE49-F238E27FC236}">
                <a16:creationId xmlns:a16="http://schemas.microsoft.com/office/drawing/2014/main" id="{60FEEEFF-83F4-469B-9FB1-5E23E0D0589A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338354" y="924198"/>
            <a:ext cx="5995851" cy="317427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03575920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6A39A1E9-7D9E-49D8-8CB6-28EFF6B7A495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267200" y="2011865"/>
            <a:ext cx="1828800" cy="3788043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1022666-E166-4EC5-B376-8FA89821C6E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438400" y="2011864"/>
            <a:ext cx="1828800" cy="3788043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E8184715-10B8-4487-8FB9-119B65C8C77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09600" y="2011864"/>
            <a:ext cx="1828800" cy="3788043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41457519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4">
            <a:extLst>
              <a:ext uri="{FF2B5EF4-FFF2-40B4-BE49-F238E27FC236}">
                <a16:creationId xmlns:a16="http://schemas.microsoft.com/office/drawing/2014/main" id="{6A872F46-910C-4B9B-9D44-FEC948D7EAB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715294" y="1038497"/>
            <a:ext cx="8495211" cy="341920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8203528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5E886AA-7533-444F-A04B-31EB6ECEE1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6531091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6356892B-2F0D-4B26-A0B3-78EC63C2DB2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2924949"/>
            <a:ext cx="7750629" cy="2854234"/>
          </a:xfrm>
          <a:prstGeom prst="rect">
            <a:avLst/>
          </a:prstGeom>
        </p:spPr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925950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8301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66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753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540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1635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2" r:id="rId1"/>
    <p:sldLayoutId id="2147483993" r:id="rId2"/>
    <p:sldLayoutId id="2147483994" r:id="rId3"/>
    <p:sldLayoutId id="2147483995" r:id="rId4"/>
    <p:sldLayoutId id="2147483996" r:id="rId5"/>
    <p:sldLayoutId id="2147483997" r:id="rId6"/>
    <p:sldLayoutId id="2147483998" r:id="rId7"/>
    <p:sldLayoutId id="2147483999" r:id="rId8"/>
    <p:sldLayoutId id="2147484000" r:id="rId9"/>
    <p:sldLayoutId id="2147484001" r:id="rId10"/>
    <p:sldLayoutId id="2147484002" r:id="rId11"/>
    <p:sldLayoutId id="2147484003" r:id="rId12"/>
    <p:sldLayoutId id="2147484004" r:id="rId13"/>
    <p:sldLayoutId id="2147484006" r:id="rId14"/>
    <p:sldLayoutId id="2147484008" r:id="rId15"/>
    <p:sldLayoutId id="2147484010" r:id="rId16"/>
    <p:sldLayoutId id="2147483865" r:id="rId17"/>
    <p:sldLayoutId id="2147483868" r:id="rId18"/>
    <p:sldLayoutId id="2147483909" r:id="rId19"/>
    <p:sldLayoutId id="2147483910" r:id="rId20"/>
    <p:sldLayoutId id="2147483911" r:id="rId21"/>
    <p:sldLayoutId id="2147483912" r:id="rId22"/>
    <p:sldLayoutId id="2147483914" r:id="rId23"/>
    <p:sldLayoutId id="2147483918" r:id="rId24"/>
    <p:sldLayoutId id="2147483919" r:id="rId25"/>
    <p:sldLayoutId id="2147483920" r:id="rId26"/>
    <p:sldLayoutId id="2147483921" r:id="rId27"/>
    <p:sldLayoutId id="2147483922" r:id="rId28"/>
    <p:sldLayoutId id="2147483923" r:id="rId29"/>
    <p:sldLayoutId id="2147483924" r:id="rId30"/>
    <p:sldLayoutId id="2147483925" r:id="rId31"/>
    <p:sldLayoutId id="2147483926" r:id="rId32"/>
    <p:sldLayoutId id="2147483927" r:id="rId33"/>
    <p:sldLayoutId id="2147483928" r:id="rId34"/>
    <p:sldLayoutId id="2147483929" r:id="rId35"/>
    <p:sldLayoutId id="2147483931" r:id="rId36"/>
    <p:sldLayoutId id="2147483932" r:id="rId37"/>
    <p:sldLayoutId id="2147483934" r:id="rId38"/>
    <p:sldLayoutId id="2147483935" r:id="rId39"/>
    <p:sldLayoutId id="2147483936" r:id="rId40"/>
    <p:sldLayoutId id="2147483937" r:id="rId41"/>
    <p:sldLayoutId id="2147483938" r:id="rId42"/>
    <p:sldLayoutId id="2147483939" r:id="rId43"/>
    <p:sldLayoutId id="2147483941" r:id="rId44"/>
    <p:sldLayoutId id="2147483942" r:id="rId45"/>
    <p:sldLayoutId id="2147483943" r:id="rId46"/>
    <p:sldLayoutId id="2147483944" r:id="rId47"/>
    <p:sldLayoutId id="2147483945" r:id="rId48"/>
    <p:sldLayoutId id="2147483946" r:id="rId49"/>
    <p:sldLayoutId id="2147483947" r:id="rId50"/>
    <p:sldLayoutId id="2147483949" r:id="rId51"/>
    <p:sldLayoutId id="2147483950" r:id="rId52"/>
    <p:sldLayoutId id="2147483948" r:id="rId53"/>
    <p:sldLayoutId id="2147483736" r:id="rId54"/>
    <p:sldLayoutId id="2147484011" r:id="rId5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80" userDrawn="1">
          <p15:clr>
            <a:srgbClr val="F26B43"/>
          </p15:clr>
        </p15:guide>
        <p15:guide id="2" pos="240" userDrawn="1">
          <p15:clr>
            <a:srgbClr val="F26B43"/>
          </p15:clr>
        </p15:guide>
        <p15:guide id="3" pos="2664" userDrawn="1">
          <p15:clr>
            <a:srgbClr val="F26B43"/>
          </p15:clr>
        </p15:guide>
        <p15:guide id="4" pos="5016" userDrawn="1">
          <p15:clr>
            <a:srgbClr val="F26B43"/>
          </p15:clr>
        </p15:guide>
        <p15:guide id="5" pos="7440" userDrawn="1">
          <p15:clr>
            <a:srgbClr val="F26B43"/>
          </p15:clr>
        </p15:guide>
        <p15:guide id="6" orient="horz" pos="2808" userDrawn="1">
          <p15:clr>
            <a:srgbClr val="F26B43"/>
          </p15:clr>
        </p15:guide>
        <p15:guide id="7" orient="horz" pos="1512" userDrawn="1">
          <p15:clr>
            <a:srgbClr val="F26B43"/>
          </p15:clr>
        </p15:guide>
        <p15:guide id="8" orient="horz" pos="2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procurement.cu@undp.org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stm.fa.em2.oraclecloud.com/fscmUI/faces/PrcPosRegisterSupplier?prcBuId=300000281269641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E1D017A7-3BAE-43EE-9D58-68DBFA86A6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7" y="0"/>
            <a:ext cx="3322608" cy="1569856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7F6BB5C-8822-4B5B-9862-C81B2ACB0FB7}"/>
              </a:ext>
            </a:extLst>
          </p:cNvPr>
          <p:cNvSpPr/>
          <p:nvPr/>
        </p:nvSpPr>
        <p:spPr>
          <a:xfrm>
            <a:off x="2943076" y="2293069"/>
            <a:ext cx="6031243" cy="2271861"/>
          </a:xfrm>
          <a:prstGeom prst="roundRect">
            <a:avLst/>
          </a:prstGeom>
          <a:ln>
            <a:solidFill>
              <a:srgbClr val="5B9BD5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419" sz="3200" b="1" dirty="0"/>
              <a:t>Uso del portal Quantum.</a:t>
            </a:r>
          </a:p>
          <a:p>
            <a:pPr algn="ctr"/>
            <a:r>
              <a:rPr lang="es-419" sz="3200" b="1" dirty="0"/>
              <a:t> </a:t>
            </a:r>
            <a:r>
              <a:rPr lang="es-419" sz="3200" dirty="0"/>
              <a:t>Guía para proveedores del PNUD.</a:t>
            </a:r>
            <a:endParaRPr lang="en-CA" sz="3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8AD7D7-04C7-4B84-BD1E-B2FEB0C7DA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6551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picture containing water, boat, outdoor, transport&#10;&#10;Description automatically generated">
            <a:extLst>
              <a:ext uri="{FF2B5EF4-FFF2-40B4-BE49-F238E27FC236}">
                <a16:creationId xmlns:a16="http://schemas.microsoft.com/office/drawing/2014/main" id="{6332AA74-8AE2-DB5C-E9D0-F225C7A20B9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 b="10000"/>
          <a:stretch>
            <a:fillRect/>
          </a:stretch>
        </p:blipFill>
        <p:spPr>
          <a:xfrm>
            <a:off x="381000" y="381000"/>
            <a:ext cx="11430000" cy="6096000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6016200-F043-4E6A-AAF0-0D88D0F90A70}"/>
              </a:ext>
            </a:extLst>
          </p:cNvPr>
          <p:cNvSpPr/>
          <p:nvPr/>
        </p:nvSpPr>
        <p:spPr>
          <a:xfrm>
            <a:off x="3837451" y="4695288"/>
            <a:ext cx="4517085" cy="10287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41C885-EFB8-40E8-8780-8E4CDF509CF9}"/>
              </a:ext>
            </a:extLst>
          </p:cNvPr>
          <p:cNvSpPr txBox="1"/>
          <p:nvPr/>
        </p:nvSpPr>
        <p:spPr>
          <a:xfrm>
            <a:off x="3837452" y="4794139"/>
            <a:ext cx="451708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Montserrat SemiBold" panose="00000700000000000000" pitchFamily="50" charset="0"/>
              </a:rPr>
              <a:t>CONTACTOS</a:t>
            </a:r>
            <a:endParaRPr lang="id-ID" sz="4800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4E5F1D40-8F25-9C18-79D7-F71DE24A8D90}"/>
              </a:ext>
            </a:extLst>
          </p:cNvPr>
          <p:cNvSpPr txBox="1"/>
          <p:nvPr/>
        </p:nvSpPr>
        <p:spPr>
          <a:xfrm>
            <a:off x="4352422" y="6054194"/>
            <a:ext cx="34871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600" dirty="0">
                <a:solidFill>
                  <a:schemeClr val="bg1"/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  <p:pic>
        <p:nvPicPr>
          <p:cNvPr id="10" name="Picture 9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EF869AB-BB44-D2BB-EBB4-1D24482441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942" y="-432086"/>
            <a:ext cx="1699497" cy="258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2305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, Correo electrónico&#10;&#10;Descripción generada automáticamente">
            <a:extLst>
              <a:ext uri="{FF2B5EF4-FFF2-40B4-BE49-F238E27FC236}">
                <a16:creationId xmlns:a16="http://schemas.microsoft.com/office/drawing/2014/main" id="{B4FEFF8E-7721-EFB3-0BF1-7C4F9DF6F0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7" y="1247986"/>
            <a:ext cx="10905066" cy="4362027"/>
          </a:xfrm>
          <a:prstGeom prst="rect">
            <a:avLst/>
          </a:prstGeom>
          <a:ln>
            <a:noFill/>
          </a:ln>
        </p:spPr>
      </p:pic>
      <p:pic>
        <p:nvPicPr>
          <p:cNvPr id="13" name="Picture 1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50F2A102-C495-47B8-97D4-7EBFF09823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156" y="-288535"/>
            <a:ext cx="1155699" cy="175911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8C0C263-F3EE-6A18-3401-25716458DB9D}"/>
              </a:ext>
            </a:extLst>
          </p:cNvPr>
          <p:cNvSpPr/>
          <p:nvPr/>
        </p:nvSpPr>
        <p:spPr>
          <a:xfrm>
            <a:off x="643466" y="4011693"/>
            <a:ext cx="10905066" cy="127764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D0230050-E953-BA13-447B-3D0BDAF97983}"/>
              </a:ext>
            </a:extLst>
          </p:cNvPr>
          <p:cNvSpPr txBox="1"/>
          <p:nvPr/>
        </p:nvSpPr>
        <p:spPr>
          <a:xfrm>
            <a:off x="927100" y="4108359"/>
            <a:ext cx="105029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6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 la pestaña 2 (</a:t>
            </a:r>
            <a:r>
              <a:rPr lang="es-CO" sz="1600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Contactos)</a:t>
            </a:r>
            <a:r>
              <a:rPr lang="es-CO" sz="16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no se requiere completar ninguna información,</a:t>
            </a:r>
          </a:p>
          <a:p>
            <a:pPr algn="r"/>
            <a:r>
              <a:rPr lang="es-CO" sz="16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pues esta es extraída desde la pestaña </a:t>
            </a:r>
            <a:r>
              <a:rPr lang="es-CO" sz="1600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Detalles de Compañía.</a:t>
            </a:r>
          </a:p>
          <a:p>
            <a:pPr algn="r"/>
            <a:endParaRPr lang="es-CO" sz="1600" dirty="0">
              <a:solidFill>
                <a:schemeClr val="bg2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r"/>
            <a:r>
              <a:rPr lang="es-CO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Haz clic en el botón</a:t>
            </a:r>
            <a:r>
              <a:rPr lang="es-CO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Siguiente </a:t>
            </a:r>
            <a:r>
              <a:rPr lang="es-CO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ubicado en la parte superior de la pantalla</a:t>
            </a:r>
            <a:r>
              <a:rPr lang="es-CO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4EE548-AF1F-A11A-9C27-57D8A9B24D55}"/>
              </a:ext>
            </a:extLst>
          </p:cNvPr>
          <p:cNvSpPr txBox="1"/>
          <p:nvPr/>
        </p:nvSpPr>
        <p:spPr>
          <a:xfrm>
            <a:off x="8520381" y="6273762"/>
            <a:ext cx="32404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spc="600" dirty="0">
                <a:solidFill>
                  <a:schemeClr val="bg1">
                    <a:lumMod val="65000"/>
                  </a:schemeClr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</p:spTree>
    <p:extLst>
      <p:ext uri="{BB962C8B-B14F-4D97-AF65-F5344CB8AC3E}">
        <p14:creationId xmlns:p14="http://schemas.microsoft.com/office/powerpoint/2010/main" val="54028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3AB5FE87-CF37-43B2-9F3F-D5649D3C718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 b="10000"/>
          <a:stretch>
            <a:fillRect/>
          </a:stretch>
        </p:blipFill>
        <p:spPr/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6016200-F043-4E6A-AAF0-0D88D0F90A70}"/>
              </a:ext>
            </a:extLst>
          </p:cNvPr>
          <p:cNvSpPr/>
          <p:nvPr/>
        </p:nvSpPr>
        <p:spPr>
          <a:xfrm>
            <a:off x="381000" y="4258387"/>
            <a:ext cx="4876799" cy="10287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41C885-EFB8-40E8-8780-8E4CDF509CF9}"/>
              </a:ext>
            </a:extLst>
          </p:cNvPr>
          <p:cNvSpPr txBox="1"/>
          <p:nvPr/>
        </p:nvSpPr>
        <p:spPr>
          <a:xfrm>
            <a:off x="470919" y="4376087"/>
            <a:ext cx="4696948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Montserrat SemiBold" panose="00000700000000000000" pitchFamily="50" charset="0"/>
              </a:rPr>
              <a:t>DIRECCIONES</a:t>
            </a:r>
            <a:endParaRPr lang="id-ID" sz="4800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71217C61-01DF-30E9-5763-9A75FC742316}"/>
              </a:ext>
            </a:extLst>
          </p:cNvPr>
          <p:cNvSpPr txBox="1"/>
          <p:nvPr/>
        </p:nvSpPr>
        <p:spPr>
          <a:xfrm>
            <a:off x="977626" y="5466545"/>
            <a:ext cx="34871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600" dirty="0">
                <a:solidFill>
                  <a:schemeClr val="bg1"/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6A192BA-E727-AA1A-A439-8CA894B2AF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2210" y="-432086"/>
            <a:ext cx="1699497" cy="258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0901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, Correo electrónico&#10;&#10;Descripción generada automáticamente">
            <a:extLst>
              <a:ext uri="{FF2B5EF4-FFF2-40B4-BE49-F238E27FC236}">
                <a16:creationId xmlns:a16="http://schemas.microsoft.com/office/drawing/2014/main" id="{1FFD2923-115A-791A-A92E-ADB98175C5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7" y="443569"/>
            <a:ext cx="10905066" cy="4116661"/>
          </a:xfrm>
          <a:prstGeom prst="rect">
            <a:avLst/>
          </a:prstGeom>
          <a:ln>
            <a:noFill/>
          </a:ln>
        </p:spPr>
      </p:pic>
      <p:pic>
        <p:nvPicPr>
          <p:cNvPr id="4" name="Imagen 3" descr="Interfaz de usuario gráfica, Tabla&#10;&#10;Descripción generada automáticamente con confianza media">
            <a:extLst>
              <a:ext uri="{FF2B5EF4-FFF2-40B4-BE49-F238E27FC236}">
                <a16:creationId xmlns:a16="http://schemas.microsoft.com/office/drawing/2014/main" id="{4A06C2ED-B64F-D24A-6D08-2D40932784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632" y="2688370"/>
            <a:ext cx="7963535" cy="4124325"/>
          </a:xfrm>
          <a:prstGeom prst="rect">
            <a:avLst/>
          </a:prstGeom>
        </p:spPr>
      </p:pic>
      <p:sp>
        <p:nvSpPr>
          <p:cNvPr id="5" name="Elipse 4">
            <a:extLst>
              <a:ext uri="{FF2B5EF4-FFF2-40B4-BE49-F238E27FC236}">
                <a16:creationId xmlns:a16="http://schemas.microsoft.com/office/drawing/2014/main" id="{C17BD80C-DF6B-9495-C150-106D4E055FF4}"/>
              </a:ext>
            </a:extLst>
          </p:cNvPr>
          <p:cNvSpPr/>
          <p:nvPr/>
        </p:nvSpPr>
        <p:spPr>
          <a:xfrm>
            <a:off x="2474418" y="1641452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1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4EC346BA-9255-7398-630F-37014F78010D}"/>
              </a:ext>
            </a:extLst>
          </p:cNvPr>
          <p:cNvSpPr/>
          <p:nvPr/>
        </p:nvSpPr>
        <p:spPr>
          <a:xfrm>
            <a:off x="3947642" y="3121119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2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98D774E9-9FE1-FF81-61B6-FCCEA4445836}"/>
              </a:ext>
            </a:extLst>
          </p:cNvPr>
          <p:cNvSpPr/>
          <p:nvPr/>
        </p:nvSpPr>
        <p:spPr>
          <a:xfrm>
            <a:off x="4417542" y="3412152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3</a:t>
            </a: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540AA1F2-A613-1249-029E-1445CF1CD2EB}"/>
              </a:ext>
            </a:extLst>
          </p:cNvPr>
          <p:cNvSpPr/>
          <p:nvPr/>
        </p:nvSpPr>
        <p:spPr>
          <a:xfrm>
            <a:off x="3605401" y="3671813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4</a:t>
            </a: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54A9F9F0-84C6-2E82-7944-D4A1EED6D9C4}"/>
              </a:ext>
            </a:extLst>
          </p:cNvPr>
          <p:cNvSpPr/>
          <p:nvPr/>
        </p:nvSpPr>
        <p:spPr>
          <a:xfrm>
            <a:off x="3808601" y="3912821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5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03B7B50B-4242-09E0-EB40-87FA595A61C2}"/>
              </a:ext>
            </a:extLst>
          </p:cNvPr>
          <p:cNvSpPr/>
          <p:nvPr/>
        </p:nvSpPr>
        <p:spPr>
          <a:xfrm>
            <a:off x="4519142" y="4196282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6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48D46E19-60D6-E4D9-839D-D1C1C7CD9171}"/>
              </a:ext>
            </a:extLst>
          </p:cNvPr>
          <p:cNvSpPr/>
          <p:nvPr/>
        </p:nvSpPr>
        <p:spPr>
          <a:xfrm>
            <a:off x="3566648" y="4458631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7</a:t>
            </a: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75DC7B96-15F7-A500-4201-9D5D3BFFAB2A}"/>
              </a:ext>
            </a:extLst>
          </p:cNvPr>
          <p:cNvSpPr/>
          <p:nvPr/>
        </p:nvSpPr>
        <p:spPr>
          <a:xfrm>
            <a:off x="6124721" y="3070319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8</a:t>
            </a: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A0220ACB-00AF-2E74-A96B-E61BACB0ABC7}"/>
              </a:ext>
            </a:extLst>
          </p:cNvPr>
          <p:cNvSpPr/>
          <p:nvPr/>
        </p:nvSpPr>
        <p:spPr>
          <a:xfrm>
            <a:off x="6790784" y="3735753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9</a:t>
            </a:r>
          </a:p>
        </p:txBody>
      </p:sp>
      <p:grpSp>
        <p:nvGrpSpPr>
          <p:cNvPr id="20" name="Grupo 19">
            <a:extLst>
              <a:ext uri="{FF2B5EF4-FFF2-40B4-BE49-F238E27FC236}">
                <a16:creationId xmlns:a16="http://schemas.microsoft.com/office/drawing/2014/main" id="{D50F66E9-A93F-983A-05E0-DB90E52544BD}"/>
              </a:ext>
            </a:extLst>
          </p:cNvPr>
          <p:cNvGrpSpPr/>
          <p:nvPr/>
        </p:nvGrpSpPr>
        <p:grpSpPr>
          <a:xfrm>
            <a:off x="8133683" y="4252682"/>
            <a:ext cx="288471" cy="203200"/>
            <a:chOff x="-440056" y="4948567"/>
            <a:chExt cx="288471" cy="203200"/>
          </a:xfrm>
        </p:grpSpPr>
        <p:sp>
          <p:nvSpPr>
            <p:cNvPr id="21" name="Elipse 20">
              <a:extLst>
                <a:ext uri="{FF2B5EF4-FFF2-40B4-BE49-F238E27FC236}">
                  <a16:creationId xmlns:a16="http://schemas.microsoft.com/office/drawing/2014/main" id="{252367BB-64F4-B53A-6B69-90D51D88AEB0}"/>
                </a:ext>
              </a:extLst>
            </p:cNvPr>
            <p:cNvSpPr/>
            <p:nvPr/>
          </p:nvSpPr>
          <p:spPr>
            <a:xfrm>
              <a:off x="-409763" y="4948567"/>
              <a:ext cx="203200" cy="203200"/>
            </a:xfrm>
            <a:prstGeom prst="ellipse">
              <a:avLst/>
            </a:prstGeom>
            <a:solidFill>
              <a:srgbClr val="0EAA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600" b="1" dirty="0">
                <a:latin typeface="Montserrat" pitchFamily="2" charset="77"/>
              </a:endParaRPr>
            </a:p>
          </p:txBody>
        </p:sp>
        <p:sp>
          <p:nvSpPr>
            <p:cNvPr id="22" name="TextBox 30">
              <a:extLst>
                <a:ext uri="{FF2B5EF4-FFF2-40B4-BE49-F238E27FC236}">
                  <a16:creationId xmlns:a16="http://schemas.microsoft.com/office/drawing/2014/main" id="{AF97B848-1B46-586B-06B4-AE77800FA5CE}"/>
                </a:ext>
              </a:extLst>
            </p:cNvPr>
            <p:cNvSpPr txBox="1"/>
            <p:nvPr/>
          </p:nvSpPr>
          <p:spPr>
            <a:xfrm>
              <a:off x="-440056" y="4957321"/>
              <a:ext cx="28847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solidFill>
                    <a:schemeClr val="bg1"/>
                  </a:solidFill>
                  <a:latin typeface="Montserrat" pitchFamily="2" charset="77"/>
                  <a:ea typeface="Roboto" panose="02000000000000000000" pitchFamily="2" charset="0"/>
                  <a:cs typeface="Lato" charset="0"/>
                </a:rPr>
                <a:t>10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987402D-08B4-6945-E46F-01D659733286}"/>
              </a:ext>
            </a:extLst>
          </p:cNvPr>
          <p:cNvSpPr txBox="1"/>
          <p:nvPr/>
        </p:nvSpPr>
        <p:spPr>
          <a:xfrm>
            <a:off x="8576935" y="197348"/>
            <a:ext cx="32404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spc="600" dirty="0">
                <a:solidFill>
                  <a:schemeClr val="bg1">
                    <a:lumMod val="65000"/>
                  </a:schemeClr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</p:spTree>
    <p:extLst>
      <p:ext uri="{BB962C8B-B14F-4D97-AF65-F5344CB8AC3E}">
        <p14:creationId xmlns:p14="http://schemas.microsoft.com/office/powerpoint/2010/main" val="57899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C7935C3-345D-424A-A0D4-D578AAC074B4}"/>
              </a:ext>
            </a:extLst>
          </p:cNvPr>
          <p:cNvSpPr/>
          <p:nvPr/>
        </p:nvSpPr>
        <p:spPr>
          <a:xfrm>
            <a:off x="5655733" y="0"/>
            <a:ext cx="5781996" cy="6857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B1A297-5AFF-496C-996E-693A4BD2EA90}"/>
              </a:ext>
            </a:extLst>
          </p:cNvPr>
          <p:cNvSpPr txBox="1"/>
          <p:nvPr/>
        </p:nvSpPr>
        <p:spPr>
          <a:xfrm>
            <a:off x="7392962" y="6397457"/>
            <a:ext cx="32404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spc="600" dirty="0">
                <a:solidFill>
                  <a:schemeClr val="bg1">
                    <a:lumMod val="65000"/>
                  </a:schemeClr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CE36C93D-625A-06E0-CEBE-C5B8549E1E73}"/>
              </a:ext>
            </a:extLst>
          </p:cNvPr>
          <p:cNvSpPr txBox="1"/>
          <p:nvPr/>
        </p:nvSpPr>
        <p:spPr>
          <a:xfrm>
            <a:off x="754271" y="1327342"/>
            <a:ext cx="482405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>
                <a:solidFill>
                  <a:schemeClr val="bg2">
                    <a:lumMod val="50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Haz clic en </a:t>
            </a:r>
            <a:r>
              <a:rPr lang="es-CO" sz="1600" b="1" dirty="0">
                <a:solidFill>
                  <a:schemeClr val="bg2">
                    <a:lumMod val="50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Crear</a:t>
            </a:r>
            <a:r>
              <a:rPr lang="es-CO" sz="1600" dirty="0">
                <a:solidFill>
                  <a:schemeClr val="bg2">
                    <a:lumMod val="50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para agregar la información requerida:</a:t>
            </a:r>
            <a:endParaRPr lang="es-CO" sz="1600" u="sng" dirty="0">
              <a:solidFill>
                <a:schemeClr val="bg2">
                  <a:lumMod val="50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endParaRPr lang="es-CO" sz="1600" u="sng" dirty="0">
              <a:solidFill>
                <a:schemeClr val="bg2">
                  <a:lumMod val="50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600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Nombre de Dirección: </a:t>
            </a:r>
            <a:r>
              <a:rPr lang="es-CO" sz="1600" dirty="0">
                <a:solidFill>
                  <a:schemeClr val="bg2">
                    <a:lumMod val="50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Domicilio / Oficina según aplique.</a:t>
            </a:r>
          </a:p>
          <a:p>
            <a:endParaRPr lang="es-CO" sz="1600" u="sng" dirty="0">
              <a:solidFill>
                <a:schemeClr val="bg2">
                  <a:lumMod val="50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600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País: </a:t>
            </a:r>
            <a:r>
              <a:rPr lang="es-CO" sz="1600" dirty="0">
                <a:solidFill>
                  <a:schemeClr val="bg2">
                    <a:lumMod val="50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 sistema por defecto indicará Estados Unidos, favor modificar.</a:t>
            </a:r>
          </a:p>
          <a:p>
            <a:endParaRPr lang="es-CO" sz="1600" u="sng" dirty="0">
              <a:solidFill>
                <a:schemeClr val="bg2">
                  <a:lumMod val="50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600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Línea de dirección 1: </a:t>
            </a:r>
            <a:r>
              <a:rPr lang="es-CO" sz="1600" dirty="0">
                <a:solidFill>
                  <a:schemeClr val="bg2">
                    <a:lumMod val="50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Ingresar la dirección completa</a:t>
            </a:r>
          </a:p>
          <a:p>
            <a:endParaRPr lang="es-CO" sz="1600" u="sng" dirty="0">
              <a:solidFill>
                <a:schemeClr val="bg2">
                  <a:lumMod val="50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600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Línea de dirección 2: </a:t>
            </a:r>
            <a:r>
              <a:rPr lang="es-CO" sz="1600" dirty="0">
                <a:solidFill>
                  <a:schemeClr val="bg2">
                    <a:lumMod val="50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Utilice si la línea de dirección 1 no es suficiente</a:t>
            </a:r>
            <a:r>
              <a:rPr lang="es-CO" sz="1200" dirty="0">
                <a:solidFill>
                  <a:schemeClr val="bg2">
                    <a:lumMod val="50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</a:t>
            </a:r>
          </a:p>
          <a:p>
            <a:endParaRPr lang="es-CO" sz="1200" u="sng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54BCDC6F-CF0D-DEFA-D18F-C1E6539FBBA4}"/>
              </a:ext>
            </a:extLst>
          </p:cNvPr>
          <p:cNvSpPr/>
          <p:nvPr/>
        </p:nvSpPr>
        <p:spPr>
          <a:xfrm>
            <a:off x="607542" y="1406366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1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049D2301-7D03-9A41-A2C8-8A7512A11DEC}"/>
              </a:ext>
            </a:extLst>
          </p:cNvPr>
          <p:cNvSpPr/>
          <p:nvPr/>
        </p:nvSpPr>
        <p:spPr>
          <a:xfrm>
            <a:off x="605484" y="2134708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2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D4CB33BE-FFFF-A328-D4F3-7DE3279D31CE}"/>
              </a:ext>
            </a:extLst>
          </p:cNvPr>
          <p:cNvSpPr/>
          <p:nvPr/>
        </p:nvSpPr>
        <p:spPr>
          <a:xfrm>
            <a:off x="561627" y="2864821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3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07AAF7AD-7489-D557-4673-35C79AF06A38}"/>
              </a:ext>
            </a:extLst>
          </p:cNvPr>
          <p:cNvSpPr/>
          <p:nvPr/>
        </p:nvSpPr>
        <p:spPr>
          <a:xfrm>
            <a:off x="561627" y="3570554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4</a:t>
            </a: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05B549D7-F5DF-6620-3BBC-787E40A51EA6}"/>
              </a:ext>
            </a:extLst>
          </p:cNvPr>
          <p:cNvSpPr/>
          <p:nvPr/>
        </p:nvSpPr>
        <p:spPr>
          <a:xfrm>
            <a:off x="561627" y="4073861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5</a:t>
            </a: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EF0D01C7-1839-7933-6993-3BE5FD88B712}"/>
              </a:ext>
            </a:extLst>
          </p:cNvPr>
          <p:cNvSpPr/>
          <p:nvPr/>
        </p:nvSpPr>
        <p:spPr>
          <a:xfrm>
            <a:off x="5834740" y="1363412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6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500C3C06-12C7-EDC5-4A35-462E1C0D003D}"/>
              </a:ext>
            </a:extLst>
          </p:cNvPr>
          <p:cNvSpPr/>
          <p:nvPr/>
        </p:nvSpPr>
        <p:spPr>
          <a:xfrm>
            <a:off x="5834740" y="2094174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7</a:t>
            </a: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17D9CBB7-C9C3-E643-F56D-12219C5D5309}"/>
              </a:ext>
            </a:extLst>
          </p:cNvPr>
          <p:cNvSpPr/>
          <p:nvPr/>
        </p:nvSpPr>
        <p:spPr>
          <a:xfrm>
            <a:off x="5834272" y="2852381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8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8B4253C1-C79B-D2D7-BB38-3F760841957F}"/>
              </a:ext>
            </a:extLst>
          </p:cNvPr>
          <p:cNvSpPr/>
          <p:nvPr/>
        </p:nvSpPr>
        <p:spPr>
          <a:xfrm>
            <a:off x="5834272" y="3570554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9</a:t>
            </a:r>
          </a:p>
        </p:txBody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id="{BCC3000C-E997-62C6-C060-A837152B0828}"/>
              </a:ext>
            </a:extLst>
          </p:cNvPr>
          <p:cNvGrpSpPr/>
          <p:nvPr/>
        </p:nvGrpSpPr>
        <p:grpSpPr>
          <a:xfrm>
            <a:off x="5807529" y="4065107"/>
            <a:ext cx="288471" cy="203200"/>
            <a:chOff x="-440056" y="4948567"/>
            <a:chExt cx="288471" cy="203200"/>
          </a:xfrm>
        </p:grpSpPr>
        <p:sp>
          <p:nvSpPr>
            <p:cNvPr id="19" name="Elipse 18">
              <a:extLst>
                <a:ext uri="{FF2B5EF4-FFF2-40B4-BE49-F238E27FC236}">
                  <a16:creationId xmlns:a16="http://schemas.microsoft.com/office/drawing/2014/main" id="{EDABADA1-7A0E-CFC5-4692-96DC1B949234}"/>
                </a:ext>
              </a:extLst>
            </p:cNvPr>
            <p:cNvSpPr/>
            <p:nvPr/>
          </p:nvSpPr>
          <p:spPr>
            <a:xfrm>
              <a:off x="-409763" y="4948567"/>
              <a:ext cx="203200" cy="203200"/>
            </a:xfrm>
            <a:prstGeom prst="ellipse">
              <a:avLst/>
            </a:prstGeom>
            <a:solidFill>
              <a:srgbClr val="0EAA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600" b="1" dirty="0">
                <a:latin typeface="Montserrat" pitchFamily="2" charset="77"/>
              </a:endParaRPr>
            </a:p>
          </p:txBody>
        </p:sp>
        <p:sp>
          <p:nvSpPr>
            <p:cNvPr id="20" name="TextBox 30">
              <a:extLst>
                <a:ext uri="{FF2B5EF4-FFF2-40B4-BE49-F238E27FC236}">
                  <a16:creationId xmlns:a16="http://schemas.microsoft.com/office/drawing/2014/main" id="{AAE769EC-580E-3FE3-7716-F833FAADA608}"/>
                </a:ext>
              </a:extLst>
            </p:cNvPr>
            <p:cNvSpPr txBox="1"/>
            <p:nvPr/>
          </p:nvSpPr>
          <p:spPr>
            <a:xfrm>
              <a:off x="-440056" y="4957321"/>
              <a:ext cx="28847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solidFill>
                    <a:schemeClr val="bg1"/>
                  </a:solidFill>
                  <a:latin typeface="Montserrat" pitchFamily="2" charset="77"/>
                  <a:ea typeface="Roboto" panose="02000000000000000000" pitchFamily="2" charset="0"/>
                  <a:cs typeface="Lato" charset="0"/>
                </a:rPr>
                <a:t>10</a:t>
              </a:r>
            </a:p>
          </p:txBody>
        </p:sp>
      </p:grpSp>
      <p:pic>
        <p:nvPicPr>
          <p:cNvPr id="21" name="Picture 20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3F4E460-F4E6-4777-80E0-4AF4D24F2C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3436" y="-420511"/>
            <a:ext cx="1699497" cy="2586845"/>
          </a:xfrm>
          <a:prstGeom prst="rect">
            <a:avLst/>
          </a:prstGeom>
        </p:spPr>
      </p:pic>
      <p:sp>
        <p:nvSpPr>
          <p:cNvPr id="22" name="TextBox 5">
            <a:extLst>
              <a:ext uri="{FF2B5EF4-FFF2-40B4-BE49-F238E27FC236}">
                <a16:creationId xmlns:a16="http://schemas.microsoft.com/office/drawing/2014/main" id="{492704D6-B0D2-E088-5B3A-EE409B090EA6}"/>
              </a:ext>
            </a:extLst>
          </p:cNvPr>
          <p:cNvSpPr txBox="1"/>
          <p:nvPr/>
        </p:nvSpPr>
        <p:spPr>
          <a:xfrm>
            <a:off x="6037940" y="940253"/>
            <a:ext cx="4824056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</a:t>
            </a:r>
          </a:p>
          <a:p>
            <a:endParaRPr lang="es-CO" sz="1200" u="sng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6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Ciudad: </a:t>
            </a:r>
            <a:r>
              <a:rPr lang="es-CO" sz="1600" dirty="0"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Indicar la ciudad de ubicación de la dirección indicada.</a:t>
            </a:r>
          </a:p>
          <a:p>
            <a:endParaRPr lang="es-CO" sz="1600" u="sng" dirty="0"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6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Estado: </a:t>
            </a:r>
            <a:r>
              <a:rPr lang="es-CO" sz="1600" dirty="0"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Indicar el departamento de ubicación de la dirección indicada.</a:t>
            </a:r>
          </a:p>
          <a:p>
            <a:endParaRPr lang="es-CO" sz="1600" u="sng" dirty="0"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6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Objetivo de Dirección: </a:t>
            </a:r>
            <a:r>
              <a:rPr lang="es-CO" sz="1600" dirty="0"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Seleccionar las tres opciones (Orden, Pago, Oferta o solicitud de oferta).</a:t>
            </a:r>
          </a:p>
          <a:p>
            <a:endParaRPr lang="es-CO" sz="1600" u="sng" dirty="0"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6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Teléfono: </a:t>
            </a:r>
            <a:r>
              <a:rPr lang="es-CO" sz="1600" dirty="0"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Ingresar su número de celular.</a:t>
            </a:r>
          </a:p>
          <a:p>
            <a:endParaRPr lang="es-CO" sz="1600" u="sng" dirty="0"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6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Correo electrónico: </a:t>
            </a:r>
            <a:r>
              <a:rPr lang="es-CO" sz="1600" dirty="0"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Ingresar su correo electrónico</a:t>
            </a:r>
            <a:r>
              <a:rPr lang="es-CO" sz="1200" dirty="0"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 </a:t>
            </a:r>
          </a:p>
          <a:p>
            <a:br>
              <a:rPr lang="es-CO" sz="11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</a:br>
            <a:endParaRPr lang="es-CO" sz="1100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745A890-C306-F819-5CB3-360AD554D01E}"/>
              </a:ext>
            </a:extLst>
          </p:cNvPr>
          <p:cNvSpPr/>
          <p:nvPr/>
        </p:nvSpPr>
        <p:spPr>
          <a:xfrm>
            <a:off x="1192506" y="5635380"/>
            <a:ext cx="6032383" cy="12261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99C6AE6-E3AC-3588-7D38-DA5101A9BBD1}"/>
              </a:ext>
            </a:extLst>
          </p:cNvPr>
          <p:cNvSpPr txBox="1"/>
          <p:nvPr/>
        </p:nvSpPr>
        <p:spPr>
          <a:xfrm>
            <a:off x="1558460" y="5771070"/>
            <a:ext cx="53004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Después de completar la información, haz clic en el botón </a:t>
            </a:r>
            <a:r>
              <a:rPr lang="es-CO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Aceptar. </a:t>
            </a:r>
            <a:r>
              <a:rPr lang="es-CO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 continuación presiona </a:t>
            </a:r>
            <a:r>
              <a:rPr lang="es-CO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Siguiente</a:t>
            </a:r>
            <a:r>
              <a:rPr lang="es-CO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en la parte superior de la pantalla</a:t>
            </a:r>
            <a:r>
              <a:rPr lang="es-CO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endParaRPr lang="es-CO" sz="1400" b="1" dirty="0">
              <a:solidFill>
                <a:schemeClr val="bg2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5309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group of people standing next to a yellow school bus&#10;&#10;Description automatically generated with medium confidence">
            <a:extLst>
              <a:ext uri="{FF2B5EF4-FFF2-40B4-BE49-F238E27FC236}">
                <a16:creationId xmlns:a16="http://schemas.microsoft.com/office/drawing/2014/main" id="{3678986E-563D-4C1C-112A-EE839163D8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6" b="10006"/>
          <a:stretch>
            <a:fillRect/>
          </a:stretch>
        </p:blipFill>
        <p:spPr/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86E44404-AAFD-9844-36BF-8D684BE5F968}"/>
              </a:ext>
            </a:extLst>
          </p:cNvPr>
          <p:cNvSpPr/>
          <p:nvPr/>
        </p:nvSpPr>
        <p:spPr>
          <a:xfrm>
            <a:off x="3837451" y="4428588"/>
            <a:ext cx="4517085" cy="138801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5EFCAD65-0620-3083-B1F1-125A43AAD8D1}"/>
              </a:ext>
            </a:extLst>
          </p:cNvPr>
          <p:cNvSpPr txBox="1"/>
          <p:nvPr/>
        </p:nvSpPr>
        <p:spPr>
          <a:xfrm>
            <a:off x="3366519" y="4524484"/>
            <a:ext cx="5458948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Montserrat SemiBold" panose="00000700000000000000" pitchFamily="50" charset="0"/>
              </a:rPr>
              <a:t>CLASIFICACIONES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latin typeface="Montserrat SemiBold" panose="00000700000000000000" pitchFamily="50" charset="0"/>
              </a:rPr>
              <a:t>DE NEGOCIO</a:t>
            </a:r>
            <a:endParaRPr lang="id-ID" sz="3600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2E248578-6E54-5AFD-1608-6307D786AAFC}"/>
              </a:ext>
            </a:extLst>
          </p:cNvPr>
          <p:cNvSpPr txBox="1"/>
          <p:nvPr/>
        </p:nvSpPr>
        <p:spPr>
          <a:xfrm>
            <a:off x="4352422" y="6054194"/>
            <a:ext cx="34871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600" dirty="0">
                <a:solidFill>
                  <a:schemeClr val="bg1"/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3741763-F238-D2E5-56AB-9EF567962E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938" y="-432086"/>
            <a:ext cx="1699497" cy="258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8216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, Correo electrónico&#10;&#10;Descripción generada automáticamente">
            <a:extLst>
              <a:ext uri="{FF2B5EF4-FFF2-40B4-BE49-F238E27FC236}">
                <a16:creationId xmlns:a16="http://schemas.microsoft.com/office/drawing/2014/main" id="{4DF563B5-123E-4A72-F155-B33689E5DC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7" y="1944314"/>
            <a:ext cx="10905066" cy="4171187"/>
          </a:xfrm>
          <a:prstGeom prst="rect">
            <a:avLst/>
          </a:prstGeom>
          <a:ln>
            <a:noFill/>
          </a:ln>
        </p:spPr>
      </p:pic>
      <p:sp>
        <p:nvSpPr>
          <p:cNvPr id="4" name="Elipse 3">
            <a:extLst>
              <a:ext uri="{FF2B5EF4-FFF2-40B4-BE49-F238E27FC236}">
                <a16:creationId xmlns:a16="http://schemas.microsoft.com/office/drawing/2014/main" id="{0DF1BED1-6056-C244-559C-C55B9CFF3B75}"/>
              </a:ext>
            </a:extLst>
          </p:cNvPr>
          <p:cNvSpPr/>
          <p:nvPr/>
        </p:nvSpPr>
        <p:spPr>
          <a:xfrm>
            <a:off x="541867" y="3270846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1</a:t>
            </a:r>
          </a:p>
        </p:txBody>
      </p:sp>
      <p:pic>
        <p:nvPicPr>
          <p:cNvPr id="13" name="Picture 1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BF5D23F-D97C-4B77-9104-180014A975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3436" y="-420511"/>
            <a:ext cx="1699497" cy="258684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01D919C-8482-F0F7-7DC0-6F895B503B66}"/>
              </a:ext>
            </a:extLst>
          </p:cNvPr>
          <p:cNvSpPr/>
          <p:nvPr/>
        </p:nvSpPr>
        <p:spPr>
          <a:xfrm>
            <a:off x="3079808" y="4600119"/>
            <a:ext cx="6032383" cy="18097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1DBE949A-BCB3-03AC-438C-265DA1276751}"/>
              </a:ext>
            </a:extLst>
          </p:cNvPr>
          <p:cNvSpPr txBox="1"/>
          <p:nvPr/>
        </p:nvSpPr>
        <p:spPr>
          <a:xfrm>
            <a:off x="3649560" y="4908926"/>
            <a:ext cx="529124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Haz clic en el recuadro:  </a:t>
            </a:r>
            <a:r>
              <a:rPr lang="es-CO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No se aplica ninguna de las clasificaciones.</a:t>
            </a:r>
          </a:p>
          <a:p>
            <a:endParaRPr lang="es-CO" sz="1400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Haz clic en el botón </a:t>
            </a:r>
            <a:r>
              <a:rPr lang="es-CO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Siguiente  </a:t>
            </a:r>
            <a:r>
              <a:rPr lang="es-CO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 la parte superior de la pantalla.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0A74D196-2064-4BAD-961E-F8A20A63E1AB}"/>
              </a:ext>
            </a:extLst>
          </p:cNvPr>
          <p:cNvSpPr/>
          <p:nvPr/>
        </p:nvSpPr>
        <p:spPr>
          <a:xfrm>
            <a:off x="3459274" y="4992459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6C49D6-EA05-FE58-C309-114CA078346D}"/>
              </a:ext>
            </a:extLst>
          </p:cNvPr>
          <p:cNvSpPr txBox="1"/>
          <p:nvPr/>
        </p:nvSpPr>
        <p:spPr>
          <a:xfrm>
            <a:off x="541867" y="1649279"/>
            <a:ext cx="32404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spc="600" dirty="0">
                <a:solidFill>
                  <a:schemeClr val="bg1">
                    <a:lumMod val="65000"/>
                  </a:schemeClr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</p:spTree>
    <p:extLst>
      <p:ext uri="{BB962C8B-B14F-4D97-AF65-F5344CB8AC3E}">
        <p14:creationId xmlns:p14="http://schemas.microsoft.com/office/powerpoint/2010/main" val="14996877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Table, calendar&#10;&#10;Description automatically generated">
            <a:extLst>
              <a:ext uri="{FF2B5EF4-FFF2-40B4-BE49-F238E27FC236}">
                <a16:creationId xmlns:a16="http://schemas.microsoft.com/office/drawing/2014/main" id="{DCBDD835-C8F6-74BA-ADCD-8364389AC09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3" b="2593"/>
          <a:stretch>
            <a:fillRect/>
          </a:stretch>
        </p:blipFill>
        <p:spPr/>
      </p:pic>
      <p:sp>
        <p:nvSpPr>
          <p:cNvPr id="17" name="Rectangle 2">
            <a:extLst>
              <a:ext uri="{FF2B5EF4-FFF2-40B4-BE49-F238E27FC236}">
                <a16:creationId xmlns:a16="http://schemas.microsoft.com/office/drawing/2014/main" id="{E3E6EA66-0FBD-86A8-6A4E-3B4960F83AFA}"/>
              </a:ext>
            </a:extLst>
          </p:cNvPr>
          <p:cNvSpPr/>
          <p:nvPr/>
        </p:nvSpPr>
        <p:spPr>
          <a:xfrm>
            <a:off x="867914" y="861523"/>
            <a:ext cx="4517085" cy="13880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rPr>
              <a:t>CUENTAS BANCARIAS</a:t>
            </a:r>
            <a:endParaRPr lang="id-ID" sz="3600" dirty="0">
              <a:solidFill>
                <a:schemeClr val="bg2">
                  <a:lumMod val="50000"/>
                </a:schemeClr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18" name="TextBox 5">
            <a:extLst>
              <a:ext uri="{FF2B5EF4-FFF2-40B4-BE49-F238E27FC236}">
                <a16:creationId xmlns:a16="http://schemas.microsoft.com/office/drawing/2014/main" id="{D249C168-689A-A475-DC6A-7E7D6672D67D}"/>
              </a:ext>
            </a:extLst>
          </p:cNvPr>
          <p:cNvSpPr txBox="1"/>
          <p:nvPr/>
        </p:nvSpPr>
        <p:spPr>
          <a:xfrm>
            <a:off x="8182038" y="6045141"/>
            <a:ext cx="34871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600" dirty="0">
                <a:solidFill>
                  <a:schemeClr val="bg1"/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3A121C1-937B-27AB-3848-A1CB58ABD5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6950" y="-431900"/>
            <a:ext cx="1699497" cy="258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5980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4E5EB08D-BD7F-D81A-5339-62356C09E28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58" b="758"/>
          <a:stretch>
            <a:fillRect/>
          </a:stretch>
        </p:blipFill>
        <p:spPr>
          <a:xfrm>
            <a:off x="548149" y="381000"/>
            <a:ext cx="11430000" cy="609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55B7CFC-7D2B-3087-4F50-B3263CA23158}"/>
              </a:ext>
            </a:extLst>
          </p:cNvPr>
          <p:cNvSpPr/>
          <p:nvPr/>
        </p:nvSpPr>
        <p:spPr>
          <a:xfrm>
            <a:off x="9782354" y="4701397"/>
            <a:ext cx="2260121" cy="194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75B7B0-BE04-BE8F-B9BB-21CD2739B66F}"/>
              </a:ext>
            </a:extLst>
          </p:cNvPr>
          <p:cNvSpPr/>
          <p:nvPr/>
        </p:nvSpPr>
        <p:spPr>
          <a:xfrm>
            <a:off x="548149" y="134448"/>
            <a:ext cx="2260121" cy="34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363381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F7BA1B3-0645-731C-AA56-20F8D8093F7A}"/>
              </a:ext>
            </a:extLst>
          </p:cNvPr>
          <p:cNvSpPr/>
          <p:nvPr/>
        </p:nvSpPr>
        <p:spPr>
          <a:xfrm>
            <a:off x="5230761" y="1"/>
            <a:ext cx="5673213" cy="6857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5AB2E81-9DF8-A4AF-C1F2-72DF773C27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2498" y="-459840"/>
            <a:ext cx="1699497" cy="25868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783C3F4-018E-E0BA-0C98-BD5EC25D0B09}"/>
              </a:ext>
            </a:extLst>
          </p:cNvPr>
          <p:cNvSpPr txBox="1"/>
          <p:nvPr/>
        </p:nvSpPr>
        <p:spPr>
          <a:xfrm>
            <a:off x="538279" y="1277408"/>
            <a:ext cx="4824056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Haz clic en </a:t>
            </a:r>
            <a:r>
              <a:rPr lang="es-CO" sz="1600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Crear</a:t>
            </a:r>
            <a:r>
              <a:rPr lang="es-CO" sz="16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para agregar la información requerida:</a:t>
            </a:r>
            <a:endParaRPr lang="es-CO" sz="1600" u="sng" dirty="0">
              <a:solidFill>
                <a:schemeClr val="bg2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s-CO" sz="1600" u="sng" dirty="0">
              <a:solidFill>
                <a:schemeClr val="bg2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s-CO" sz="1600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País: </a:t>
            </a:r>
            <a:r>
              <a:rPr lang="es-CO" sz="16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Selecciona el país de registro de la cuenta bancaria</a:t>
            </a:r>
          </a:p>
          <a:p>
            <a:endParaRPr lang="es-CO" sz="1600" u="sng" dirty="0">
              <a:solidFill>
                <a:schemeClr val="bg2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s-CO" sz="1600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Banco: </a:t>
            </a:r>
            <a:r>
              <a:rPr lang="es-CO" sz="16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Selecciona el banco que corresponde a la cuenta bancaria</a:t>
            </a:r>
          </a:p>
          <a:p>
            <a:endParaRPr lang="es-CO" sz="1600" b="1" dirty="0">
              <a:solidFill>
                <a:schemeClr val="bg2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s-CO" sz="1600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Sucursal: </a:t>
            </a:r>
            <a:r>
              <a:rPr lang="es-CO" sz="16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Selecciona la sucursal que corresponda y en caso de no conocerla, marca la primera opción que aparece. </a:t>
            </a:r>
          </a:p>
          <a:p>
            <a:endParaRPr lang="es-CO" sz="1600" u="sng" dirty="0">
              <a:solidFill>
                <a:schemeClr val="bg2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s-CO" sz="1600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Número de cuenta: </a:t>
            </a:r>
            <a:r>
              <a:rPr lang="es-CO" sz="16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Agrega el número de cuenta correspondiente. Este debe incluir la numeración completa sin registrar guiones.  </a:t>
            </a:r>
            <a:endParaRPr lang="es-CO" sz="1200" dirty="0">
              <a:solidFill>
                <a:schemeClr val="bg2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s-CO" sz="1200" u="sng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A2B73C19-2889-F3F0-0BE3-65E23F3E2C35}"/>
              </a:ext>
            </a:extLst>
          </p:cNvPr>
          <p:cNvSpPr txBox="1"/>
          <p:nvPr/>
        </p:nvSpPr>
        <p:spPr>
          <a:xfrm>
            <a:off x="5651327" y="941788"/>
            <a:ext cx="482405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</a:t>
            </a:r>
          </a:p>
          <a:p>
            <a:endParaRPr lang="es-CO" sz="1200" u="sng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600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IBAN: </a:t>
            </a:r>
            <a:r>
              <a:rPr lang="es-CO" sz="16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Agrega el IBAN correspondiente a tu cuenta bancaria.</a:t>
            </a:r>
          </a:p>
          <a:p>
            <a:endParaRPr lang="es-CO" sz="1600" u="sng" dirty="0">
              <a:solidFill>
                <a:schemeClr val="bg2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s-CO" sz="1600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Moneda: </a:t>
            </a:r>
            <a:r>
              <a:rPr lang="es-CO" sz="16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Selecciona la moneda que corresponde a la cuenta bancaria</a:t>
            </a:r>
          </a:p>
          <a:p>
            <a:endParaRPr lang="es-CO" sz="1600" dirty="0">
              <a:solidFill>
                <a:schemeClr val="bg2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s-CO" sz="16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INFORMACIÓN ADICIONAL:</a:t>
            </a:r>
          </a:p>
          <a:p>
            <a:endParaRPr lang="es-CO" sz="1600" dirty="0">
              <a:solidFill>
                <a:schemeClr val="bg2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s-CO" sz="1600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Nombre de la cuenta: </a:t>
            </a:r>
            <a:r>
              <a:rPr lang="es-CO" sz="16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Escribe el nombre de la cuenta registrada según los datos del comprobante bancario</a:t>
            </a:r>
            <a:r>
              <a:rPr lang="es-CO" sz="1600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  <a:p>
            <a:r>
              <a:rPr lang="es-CO" sz="1600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</a:p>
          <a:p>
            <a:r>
              <a:rPr lang="es-CO" sz="1600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Tipo de cuenta: </a:t>
            </a:r>
            <a:r>
              <a:rPr lang="es-CO" sz="16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Selecciona el tipo de cuenta monetaria registrada, </a:t>
            </a:r>
            <a:r>
              <a:rPr lang="es-CO" sz="1600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Ahorro</a:t>
            </a:r>
            <a:r>
              <a:rPr lang="es-CO" sz="16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o </a:t>
            </a:r>
            <a:r>
              <a:rPr lang="es-CO" sz="1600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Corriente</a:t>
            </a:r>
            <a:r>
              <a:rPr lang="es-CO" sz="16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  <a:p>
            <a:endParaRPr lang="es-CO" sz="1600" u="sng" dirty="0">
              <a:solidFill>
                <a:schemeClr val="bg2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s-CO" sz="1200" dirty="0">
              <a:solidFill>
                <a:schemeClr val="bg2">
                  <a:lumMod val="50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br>
              <a:rPr lang="es-CO" sz="11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</a:br>
            <a:endParaRPr lang="es-CO" sz="1100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7013C16-B462-7D30-2BD4-62FF47E01363}"/>
              </a:ext>
            </a:extLst>
          </p:cNvPr>
          <p:cNvSpPr/>
          <p:nvPr/>
        </p:nvSpPr>
        <p:spPr>
          <a:xfrm>
            <a:off x="1192506" y="5635380"/>
            <a:ext cx="6032383" cy="1226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800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Agrega el resto de la información adicional, si aplica </a:t>
            </a:r>
          </a:p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Elipse 3">
            <a:extLst>
              <a:ext uri="{FF2B5EF4-FFF2-40B4-BE49-F238E27FC236}">
                <a16:creationId xmlns:a16="http://schemas.microsoft.com/office/drawing/2014/main" id="{7885B8AD-56C4-8DC7-220C-8515B1945F1D}"/>
              </a:ext>
            </a:extLst>
          </p:cNvPr>
          <p:cNvSpPr/>
          <p:nvPr/>
        </p:nvSpPr>
        <p:spPr>
          <a:xfrm>
            <a:off x="335079" y="1396530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1</a:t>
            </a:r>
          </a:p>
        </p:txBody>
      </p:sp>
      <p:sp>
        <p:nvSpPr>
          <p:cNvPr id="10" name="Elipse 4">
            <a:extLst>
              <a:ext uri="{FF2B5EF4-FFF2-40B4-BE49-F238E27FC236}">
                <a16:creationId xmlns:a16="http://schemas.microsoft.com/office/drawing/2014/main" id="{75EEC24A-19F3-82CF-00C4-160FBB0256ED}"/>
              </a:ext>
            </a:extLst>
          </p:cNvPr>
          <p:cNvSpPr/>
          <p:nvPr/>
        </p:nvSpPr>
        <p:spPr>
          <a:xfrm>
            <a:off x="339545" y="2109440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2</a:t>
            </a:r>
          </a:p>
        </p:txBody>
      </p:sp>
      <p:sp>
        <p:nvSpPr>
          <p:cNvPr id="11" name="Elipse 5">
            <a:extLst>
              <a:ext uri="{FF2B5EF4-FFF2-40B4-BE49-F238E27FC236}">
                <a16:creationId xmlns:a16="http://schemas.microsoft.com/office/drawing/2014/main" id="{5B9FF805-38C2-2448-C272-12F08877E14B}"/>
              </a:ext>
            </a:extLst>
          </p:cNvPr>
          <p:cNvSpPr/>
          <p:nvPr/>
        </p:nvSpPr>
        <p:spPr>
          <a:xfrm>
            <a:off x="335079" y="2822350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3</a:t>
            </a:r>
          </a:p>
        </p:txBody>
      </p:sp>
      <p:sp>
        <p:nvSpPr>
          <p:cNvPr id="12" name="Elipse 6">
            <a:extLst>
              <a:ext uri="{FF2B5EF4-FFF2-40B4-BE49-F238E27FC236}">
                <a16:creationId xmlns:a16="http://schemas.microsoft.com/office/drawing/2014/main" id="{4490B598-C840-E249-7E2D-B85CB819FB45}"/>
              </a:ext>
            </a:extLst>
          </p:cNvPr>
          <p:cNvSpPr/>
          <p:nvPr/>
        </p:nvSpPr>
        <p:spPr>
          <a:xfrm>
            <a:off x="335079" y="3600188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4</a:t>
            </a:r>
          </a:p>
        </p:txBody>
      </p:sp>
      <p:sp>
        <p:nvSpPr>
          <p:cNvPr id="13" name="Elipse 9">
            <a:extLst>
              <a:ext uri="{FF2B5EF4-FFF2-40B4-BE49-F238E27FC236}">
                <a16:creationId xmlns:a16="http://schemas.microsoft.com/office/drawing/2014/main" id="{593628B4-812B-3D36-D71F-DDDC26A5E010}"/>
              </a:ext>
            </a:extLst>
          </p:cNvPr>
          <p:cNvSpPr/>
          <p:nvPr/>
        </p:nvSpPr>
        <p:spPr>
          <a:xfrm>
            <a:off x="335079" y="4563705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5</a:t>
            </a:r>
          </a:p>
        </p:txBody>
      </p:sp>
      <p:sp>
        <p:nvSpPr>
          <p:cNvPr id="14" name="Elipse 10">
            <a:extLst>
              <a:ext uri="{FF2B5EF4-FFF2-40B4-BE49-F238E27FC236}">
                <a16:creationId xmlns:a16="http://schemas.microsoft.com/office/drawing/2014/main" id="{6235B503-FCEB-6FE3-7B94-3E59CDEB0333}"/>
              </a:ext>
            </a:extLst>
          </p:cNvPr>
          <p:cNvSpPr/>
          <p:nvPr/>
        </p:nvSpPr>
        <p:spPr>
          <a:xfrm>
            <a:off x="5402120" y="1373244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6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92825C5C-3FF3-3526-5399-22B5A02C521A}"/>
              </a:ext>
            </a:extLst>
          </p:cNvPr>
          <p:cNvSpPr/>
          <p:nvPr/>
        </p:nvSpPr>
        <p:spPr>
          <a:xfrm>
            <a:off x="5402120" y="2104006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7</a:t>
            </a: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ABA1A43B-2290-8C8C-5669-B3F61348A403}"/>
              </a:ext>
            </a:extLst>
          </p:cNvPr>
          <p:cNvSpPr/>
          <p:nvPr/>
        </p:nvSpPr>
        <p:spPr>
          <a:xfrm>
            <a:off x="5401652" y="3363657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8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B06C3663-8C5D-4193-2A6E-BA2DE65DA483}"/>
              </a:ext>
            </a:extLst>
          </p:cNvPr>
          <p:cNvSpPr/>
          <p:nvPr/>
        </p:nvSpPr>
        <p:spPr>
          <a:xfrm>
            <a:off x="5401652" y="4307975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886647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F4D4A63B-127F-4775-816B-231BC5256282}"/>
              </a:ext>
            </a:extLst>
          </p:cNvPr>
          <p:cNvGrpSpPr/>
          <p:nvPr/>
        </p:nvGrpSpPr>
        <p:grpSpPr>
          <a:xfrm>
            <a:off x="4619353" y="0"/>
            <a:ext cx="6243688" cy="7094025"/>
            <a:chOff x="2974156" y="0"/>
            <a:chExt cx="6243688" cy="7094025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12AA7ED-438B-4214-ADE0-CE22CF0D8E2E}"/>
                </a:ext>
              </a:extLst>
            </p:cNvPr>
            <p:cNvSpPr/>
            <p:nvPr/>
          </p:nvSpPr>
          <p:spPr>
            <a:xfrm>
              <a:off x="2974156" y="0"/>
              <a:ext cx="6243688" cy="6858000"/>
            </a:xfrm>
            <a:prstGeom prst="rect">
              <a:avLst/>
            </a:prstGeom>
            <a:ln>
              <a:solidFill>
                <a:srgbClr val="8DB9DB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07000"/>
                </a:lnSpc>
                <a:spcAft>
                  <a:spcPts val="800"/>
                </a:spcAft>
              </a:pPr>
              <a:endParaRPr lang="es-AR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388196E-B933-47B7-9839-FEA8C4D3A425}"/>
                </a:ext>
              </a:extLst>
            </p:cNvPr>
            <p:cNvSpPr txBox="1"/>
            <p:nvPr/>
          </p:nvSpPr>
          <p:spPr>
            <a:xfrm>
              <a:off x="3399934" y="254524"/>
              <a:ext cx="5392132" cy="6839501"/>
            </a:xfrm>
            <a:prstGeom prst="rect">
              <a:avLst/>
            </a:prstGeom>
            <a:noFill/>
            <a:ln>
              <a:solidFill>
                <a:srgbClr val="8DB9DB"/>
              </a:solidFill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07000"/>
                </a:lnSpc>
                <a:spcAft>
                  <a:spcPts val="800"/>
                </a:spcAft>
              </a:pPr>
              <a:r>
                <a:rPr lang="es-AR" sz="1600" dirty="0">
                  <a:solidFill>
                    <a:schemeClr val="bg1"/>
                  </a:solidFill>
                  <a:latin typeface="Calibri" panose="020F0502020204030204" pitchFamily="34" charset="0"/>
                  <a:ea typeface="Lato" panose="020F0502020204030203" pitchFamily="34" charset="0"/>
                  <a:cs typeface="Times New Roman" panose="02020603050405020304" pitchFamily="18" charset="0"/>
                </a:rPr>
                <a:t>El</a:t>
              </a:r>
              <a:r>
                <a:rPr lang="es-AR" sz="16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Lato" panose="020F0502020204030203" pitchFamily="34" charset="0"/>
                  <a:cs typeface="Times New Roman" panose="02020603050405020304" pitchFamily="18" charset="0"/>
                </a:rPr>
                <a:t> Programa de las Naciones Unidas para el Desarrollo (PNUD), el Fondo de Población de las Naciones Unidas (UNFPA), la Entidad de las Naciones Unidas para la Igualdad de Género y el Empoderamiento de las Mujeres (ONU-Mujeres), el Fondo de Desarrollo de Capital de las Naciones Unidas (FNUDC) y los Voluntarios de las Naciones Unidas (UNV), se han asociado para utilizar un nuevo sistema ERP unificado de </a:t>
              </a:r>
              <a:r>
                <a:rPr lang="es-AR" sz="1600" i="1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Lato" panose="020F0502020204030203" pitchFamily="34" charset="0"/>
                  <a:cs typeface="Times New Roman" panose="02020603050405020304" pitchFamily="18" charset="0"/>
                </a:rPr>
                <a:t>Oracle Cloud, </a:t>
              </a:r>
              <a:r>
                <a:rPr lang="es-AR" sz="16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Lato" panose="020F0502020204030203" pitchFamily="34" charset="0"/>
                  <a:cs typeface="Times New Roman" panose="02020603050405020304" pitchFamily="18" charset="0"/>
                </a:rPr>
                <a:t>que incluye un portal que gestionará la interacción con los proveedores para el proceso de solicitud y gestión de contratos. </a:t>
              </a:r>
              <a:endParaRPr lang="en-US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Lato" panose="020F0502020204030203" pitchFamily="34" charset="0"/>
                <a:cs typeface="Times New Roman" panose="02020603050405020304" pitchFamily="18" charset="0"/>
              </a:endParaRPr>
            </a:p>
            <a:p>
              <a:pPr algn="just">
                <a:lnSpc>
                  <a:spcPct val="107000"/>
                </a:lnSpc>
                <a:spcAft>
                  <a:spcPts val="800"/>
                </a:spcAft>
              </a:pPr>
              <a:r>
                <a:rPr lang="es-AR" sz="16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Lato" panose="020F0502020204030203" pitchFamily="34" charset="0"/>
                  <a:cs typeface="Times New Roman" panose="02020603050405020304" pitchFamily="18" charset="0"/>
                </a:rPr>
                <a:t>Este documento co</a:t>
              </a:r>
              <a:r>
                <a:rPr lang="es-AR" sz="1600" dirty="0">
                  <a:solidFill>
                    <a:schemeClr val="bg1"/>
                  </a:solidFill>
                  <a:latin typeface="Calibri" panose="020F0502020204030204" pitchFamily="34" charset="0"/>
                  <a:ea typeface="Lato" panose="020F0502020204030203" pitchFamily="34" charset="0"/>
                  <a:cs typeface="Times New Roman" panose="02020603050405020304" pitchFamily="18" charset="0"/>
                </a:rPr>
                <a:t>nstituye una</a:t>
              </a:r>
              <a:r>
                <a:rPr lang="es-AR" sz="16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Lato" panose="020F0502020204030203" pitchFamily="34" charset="0"/>
                  <a:cs typeface="Times New Roman" panose="02020603050405020304" pitchFamily="18" charset="0"/>
                </a:rPr>
                <a:t> guía para que los proveedores </a:t>
              </a:r>
              <a:r>
                <a:rPr lang="es-AR" sz="1600" dirty="0">
                  <a:solidFill>
                    <a:schemeClr val="bg1"/>
                  </a:solidFill>
                  <a:latin typeface="Calibri" panose="020F0502020204030204" pitchFamily="34" charset="0"/>
                  <a:ea typeface="Lato" panose="020F0502020204030203" pitchFamily="34" charset="0"/>
                  <a:cs typeface="Times New Roman" panose="02020603050405020304" pitchFamily="18" charset="0"/>
                </a:rPr>
                <a:t>se inscriban</a:t>
              </a:r>
              <a:r>
                <a:rPr lang="es-AR" sz="16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Lato" panose="020F0502020204030203" pitchFamily="34" charset="0"/>
                  <a:cs typeface="Times New Roman" panose="02020603050405020304" pitchFamily="18" charset="0"/>
                </a:rPr>
                <a:t> en el sistema. </a:t>
              </a:r>
              <a:r>
                <a:rPr lang="es-AR" sz="1600" dirty="0">
                  <a:solidFill>
                    <a:schemeClr val="bg1"/>
                  </a:solidFill>
                  <a:latin typeface="Calibri" panose="020F0502020204030204" pitchFamily="34" charset="0"/>
                  <a:ea typeface="Lato" panose="020F0502020204030203" pitchFamily="34" charset="0"/>
                  <a:cs typeface="Times New Roman" panose="02020603050405020304" pitchFamily="18" charset="0"/>
                </a:rPr>
                <a:t>A través del sitio Web de la oficina del PNUD en Cuba, es posible acceder a  u</a:t>
              </a:r>
              <a:r>
                <a:rPr lang="es-AR" sz="16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Lato" panose="020F0502020204030203" pitchFamily="34" charset="0"/>
                  <a:cs typeface="Times New Roman" panose="02020603050405020304" pitchFamily="18" charset="0"/>
                </a:rPr>
                <a:t>na guía ampliada, en idioma inglés, que explica todos los pasos necesarios para la presentación de </a:t>
              </a:r>
              <a:r>
                <a:rPr lang="es-AR" sz="1600" dirty="0">
                  <a:solidFill>
                    <a:schemeClr val="bg1"/>
                  </a:solidFill>
                  <a:latin typeface="Calibri" panose="020F0502020204030204" pitchFamily="34" charset="0"/>
                  <a:ea typeface="Lato" panose="020F0502020204030203" pitchFamily="34" charset="0"/>
                  <a:cs typeface="Times New Roman" panose="02020603050405020304" pitchFamily="18" charset="0"/>
                </a:rPr>
                <a:t>ofertas en el marco de las licitaciones de PNUD.</a:t>
              </a:r>
              <a:endParaRPr lang="en-US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Lato" panose="020F0502020204030203" pitchFamily="34" charset="0"/>
                <a:cs typeface="Times New Roman" panose="02020603050405020304" pitchFamily="18" charset="0"/>
              </a:endParaRPr>
            </a:p>
            <a:p>
              <a:pPr algn="just">
                <a:lnSpc>
                  <a:spcPct val="107000"/>
                </a:lnSpc>
                <a:spcAft>
                  <a:spcPts val="800"/>
                </a:spcAft>
              </a:pPr>
              <a:r>
                <a:rPr lang="es-AR" sz="1600" dirty="0">
                  <a:solidFill>
                    <a:schemeClr val="bg1"/>
                  </a:solidFill>
                  <a:latin typeface="Calibri" panose="020F0502020204030204" pitchFamily="34" charset="0"/>
                  <a:ea typeface="Lato" panose="020F0502020204030203" pitchFamily="34" charset="0"/>
                  <a:cs typeface="Times New Roman" panose="02020603050405020304" pitchFamily="18" charset="0"/>
                </a:rPr>
                <a:t>La oficina del PNUD en Cuba se prepara para comenzar a usar el sistema en toda su extensión, por lo que se exhorta a los proveedores a inscribirse e ir navegando en este, con el fin de que se familiaricen debidamente, con vistas al próximo inicio del uso del Módulo de Negociaciones (Licitaciones) </a:t>
              </a: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s-AR" sz="1600" dirty="0">
                  <a:solidFill>
                    <a:schemeClr val="bg1"/>
                  </a:solidFill>
                  <a:latin typeface="Calibri" panose="020F0502020204030204" pitchFamily="34" charset="0"/>
                  <a:ea typeface="Lato" panose="020F0502020204030203" pitchFamily="34" charset="0"/>
                  <a:cs typeface="Times New Roman" panose="02020603050405020304" pitchFamily="18" charset="0"/>
                </a:rPr>
                <a:t>Para </a:t>
              </a:r>
              <a:r>
                <a:rPr lang="es-AR" sz="1600" b="1" dirty="0">
                  <a:solidFill>
                    <a:schemeClr val="bg1"/>
                  </a:solidFill>
                  <a:latin typeface="Calibri" panose="020F0502020204030204" pitchFamily="34" charset="0"/>
                  <a:ea typeface="Lato" panose="020F0502020204030203" pitchFamily="34" charset="0"/>
                  <a:cs typeface="Times New Roman" panose="02020603050405020304" pitchFamily="18" charset="0"/>
                </a:rPr>
                <a:t>consultas</a:t>
              </a:r>
              <a:r>
                <a:rPr lang="es-AR" sz="1600" dirty="0">
                  <a:solidFill>
                    <a:schemeClr val="bg1"/>
                  </a:solidFill>
                  <a:latin typeface="Calibri" panose="020F0502020204030204" pitchFamily="34" charset="0"/>
                  <a:ea typeface="Lato" panose="020F0502020204030203" pitchFamily="34" charset="0"/>
                  <a:cs typeface="Times New Roman" panose="02020603050405020304" pitchFamily="18" charset="0"/>
                </a:rPr>
                <a:t> puedes escribir al siguiente correo: </a:t>
              </a:r>
              <a:r>
                <a:rPr lang="es-AR" sz="1600" dirty="0">
                  <a:solidFill>
                    <a:schemeClr val="bg1"/>
                  </a:solidFill>
                  <a:latin typeface="Calibri" panose="020F0502020204030204" pitchFamily="34" charset="0"/>
                  <a:ea typeface="Lato" panose="020F0502020204030203" pitchFamily="34" charset="0"/>
                  <a:cs typeface="Times New Roman" panose="02020603050405020304" pitchFamily="18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procurement.cu@undp.org</a:t>
              </a:r>
              <a:r>
                <a:rPr lang="es-AR" sz="1600" dirty="0">
                  <a:solidFill>
                    <a:schemeClr val="bg1"/>
                  </a:solidFill>
                  <a:latin typeface="Calibri" panose="020F0502020204030204" pitchFamily="34" charset="0"/>
                  <a:ea typeface="Lato" panose="020F0502020204030203" pitchFamily="34" charset="0"/>
                  <a:cs typeface="Times New Roman" panose="02020603050405020304" pitchFamily="18" charset="0"/>
                </a:rPr>
                <a:t> </a:t>
              </a:r>
            </a:p>
            <a:p>
              <a:endParaRPr lang="en-CA" dirty="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A0008316-AD22-4B8E-B69C-157D89AB8670}"/>
              </a:ext>
            </a:extLst>
          </p:cNvPr>
          <p:cNvSpPr txBox="1"/>
          <p:nvPr/>
        </p:nvSpPr>
        <p:spPr>
          <a:xfrm>
            <a:off x="771966" y="6443743"/>
            <a:ext cx="32404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spc="600" dirty="0">
                <a:solidFill>
                  <a:schemeClr val="bg1">
                    <a:lumMod val="65000"/>
                  </a:schemeClr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  <p:pic>
        <p:nvPicPr>
          <p:cNvPr id="8" name="Picture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C1C6E64-1B47-481E-8D3C-653676456F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3436" y="-420511"/>
            <a:ext cx="1699497" cy="2586845"/>
          </a:xfrm>
          <a:prstGeom prst="rect">
            <a:avLst/>
          </a:prstGeom>
        </p:spPr>
      </p:pic>
      <p:pic>
        <p:nvPicPr>
          <p:cNvPr id="6" name="Picture Placeholder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F772347-AC08-BCE3-E79F-B83D8E3417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" r="409"/>
          <a:stretch>
            <a:fillRect/>
          </a:stretch>
        </p:blipFill>
        <p:spPr>
          <a:xfrm>
            <a:off x="134417" y="3031426"/>
            <a:ext cx="4484936" cy="3270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3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 descr="A picture containing outdoor, tree, person, person&#10;&#10;Description automatically generated">
            <a:extLst>
              <a:ext uri="{FF2B5EF4-FFF2-40B4-BE49-F238E27FC236}">
                <a16:creationId xmlns:a16="http://schemas.microsoft.com/office/drawing/2014/main" id="{3E01240E-9E8C-455B-B80C-2B2E61961C7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5" b="10025"/>
          <a:stretch>
            <a:fillRect/>
          </a:stretch>
        </p:blipFill>
        <p:spPr/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11F05D27-0784-2865-CD7C-74300D4FBDFE}"/>
              </a:ext>
            </a:extLst>
          </p:cNvPr>
          <p:cNvSpPr/>
          <p:nvPr/>
        </p:nvSpPr>
        <p:spPr>
          <a:xfrm>
            <a:off x="3657600" y="4682588"/>
            <a:ext cx="4876799" cy="10287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797F0023-9F27-18C1-12C0-CE2C8A4BD58B}"/>
              </a:ext>
            </a:extLst>
          </p:cNvPr>
          <p:cNvSpPr txBox="1"/>
          <p:nvPr/>
        </p:nvSpPr>
        <p:spPr>
          <a:xfrm>
            <a:off x="3747522" y="4812217"/>
            <a:ext cx="469694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rPr>
              <a:t>CUESTIONARIO</a:t>
            </a:r>
            <a:endParaRPr lang="id-ID" sz="4400" dirty="0">
              <a:solidFill>
                <a:schemeClr val="bg2">
                  <a:lumMod val="50000"/>
                </a:schemeClr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153CCE44-2624-3C85-AB65-144FA034A5DF}"/>
              </a:ext>
            </a:extLst>
          </p:cNvPr>
          <p:cNvSpPr txBox="1"/>
          <p:nvPr/>
        </p:nvSpPr>
        <p:spPr>
          <a:xfrm>
            <a:off x="4352422" y="6054194"/>
            <a:ext cx="34871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600" dirty="0">
                <a:solidFill>
                  <a:schemeClr val="bg1"/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60F231A-57B8-5CD6-15E8-0427518327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2210" y="-432086"/>
            <a:ext cx="1699497" cy="258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9640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95BCC29-ADE1-CAA3-C6E4-A8A50F1B41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592" r="1" b="46"/>
          <a:stretch/>
        </p:blipFill>
        <p:spPr>
          <a:xfrm>
            <a:off x="1805809" y="446982"/>
            <a:ext cx="8354191" cy="5964036"/>
          </a:xfrm>
          <a:prstGeom prst="rect">
            <a:avLst/>
          </a:prstGeom>
          <a:ln>
            <a:noFill/>
          </a:ln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38B7CAE1-409B-FD7B-6286-013C67F440F9}"/>
              </a:ext>
            </a:extLst>
          </p:cNvPr>
          <p:cNvSpPr/>
          <p:nvPr/>
        </p:nvSpPr>
        <p:spPr>
          <a:xfrm>
            <a:off x="6092680" y="2070100"/>
            <a:ext cx="3886200" cy="2717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16A5DD99-0A09-0F68-9543-1191E1E83541}"/>
              </a:ext>
            </a:extLst>
          </p:cNvPr>
          <p:cNvSpPr/>
          <p:nvPr/>
        </p:nvSpPr>
        <p:spPr>
          <a:xfrm>
            <a:off x="4633442" y="2146300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1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0BF9937F-E489-3007-7E8E-CC8F92728C5F}"/>
              </a:ext>
            </a:extLst>
          </p:cNvPr>
          <p:cNvSpPr/>
          <p:nvPr/>
        </p:nvSpPr>
        <p:spPr>
          <a:xfrm>
            <a:off x="4989896" y="2414747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2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C0B3B24F-7C3D-81C0-F103-A84D4F371F22}"/>
              </a:ext>
            </a:extLst>
          </p:cNvPr>
          <p:cNvSpPr/>
          <p:nvPr/>
        </p:nvSpPr>
        <p:spPr>
          <a:xfrm>
            <a:off x="3821847" y="2871875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3</a:t>
            </a: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958BC6B3-958D-98E3-D9EB-6F8BE67699E8}"/>
              </a:ext>
            </a:extLst>
          </p:cNvPr>
          <p:cNvSpPr/>
          <p:nvPr/>
        </p:nvSpPr>
        <p:spPr>
          <a:xfrm>
            <a:off x="4644084" y="3289300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4</a:t>
            </a: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785F9821-9E26-14FD-23AC-948B19E8766A}"/>
              </a:ext>
            </a:extLst>
          </p:cNvPr>
          <p:cNvSpPr/>
          <p:nvPr/>
        </p:nvSpPr>
        <p:spPr>
          <a:xfrm>
            <a:off x="4440884" y="4089083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5</a:t>
            </a: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3848ACFB-90C5-BF8C-44E7-523E53880B8C}"/>
              </a:ext>
            </a:extLst>
          </p:cNvPr>
          <p:cNvSpPr/>
          <p:nvPr/>
        </p:nvSpPr>
        <p:spPr>
          <a:xfrm>
            <a:off x="6028788" y="4780094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6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A8BC3EF-B0FA-EF33-B775-6C6F22E1B4C5}"/>
              </a:ext>
            </a:extLst>
          </p:cNvPr>
          <p:cNvSpPr/>
          <p:nvPr/>
        </p:nvSpPr>
        <p:spPr>
          <a:xfrm>
            <a:off x="6486842" y="1874706"/>
            <a:ext cx="5119241" cy="41033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0663CE79-AE8C-278D-E6BA-A0D943B3B0D1}"/>
              </a:ext>
            </a:extLst>
          </p:cNvPr>
          <p:cNvSpPr/>
          <p:nvPr/>
        </p:nvSpPr>
        <p:spPr>
          <a:xfrm>
            <a:off x="6766157" y="2221481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1</a:t>
            </a:r>
          </a:p>
        </p:txBody>
      </p:sp>
      <p:sp>
        <p:nvSpPr>
          <p:cNvPr id="8" name="Elipse 4">
            <a:extLst>
              <a:ext uri="{FF2B5EF4-FFF2-40B4-BE49-F238E27FC236}">
                <a16:creationId xmlns:a16="http://schemas.microsoft.com/office/drawing/2014/main" id="{4EBF5F7F-8611-BE4C-B1FD-2A85281F25FC}"/>
              </a:ext>
            </a:extLst>
          </p:cNvPr>
          <p:cNvSpPr/>
          <p:nvPr/>
        </p:nvSpPr>
        <p:spPr>
          <a:xfrm>
            <a:off x="6766157" y="2767043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2</a:t>
            </a:r>
          </a:p>
        </p:txBody>
      </p:sp>
      <p:sp>
        <p:nvSpPr>
          <p:cNvPr id="10" name="Elipse 6">
            <a:extLst>
              <a:ext uri="{FF2B5EF4-FFF2-40B4-BE49-F238E27FC236}">
                <a16:creationId xmlns:a16="http://schemas.microsoft.com/office/drawing/2014/main" id="{1B49FA55-DCDC-1FD5-AE9B-A6F3DDFBFF10}"/>
              </a:ext>
            </a:extLst>
          </p:cNvPr>
          <p:cNvSpPr/>
          <p:nvPr/>
        </p:nvSpPr>
        <p:spPr>
          <a:xfrm>
            <a:off x="6766157" y="3136378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3</a:t>
            </a:r>
          </a:p>
        </p:txBody>
      </p:sp>
      <p:sp>
        <p:nvSpPr>
          <p:cNvPr id="12" name="Elipse 10">
            <a:extLst>
              <a:ext uri="{FF2B5EF4-FFF2-40B4-BE49-F238E27FC236}">
                <a16:creationId xmlns:a16="http://schemas.microsoft.com/office/drawing/2014/main" id="{DD055747-E700-35F5-2A04-067ED7DE90E1}"/>
              </a:ext>
            </a:extLst>
          </p:cNvPr>
          <p:cNvSpPr/>
          <p:nvPr/>
        </p:nvSpPr>
        <p:spPr>
          <a:xfrm>
            <a:off x="6766157" y="3689886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4</a:t>
            </a: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7DE1DBC4-FD5E-58C1-3C4B-09F6FA4B4929}"/>
              </a:ext>
            </a:extLst>
          </p:cNvPr>
          <p:cNvSpPr/>
          <p:nvPr/>
        </p:nvSpPr>
        <p:spPr>
          <a:xfrm>
            <a:off x="6766157" y="4049858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5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64774AC2-9B60-14B4-8679-5A68FCD6C702}"/>
              </a:ext>
            </a:extLst>
          </p:cNvPr>
          <p:cNvSpPr/>
          <p:nvPr/>
        </p:nvSpPr>
        <p:spPr>
          <a:xfrm>
            <a:off x="6766157" y="4415654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6</a:t>
            </a:r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BD955233-F762-37F6-2898-97864984C728}"/>
              </a:ext>
            </a:extLst>
          </p:cNvPr>
          <p:cNvSpPr txBox="1"/>
          <p:nvPr/>
        </p:nvSpPr>
        <p:spPr>
          <a:xfrm>
            <a:off x="7168282" y="2169963"/>
            <a:ext cx="415095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Escribe el año en el cual te inscribiste como contratista individual del PNUD.</a:t>
            </a:r>
          </a:p>
          <a:p>
            <a:endParaRPr lang="es-CO" sz="1200" u="sng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Escribe </a:t>
            </a:r>
            <a:r>
              <a:rPr lang="es-CO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0</a:t>
            </a:r>
            <a:r>
              <a:rPr lang="es-CO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(cero)</a:t>
            </a:r>
          </a:p>
          <a:p>
            <a:endParaRPr lang="es-CO" sz="1200" u="sng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Escribe una breve información sobre los títulos académicos obtenidos.</a:t>
            </a:r>
          </a:p>
          <a:p>
            <a:endParaRPr lang="es-CO" sz="1200" u="sng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Selecciona </a:t>
            </a:r>
            <a:r>
              <a:rPr lang="es-CO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</a:t>
            </a:r>
            <a:r>
              <a:rPr lang="es-CO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(opción b).</a:t>
            </a:r>
          </a:p>
          <a:p>
            <a:endParaRPr lang="es-CO" sz="1200" u="sng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Selecciona </a:t>
            </a:r>
            <a:r>
              <a:rPr lang="es-CO" sz="12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None</a:t>
            </a:r>
            <a:r>
              <a:rPr lang="es-CO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(opción e).</a:t>
            </a:r>
          </a:p>
          <a:p>
            <a:endParaRPr lang="es-CO" sz="1200" u="sng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Selecciona </a:t>
            </a:r>
            <a:r>
              <a:rPr lang="es-CO" sz="12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None</a:t>
            </a:r>
            <a:r>
              <a:rPr lang="es-CO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(opción e).</a:t>
            </a:r>
          </a:p>
          <a:p>
            <a:endParaRPr lang="es-CO" sz="1200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endParaRPr lang="es-CO" sz="1200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Haz clic en el botón</a:t>
            </a:r>
            <a:r>
              <a:rPr lang="es-CO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CO" sz="1400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Sección siguiente</a:t>
            </a:r>
            <a:r>
              <a:rPr lang="es-CO" sz="1400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s-CO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CO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 la parte inferior de la pantalla.</a:t>
            </a:r>
          </a:p>
        </p:txBody>
      </p:sp>
    </p:spTree>
    <p:extLst>
      <p:ext uri="{BB962C8B-B14F-4D97-AF65-F5344CB8AC3E}">
        <p14:creationId xmlns:p14="http://schemas.microsoft.com/office/powerpoint/2010/main" val="21696968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72CF4EB-7B9F-A0F8-FC74-C571B3D1A2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152566"/>
            <a:ext cx="10905066" cy="4552866"/>
          </a:xfrm>
          <a:prstGeom prst="rect">
            <a:avLst/>
          </a:prstGeom>
          <a:ln>
            <a:noFill/>
          </a:ln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512A8545-41BB-E615-1EB0-D11C70A2CA78}"/>
              </a:ext>
            </a:extLst>
          </p:cNvPr>
          <p:cNvSpPr/>
          <p:nvPr/>
        </p:nvSpPr>
        <p:spPr>
          <a:xfrm>
            <a:off x="7560733" y="2796234"/>
            <a:ext cx="3886200" cy="2323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24E1AFA5-5209-F286-6798-732648E52CF4}"/>
              </a:ext>
            </a:extLst>
          </p:cNvPr>
          <p:cNvSpPr/>
          <p:nvPr/>
        </p:nvSpPr>
        <p:spPr>
          <a:xfrm>
            <a:off x="4811242" y="3036813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7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789DDCA9-A838-8E3C-87D8-ADEA5F1E8DE1}"/>
              </a:ext>
            </a:extLst>
          </p:cNvPr>
          <p:cNvSpPr/>
          <p:nvPr/>
        </p:nvSpPr>
        <p:spPr>
          <a:xfrm>
            <a:off x="5014442" y="3856461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8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7174BC60-AB33-AE4C-C192-10BC0BF1C4DA}"/>
              </a:ext>
            </a:extLst>
          </p:cNvPr>
          <p:cNvSpPr/>
          <p:nvPr/>
        </p:nvSpPr>
        <p:spPr>
          <a:xfrm>
            <a:off x="4085019" y="4203640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9</a:t>
            </a: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A1CAA99F-B109-424B-6C15-8C24056F90C3}"/>
              </a:ext>
            </a:extLst>
          </p:cNvPr>
          <p:cNvGrpSpPr/>
          <p:nvPr/>
        </p:nvGrpSpPr>
        <p:grpSpPr>
          <a:xfrm>
            <a:off x="6228019" y="4604688"/>
            <a:ext cx="288471" cy="203200"/>
            <a:chOff x="-440056" y="4948567"/>
            <a:chExt cx="288471" cy="203200"/>
          </a:xfrm>
        </p:grpSpPr>
        <p:sp>
          <p:nvSpPr>
            <p:cNvPr id="12" name="Elipse 11">
              <a:extLst>
                <a:ext uri="{FF2B5EF4-FFF2-40B4-BE49-F238E27FC236}">
                  <a16:creationId xmlns:a16="http://schemas.microsoft.com/office/drawing/2014/main" id="{45A3CBF5-E417-CF93-3D92-D6CE87124EE1}"/>
                </a:ext>
              </a:extLst>
            </p:cNvPr>
            <p:cNvSpPr/>
            <p:nvPr/>
          </p:nvSpPr>
          <p:spPr>
            <a:xfrm>
              <a:off x="-409763" y="4948567"/>
              <a:ext cx="203200" cy="203200"/>
            </a:xfrm>
            <a:prstGeom prst="ellipse">
              <a:avLst/>
            </a:prstGeom>
            <a:solidFill>
              <a:srgbClr val="0EAA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600" b="1" dirty="0">
                <a:latin typeface="Montserrat" pitchFamily="2" charset="77"/>
              </a:endParaRPr>
            </a:p>
          </p:txBody>
        </p:sp>
        <p:sp>
          <p:nvSpPr>
            <p:cNvPr id="14" name="TextBox 30">
              <a:extLst>
                <a:ext uri="{FF2B5EF4-FFF2-40B4-BE49-F238E27FC236}">
                  <a16:creationId xmlns:a16="http://schemas.microsoft.com/office/drawing/2014/main" id="{21976EAC-9DAE-B3FC-5803-FD14ACD64FAC}"/>
                </a:ext>
              </a:extLst>
            </p:cNvPr>
            <p:cNvSpPr txBox="1"/>
            <p:nvPr/>
          </p:nvSpPr>
          <p:spPr>
            <a:xfrm>
              <a:off x="-440056" y="4957321"/>
              <a:ext cx="28847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solidFill>
                    <a:schemeClr val="bg1"/>
                  </a:solidFill>
                  <a:latin typeface="Montserrat" pitchFamily="2" charset="77"/>
                  <a:ea typeface="Roboto" panose="02000000000000000000" pitchFamily="2" charset="0"/>
                  <a:cs typeface="Lato" charset="0"/>
                </a:rPr>
                <a:t>10</a:t>
              </a: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F05E84E6-E8C3-8136-A9B0-890316DB6B4E}"/>
              </a:ext>
            </a:extLst>
          </p:cNvPr>
          <p:cNvSpPr/>
          <p:nvPr/>
        </p:nvSpPr>
        <p:spPr>
          <a:xfrm>
            <a:off x="7841961" y="2250881"/>
            <a:ext cx="3886200" cy="2941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Elipse 13">
            <a:extLst>
              <a:ext uri="{FF2B5EF4-FFF2-40B4-BE49-F238E27FC236}">
                <a16:creationId xmlns:a16="http://schemas.microsoft.com/office/drawing/2014/main" id="{5F4C7F68-0D4C-5B0D-4601-C25E6F301841}"/>
              </a:ext>
            </a:extLst>
          </p:cNvPr>
          <p:cNvSpPr/>
          <p:nvPr/>
        </p:nvSpPr>
        <p:spPr>
          <a:xfrm>
            <a:off x="8534091" y="2593034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7</a:t>
            </a:r>
          </a:p>
        </p:txBody>
      </p:sp>
      <p:sp>
        <p:nvSpPr>
          <p:cNvPr id="10" name="Elipse 14">
            <a:extLst>
              <a:ext uri="{FF2B5EF4-FFF2-40B4-BE49-F238E27FC236}">
                <a16:creationId xmlns:a16="http://schemas.microsoft.com/office/drawing/2014/main" id="{B1A0896B-E088-8F50-9A9C-CCFF84F40EB1}"/>
              </a:ext>
            </a:extLst>
          </p:cNvPr>
          <p:cNvSpPr/>
          <p:nvPr/>
        </p:nvSpPr>
        <p:spPr>
          <a:xfrm>
            <a:off x="8534091" y="2953259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8</a:t>
            </a:r>
          </a:p>
        </p:txBody>
      </p:sp>
      <p:sp>
        <p:nvSpPr>
          <p:cNvPr id="11" name="Elipse 15">
            <a:extLst>
              <a:ext uri="{FF2B5EF4-FFF2-40B4-BE49-F238E27FC236}">
                <a16:creationId xmlns:a16="http://schemas.microsoft.com/office/drawing/2014/main" id="{DCA12FD2-490A-DB3C-7B2F-744C3E748860}"/>
              </a:ext>
            </a:extLst>
          </p:cNvPr>
          <p:cNvSpPr/>
          <p:nvPr/>
        </p:nvSpPr>
        <p:spPr>
          <a:xfrm>
            <a:off x="8534091" y="3347630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9</a:t>
            </a:r>
          </a:p>
        </p:txBody>
      </p:sp>
      <p:grpSp>
        <p:nvGrpSpPr>
          <p:cNvPr id="13" name="Grupo 16">
            <a:extLst>
              <a:ext uri="{FF2B5EF4-FFF2-40B4-BE49-F238E27FC236}">
                <a16:creationId xmlns:a16="http://schemas.microsoft.com/office/drawing/2014/main" id="{B0C457D7-9912-9227-4F3A-4D39A1EC264E}"/>
              </a:ext>
            </a:extLst>
          </p:cNvPr>
          <p:cNvGrpSpPr/>
          <p:nvPr/>
        </p:nvGrpSpPr>
        <p:grpSpPr>
          <a:xfrm>
            <a:off x="8501924" y="3698091"/>
            <a:ext cx="288471" cy="203200"/>
            <a:chOff x="-440056" y="4948567"/>
            <a:chExt cx="288471" cy="203200"/>
          </a:xfrm>
        </p:grpSpPr>
        <p:sp>
          <p:nvSpPr>
            <p:cNvPr id="15" name="Elipse 17">
              <a:extLst>
                <a:ext uri="{FF2B5EF4-FFF2-40B4-BE49-F238E27FC236}">
                  <a16:creationId xmlns:a16="http://schemas.microsoft.com/office/drawing/2014/main" id="{C02FB367-0D57-493C-021D-D338E495BCD1}"/>
                </a:ext>
              </a:extLst>
            </p:cNvPr>
            <p:cNvSpPr/>
            <p:nvPr/>
          </p:nvSpPr>
          <p:spPr>
            <a:xfrm>
              <a:off x="-409763" y="4948567"/>
              <a:ext cx="203200" cy="203200"/>
            </a:xfrm>
            <a:prstGeom prst="ellipse">
              <a:avLst/>
            </a:prstGeom>
            <a:solidFill>
              <a:srgbClr val="0EAA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600" b="1" dirty="0">
                <a:latin typeface="Montserrat" pitchFamily="2" charset="77"/>
              </a:endParaRPr>
            </a:p>
          </p:txBody>
        </p:sp>
        <p:sp>
          <p:nvSpPr>
            <p:cNvPr id="16" name="TextBox 30">
              <a:extLst>
                <a:ext uri="{FF2B5EF4-FFF2-40B4-BE49-F238E27FC236}">
                  <a16:creationId xmlns:a16="http://schemas.microsoft.com/office/drawing/2014/main" id="{872733B3-3589-9B4B-DA7B-3004C5DC1981}"/>
                </a:ext>
              </a:extLst>
            </p:cNvPr>
            <p:cNvSpPr txBox="1"/>
            <p:nvPr/>
          </p:nvSpPr>
          <p:spPr>
            <a:xfrm>
              <a:off x="-440056" y="4957321"/>
              <a:ext cx="28847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solidFill>
                    <a:schemeClr val="bg1"/>
                  </a:solidFill>
                  <a:latin typeface="Montserrat" pitchFamily="2" charset="77"/>
                  <a:ea typeface="Roboto" panose="02000000000000000000" pitchFamily="2" charset="0"/>
                  <a:cs typeface="Lato" charset="0"/>
                </a:rPr>
                <a:t>10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84062A65-E10D-2F9D-8DAF-D131BBBAD043}"/>
              </a:ext>
            </a:extLst>
          </p:cNvPr>
          <p:cNvSpPr txBox="1"/>
          <p:nvPr/>
        </p:nvSpPr>
        <p:spPr>
          <a:xfrm>
            <a:off x="8725864" y="2564376"/>
            <a:ext cx="2748558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Selecciona la opción </a:t>
            </a:r>
            <a:r>
              <a:rPr lang="es-CO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</a:t>
            </a:r>
            <a:r>
              <a:rPr lang="es-CO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</a:t>
            </a:r>
          </a:p>
          <a:p>
            <a:endParaRPr lang="es-CO" sz="1200" u="sng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Escribe </a:t>
            </a:r>
            <a:r>
              <a:rPr lang="es-CO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0</a:t>
            </a:r>
            <a:r>
              <a:rPr lang="es-CO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(cero).</a:t>
            </a:r>
          </a:p>
          <a:p>
            <a:endParaRPr lang="es-CO" sz="1200" u="sng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Escribe </a:t>
            </a:r>
            <a:r>
              <a:rPr lang="es-CO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0</a:t>
            </a:r>
            <a:r>
              <a:rPr lang="es-CO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(cero).</a:t>
            </a:r>
          </a:p>
          <a:p>
            <a:endParaRPr lang="es-CO" sz="1200" u="sng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Selecciona </a:t>
            </a:r>
            <a:r>
              <a:rPr lang="es-CO" sz="1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Yes</a:t>
            </a:r>
            <a:r>
              <a:rPr lang="es-CO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(opción a).</a:t>
            </a:r>
          </a:p>
          <a:p>
            <a:r>
              <a:rPr lang="es-CO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 </a:t>
            </a:r>
          </a:p>
          <a:p>
            <a:br>
              <a:rPr lang="es-CO" sz="11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</a:br>
            <a:r>
              <a:rPr lang="es-CO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Haz clic en el botón</a:t>
            </a:r>
            <a:r>
              <a:rPr lang="es-CO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Sección siguiente</a:t>
            </a:r>
            <a:r>
              <a:rPr lang="es-CO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</a:t>
            </a:r>
            <a:endParaRPr lang="es-CO" sz="1400" b="1" dirty="0">
              <a:solidFill>
                <a:schemeClr val="tx2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9222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B0B57A-B722-BBE6-AADA-C6D19F248406}"/>
              </a:ext>
            </a:extLst>
          </p:cNvPr>
          <p:cNvSpPr/>
          <p:nvPr/>
        </p:nvSpPr>
        <p:spPr>
          <a:xfrm>
            <a:off x="2870521" y="4398591"/>
            <a:ext cx="7134372" cy="19254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8">
            <a:extLst>
              <a:ext uri="{FF2B5EF4-FFF2-40B4-BE49-F238E27FC236}">
                <a16:creationId xmlns:a16="http://schemas.microsoft.com/office/drawing/2014/main" id="{B41AFE42-ECA6-11BF-84D3-7CB24D9DE63F}"/>
              </a:ext>
            </a:extLst>
          </p:cNvPr>
          <p:cNvSpPr txBox="1"/>
          <p:nvPr/>
        </p:nvSpPr>
        <p:spPr>
          <a:xfrm>
            <a:off x="3370017" y="4784055"/>
            <a:ext cx="654227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Selecciona </a:t>
            </a:r>
            <a:r>
              <a:rPr lang="es-CO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Agreed</a:t>
            </a:r>
            <a:r>
              <a:rPr lang="es-CO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(opción a). Esto indica que estás de acuerdo</a:t>
            </a:r>
            <a:r>
              <a:rPr lang="es-CO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</a:t>
            </a:r>
            <a:endParaRPr lang="es-CO" sz="1600" b="1" dirty="0">
              <a:solidFill>
                <a:schemeClr val="tx2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s-CO" sz="1600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Haz clic en el botón</a:t>
            </a:r>
            <a:r>
              <a:rPr lang="es-CO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Siguiente  </a:t>
            </a:r>
            <a:r>
              <a:rPr lang="es-CO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 la parte superior de la pantalla.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D352F10-7C94-5447-B9FF-773C7A6C1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467" y="1340330"/>
            <a:ext cx="10905066" cy="2589953"/>
          </a:xfrm>
          <a:prstGeom prst="rect">
            <a:avLst/>
          </a:prstGeom>
          <a:ln>
            <a:noFill/>
          </a:ln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2233D42E-2CB2-B366-B920-731001368A3E}"/>
              </a:ext>
            </a:extLst>
          </p:cNvPr>
          <p:cNvSpPr/>
          <p:nvPr/>
        </p:nvSpPr>
        <p:spPr>
          <a:xfrm>
            <a:off x="4838700" y="2389835"/>
            <a:ext cx="6608233" cy="10772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5DE9A9F3-D3D2-E578-45E3-D093D7B39DEC}"/>
              </a:ext>
            </a:extLst>
          </p:cNvPr>
          <p:cNvGrpSpPr/>
          <p:nvPr/>
        </p:nvGrpSpPr>
        <p:grpSpPr>
          <a:xfrm>
            <a:off x="4656667" y="3225800"/>
            <a:ext cx="288471" cy="203200"/>
            <a:chOff x="-436063" y="5316521"/>
            <a:chExt cx="288471" cy="203200"/>
          </a:xfrm>
        </p:grpSpPr>
        <p:sp>
          <p:nvSpPr>
            <p:cNvPr id="5" name="Elipse 4">
              <a:extLst>
                <a:ext uri="{FF2B5EF4-FFF2-40B4-BE49-F238E27FC236}">
                  <a16:creationId xmlns:a16="http://schemas.microsoft.com/office/drawing/2014/main" id="{F30FBBA4-6BCD-BC25-DB45-764BB31D0E53}"/>
                </a:ext>
              </a:extLst>
            </p:cNvPr>
            <p:cNvSpPr/>
            <p:nvPr/>
          </p:nvSpPr>
          <p:spPr>
            <a:xfrm>
              <a:off x="-415550" y="5316521"/>
              <a:ext cx="203200" cy="203200"/>
            </a:xfrm>
            <a:prstGeom prst="ellipse">
              <a:avLst/>
            </a:prstGeom>
            <a:solidFill>
              <a:srgbClr val="0EAA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600" b="1" dirty="0">
                <a:latin typeface="Montserrat" pitchFamily="2" charset="77"/>
              </a:endParaRPr>
            </a:p>
          </p:txBody>
        </p:sp>
        <p:sp>
          <p:nvSpPr>
            <p:cNvPr id="6" name="TextBox 30">
              <a:extLst>
                <a:ext uri="{FF2B5EF4-FFF2-40B4-BE49-F238E27FC236}">
                  <a16:creationId xmlns:a16="http://schemas.microsoft.com/office/drawing/2014/main" id="{C84C3AA6-291D-0F0F-A4B8-F01A11BCF7BD}"/>
                </a:ext>
              </a:extLst>
            </p:cNvPr>
            <p:cNvSpPr txBox="1"/>
            <p:nvPr/>
          </p:nvSpPr>
          <p:spPr>
            <a:xfrm>
              <a:off x="-436063" y="5325275"/>
              <a:ext cx="28847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solidFill>
                    <a:schemeClr val="bg1"/>
                  </a:solidFill>
                  <a:latin typeface="Montserrat" pitchFamily="2" charset="77"/>
                  <a:ea typeface="Roboto" panose="02000000000000000000" pitchFamily="2" charset="0"/>
                  <a:cs typeface="Lato" charset="0"/>
                </a:rPr>
                <a:t>11</a:t>
              </a:r>
            </a:p>
          </p:txBody>
        </p:sp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2D3A3954-16B0-E7B1-AB83-135C56AEC3C6}"/>
              </a:ext>
            </a:extLst>
          </p:cNvPr>
          <p:cNvGrpSpPr/>
          <p:nvPr/>
        </p:nvGrpSpPr>
        <p:grpSpPr>
          <a:xfrm>
            <a:off x="3188073" y="4873562"/>
            <a:ext cx="288471" cy="203200"/>
            <a:chOff x="-436063" y="5316521"/>
            <a:chExt cx="288471" cy="203200"/>
          </a:xfrm>
        </p:grpSpPr>
        <p:sp>
          <p:nvSpPr>
            <p:cNvPr id="12" name="Elipse 11">
              <a:extLst>
                <a:ext uri="{FF2B5EF4-FFF2-40B4-BE49-F238E27FC236}">
                  <a16:creationId xmlns:a16="http://schemas.microsoft.com/office/drawing/2014/main" id="{AFA9665D-2DE5-2D33-7498-AD3484B85CD3}"/>
                </a:ext>
              </a:extLst>
            </p:cNvPr>
            <p:cNvSpPr/>
            <p:nvPr/>
          </p:nvSpPr>
          <p:spPr>
            <a:xfrm>
              <a:off x="-415550" y="5316521"/>
              <a:ext cx="203200" cy="203200"/>
            </a:xfrm>
            <a:prstGeom prst="ellipse">
              <a:avLst/>
            </a:prstGeom>
            <a:solidFill>
              <a:srgbClr val="0EAA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600" b="1" dirty="0">
                <a:latin typeface="Montserrat" pitchFamily="2" charset="77"/>
              </a:endParaRPr>
            </a:p>
          </p:txBody>
        </p:sp>
        <p:sp>
          <p:nvSpPr>
            <p:cNvPr id="14" name="TextBox 30">
              <a:extLst>
                <a:ext uri="{FF2B5EF4-FFF2-40B4-BE49-F238E27FC236}">
                  <a16:creationId xmlns:a16="http://schemas.microsoft.com/office/drawing/2014/main" id="{2AA786A4-BF12-587F-39FC-AB90C2AAA6D5}"/>
                </a:ext>
              </a:extLst>
            </p:cNvPr>
            <p:cNvSpPr txBox="1"/>
            <p:nvPr/>
          </p:nvSpPr>
          <p:spPr>
            <a:xfrm>
              <a:off x="-436063" y="5325275"/>
              <a:ext cx="28847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solidFill>
                    <a:schemeClr val="bg1"/>
                  </a:solidFill>
                  <a:latin typeface="Montserrat" pitchFamily="2" charset="77"/>
                  <a:ea typeface="Roboto" panose="02000000000000000000" pitchFamily="2" charset="0"/>
                  <a:cs typeface="Lato" charset="0"/>
                </a:rPr>
                <a:t>11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E2BD5C59-76E1-A16C-E857-D0BD84B328CE}"/>
              </a:ext>
            </a:extLst>
          </p:cNvPr>
          <p:cNvSpPr txBox="1"/>
          <p:nvPr/>
        </p:nvSpPr>
        <p:spPr>
          <a:xfrm>
            <a:off x="643467" y="787983"/>
            <a:ext cx="32404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spc="600" dirty="0">
                <a:solidFill>
                  <a:schemeClr val="bg1">
                    <a:lumMod val="65000"/>
                  </a:schemeClr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</p:spTree>
    <p:extLst>
      <p:ext uri="{BB962C8B-B14F-4D97-AF65-F5344CB8AC3E}">
        <p14:creationId xmlns:p14="http://schemas.microsoft.com/office/powerpoint/2010/main" val="39382823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erson smiling at the camera&#10;&#10;Description automatically generated with low confidence">
            <a:extLst>
              <a:ext uri="{FF2B5EF4-FFF2-40B4-BE49-F238E27FC236}">
                <a16:creationId xmlns:a16="http://schemas.microsoft.com/office/drawing/2014/main" id="{2E2E0F23-E555-760F-984C-FA1BE4E579A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0" b="9990"/>
          <a:stretch>
            <a:fillRect/>
          </a:stretch>
        </p:blipFill>
        <p:spPr/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ED33FE34-21F9-8CD7-DAF0-D82A647466FC}"/>
              </a:ext>
            </a:extLst>
          </p:cNvPr>
          <p:cNvSpPr/>
          <p:nvPr/>
        </p:nvSpPr>
        <p:spPr>
          <a:xfrm>
            <a:off x="3657600" y="4682588"/>
            <a:ext cx="4876799" cy="10287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6F9A9BCC-FFDB-6B6C-4D24-C57E9414AAE3}"/>
              </a:ext>
            </a:extLst>
          </p:cNvPr>
          <p:cNvSpPr txBox="1"/>
          <p:nvPr/>
        </p:nvSpPr>
        <p:spPr>
          <a:xfrm>
            <a:off x="3747519" y="4781439"/>
            <a:ext cx="4696948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Montserrat SemiBold" panose="00000700000000000000" pitchFamily="50" charset="0"/>
              </a:rPr>
              <a:t>REVISAR</a:t>
            </a:r>
            <a:endParaRPr lang="id-ID" sz="4800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94EE992E-C96A-68F5-3CB5-6DCF61555074}"/>
              </a:ext>
            </a:extLst>
          </p:cNvPr>
          <p:cNvSpPr txBox="1"/>
          <p:nvPr/>
        </p:nvSpPr>
        <p:spPr>
          <a:xfrm>
            <a:off x="4352422" y="6054194"/>
            <a:ext cx="34871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600" dirty="0">
                <a:solidFill>
                  <a:schemeClr val="bg1"/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3B7DBA4-2800-D4E0-1321-484EF42CBD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119" y="-432086"/>
            <a:ext cx="1699497" cy="258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9018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, Correo electrónico&#10;&#10;Descripción generada automáticamente">
            <a:extLst>
              <a:ext uri="{FF2B5EF4-FFF2-40B4-BE49-F238E27FC236}">
                <a16:creationId xmlns:a16="http://schemas.microsoft.com/office/drawing/2014/main" id="{76ECCC89-7DBC-4482-AA5C-783FF7B6E1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7" y="866309"/>
            <a:ext cx="10905066" cy="5125380"/>
          </a:xfrm>
          <a:prstGeom prst="rect">
            <a:avLst/>
          </a:prstGeom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FC702B3-2239-1B5F-4954-B2937F66EFDB}"/>
              </a:ext>
            </a:extLst>
          </p:cNvPr>
          <p:cNvSpPr txBox="1"/>
          <p:nvPr/>
        </p:nvSpPr>
        <p:spPr>
          <a:xfrm>
            <a:off x="8634809" y="6204314"/>
            <a:ext cx="32404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spc="600" dirty="0">
                <a:solidFill>
                  <a:schemeClr val="bg1">
                    <a:lumMod val="65000"/>
                  </a:schemeClr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</p:spTree>
    <p:extLst>
      <p:ext uri="{BB962C8B-B14F-4D97-AF65-F5344CB8AC3E}">
        <p14:creationId xmlns:p14="http://schemas.microsoft.com/office/powerpoint/2010/main" val="26876954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99FEF18-C157-2363-AF49-22EBF48D743F}"/>
              </a:ext>
            </a:extLst>
          </p:cNvPr>
          <p:cNvSpPr/>
          <p:nvPr/>
        </p:nvSpPr>
        <p:spPr>
          <a:xfrm>
            <a:off x="0" y="0"/>
            <a:ext cx="2434046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C5D6EF9-8FCE-4198-8BE1-B3157C5C836C}"/>
              </a:ext>
            </a:extLst>
          </p:cNvPr>
          <p:cNvSpPr txBox="1"/>
          <p:nvPr/>
        </p:nvSpPr>
        <p:spPr>
          <a:xfrm>
            <a:off x="8549307" y="6378585"/>
            <a:ext cx="32404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spc="600" dirty="0">
                <a:solidFill>
                  <a:schemeClr val="bg1">
                    <a:lumMod val="65000"/>
                  </a:schemeClr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C3A2422-D91C-DBDE-D867-4BDB7DE1FCA6}"/>
              </a:ext>
            </a:extLst>
          </p:cNvPr>
          <p:cNvSpPr/>
          <p:nvPr/>
        </p:nvSpPr>
        <p:spPr>
          <a:xfrm>
            <a:off x="3108323" y="1076445"/>
            <a:ext cx="8413750" cy="188667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60229959-CE4E-50AE-F2BD-FD42CF48F451}"/>
              </a:ext>
            </a:extLst>
          </p:cNvPr>
          <p:cNvSpPr txBox="1"/>
          <p:nvPr/>
        </p:nvSpPr>
        <p:spPr>
          <a:xfrm>
            <a:off x="3846169" y="1435005"/>
            <a:ext cx="693805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Revisa que toda la información sea correcta y haz clic en </a:t>
            </a:r>
            <a:r>
              <a:rPr lang="es-CO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Registrar</a:t>
            </a:r>
            <a:r>
              <a:rPr lang="es-CO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  <a:p>
            <a:r>
              <a:rPr lang="es-CO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 generará una ventana confirmando la creación de tu perfil.</a:t>
            </a:r>
          </a:p>
          <a:p>
            <a:endParaRPr lang="es-CO" sz="1600" dirty="0">
              <a:solidFill>
                <a:schemeClr val="bg2">
                  <a:lumMod val="50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 hay algún error, el sistema lo notificará. Marca </a:t>
            </a:r>
            <a:r>
              <a:rPr lang="es-CO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Aceptar 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C8C16E8-B412-724B-8446-BB367CF661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323" y="3279876"/>
            <a:ext cx="8413750" cy="142367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50800" dir="5400000" algn="ctr" rotWithShape="0">
              <a:schemeClr val="bg2"/>
            </a:outerShdw>
          </a:effectLst>
        </p:spPr>
      </p:pic>
    </p:spTree>
    <p:extLst>
      <p:ext uri="{BB962C8B-B14F-4D97-AF65-F5344CB8AC3E}">
        <p14:creationId xmlns:p14="http://schemas.microsoft.com/office/powerpoint/2010/main" val="16570200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E490CA8-0A89-F54A-7631-FD5B27C5DD99}"/>
              </a:ext>
            </a:extLst>
          </p:cNvPr>
          <p:cNvSpPr/>
          <p:nvPr/>
        </p:nvSpPr>
        <p:spPr>
          <a:xfrm>
            <a:off x="936511" y="433474"/>
            <a:ext cx="7065820" cy="7755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7F4899-9C76-A2EA-9E05-7B916D62301B}"/>
              </a:ext>
            </a:extLst>
          </p:cNvPr>
          <p:cNvSpPr txBox="1"/>
          <p:nvPr/>
        </p:nvSpPr>
        <p:spPr>
          <a:xfrm>
            <a:off x="1666528" y="636560"/>
            <a:ext cx="5393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Revisa tu email. Te llegará un correo similar a este: 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467C7A4E-4559-1DF7-4DA3-3C1B45AEFA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511" y="1340294"/>
            <a:ext cx="10174120" cy="46964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B318007-D86A-D002-88A7-A4C728448262}"/>
              </a:ext>
            </a:extLst>
          </p:cNvPr>
          <p:cNvSpPr txBox="1"/>
          <p:nvPr/>
        </p:nvSpPr>
        <p:spPr>
          <a:xfrm>
            <a:off x="8194970" y="6168667"/>
            <a:ext cx="32404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spc="600" dirty="0">
                <a:solidFill>
                  <a:schemeClr val="bg1">
                    <a:lumMod val="65000"/>
                  </a:schemeClr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</p:spTree>
    <p:extLst>
      <p:ext uri="{BB962C8B-B14F-4D97-AF65-F5344CB8AC3E}">
        <p14:creationId xmlns:p14="http://schemas.microsoft.com/office/powerpoint/2010/main" val="32204940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F2E710F-1A95-7D77-D9F2-71BF556292A9}"/>
              </a:ext>
            </a:extLst>
          </p:cNvPr>
          <p:cNvSpPr/>
          <p:nvPr/>
        </p:nvSpPr>
        <p:spPr>
          <a:xfrm>
            <a:off x="936511" y="433474"/>
            <a:ext cx="7065820" cy="7755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85BEEA-A097-C7F7-6D3A-8052B5C609BA}"/>
              </a:ext>
            </a:extLst>
          </p:cNvPr>
          <p:cNvSpPr txBox="1"/>
          <p:nvPr/>
        </p:nvSpPr>
        <p:spPr>
          <a:xfrm>
            <a:off x="1772501" y="636560"/>
            <a:ext cx="5393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Posteriormente te llegará un correo similar a este: </a:t>
            </a:r>
            <a:endParaRPr lang="es-CO" b="1" dirty="0">
              <a:solidFill>
                <a:schemeClr val="bg2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4F904062-28B5-70FB-E65F-DA1AE2FBE8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112" y="1446258"/>
            <a:ext cx="10335341" cy="42433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4FE91E7-DEA0-D1AC-83DC-C92A94CC9D5C}"/>
              </a:ext>
            </a:extLst>
          </p:cNvPr>
          <p:cNvSpPr txBox="1"/>
          <p:nvPr/>
        </p:nvSpPr>
        <p:spPr>
          <a:xfrm>
            <a:off x="8646383" y="6262188"/>
            <a:ext cx="32404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spc="600" dirty="0">
                <a:solidFill>
                  <a:schemeClr val="bg1">
                    <a:lumMod val="65000"/>
                  </a:schemeClr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</p:spTree>
    <p:extLst>
      <p:ext uri="{BB962C8B-B14F-4D97-AF65-F5344CB8AC3E}">
        <p14:creationId xmlns:p14="http://schemas.microsoft.com/office/powerpoint/2010/main" val="13453641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5EFB771F-C641-9136-DEB1-415DB7951DCD}"/>
              </a:ext>
            </a:extLst>
          </p:cNvPr>
          <p:cNvSpPr/>
          <p:nvPr/>
        </p:nvSpPr>
        <p:spPr>
          <a:xfrm>
            <a:off x="4544840" y="3186820"/>
            <a:ext cx="1738265" cy="59752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BO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8614D3E-65D3-6D9B-CEE9-D3033BC618FC}"/>
              </a:ext>
            </a:extLst>
          </p:cNvPr>
          <p:cNvSpPr/>
          <p:nvPr/>
        </p:nvSpPr>
        <p:spPr>
          <a:xfrm>
            <a:off x="1041721" y="264208"/>
            <a:ext cx="10069975" cy="9447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F5135E-C643-282A-F48B-2BC060BFBDEE}"/>
              </a:ext>
            </a:extLst>
          </p:cNvPr>
          <p:cNvSpPr txBox="1"/>
          <p:nvPr/>
        </p:nvSpPr>
        <p:spPr>
          <a:xfrm>
            <a:off x="1211105" y="404030"/>
            <a:ext cx="9810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Finalmente te llegará un correo similar a este para activar tu cuenta mediante el botón </a:t>
            </a:r>
            <a:r>
              <a:rPr lang="es-CO" b="1" dirty="0" err="1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Activate</a:t>
            </a:r>
            <a:r>
              <a:rPr lang="es-CO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CO" b="1" dirty="0" err="1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Your</a:t>
            </a:r>
            <a:r>
              <a:rPr lang="es-CO" b="1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CO" b="1" dirty="0" err="1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Account</a:t>
            </a:r>
            <a:r>
              <a:rPr lang="es-CO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o el enlace incluido en el mismo mensaje: </a:t>
            </a:r>
            <a:endParaRPr lang="es-CO" sz="2000" b="1" dirty="0">
              <a:solidFill>
                <a:schemeClr val="bg2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91CA461B-8636-D503-F6A6-D66FA2D7C8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613" y="1280595"/>
            <a:ext cx="9419904" cy="5313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47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, company name&#10;&#10;Description automatically generated">
            <a:extLst>
              <a:ext uri="{FF2B5EF4-FFF2-40B4-BE49-F238E27FC236}">
                <a16:creationId xmlns:a16="http://schemas.microsoft.com/office/drawing/2014/main" id="{1ADB5F7B-6DA9-45B5-8164-0CAA69F883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3322608" cy="156985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7FDD986-206B-4C70-B996-50255BA9D899}"/>
              </a:ext>
            </a:extLst>
          </p:cNvPr>
          <p:cNvSpPr/>
          <p:nvPr/>
        </p:nvSpPr>
        <p:spPr>
          <a:xfrm>
            <a:off x="-14823" y="1628630"/>
            <a:ext cx="4622386" cy="41855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F73BE4-A644-4899-A4E3-A655AE69A76F}"/>
              </a:ext>
            </a:extLst>
          </p:cNvPr>
          <p:cNvSpPr txBox="1"/>
          <p:nvPr/>
        </p:nvSpPr>
        <p:spPr>
          <a:xfrm>
            <a:off x="238280" y="2575015"/>
            <a:ext cx="3727228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s-419" sz="3600" dirty="0">
                <a:solidFill>
                  <a:schemeClr val="tx2">
                    <a:lumMod val="85000"/>
                    <a:lumOff val="15000"/>
                  </a:schemeClr>
                </a:solidFill>
                <a:latin typeface="Montserrat SemiBold" panose="00000700000000000000" pitchFamily="50" charset="0"/>
              </a:rPr>
              <a:t>Les damos la bienvenida</a:t>
            </a:r>
            <a:endParaRPr lang="id-ID" sz="3600" dirty="0">
              <a:solidFill>
                <a:schemeClr val="tx2">
                  <a:lumMod val="85000"/>
                  <a:lumOff val="15000"/>
                </a:schemeClr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9367DB-EAF8-4C12-B10E-C89C8C32BA1E}"/>
              </a:ext>
            </a:extLst>
          </p:cNvPr>
          <p:cNvSpPr txBox="1"/>
          <p:nvPr/>
        </p:nvSpPr>
        <p:spPr>
          <a:xfrm>
            <a:off x="1148647" y="3895785"/>
            <a:ext cx="28168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chemeClr val="tx2">
                    <a:lumMod val="65000"/>
                    <a:lumOff val="35000"/>
                  </a:schemeClr>
                </a:solidFill>
                <a:latin typeface="Unna" panose="02040503070705020203"/>
                <a:ea typeface="Helmet" pitchFamily="50" charset="-128"/>
                <a:cs typeface="Helmet" pitchFamily="50" charset="-128"/>
              </a:rPr>
              <a:t>A NUESTRA NUEVA</a:t>
            </a:r>
          </a:p>
          <a:p>
            <a:pPr algn="r"/>
            <a:r>
              <a:rPr lang="en-US" sz="2000" dirty="0">
                <a:solidFill>
                  <a:schemeClr val="tx2">
                    <a:lumMod val="65000"/>
                    <a:lumOff val="35000"/>
                  </a:schemeClr>
                </a:solidFill>
                <a:latin typeface="Unna" panose="02040503070705020203"/>
                <a:ea typeface="Helmet" pitchFamily="50" charset="-128"/>
                <a:cs typeface="Helmet" pitchFamily="50" charset="-128"/>
              </a:rPr>
              <a:t>PLATAFORMA QUANTUM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9E2690-6A4F-4EC6-A92E-E1F61D348EEB}"/>
              </a:ext>
            </a:extLst>
          </p:cNvPr>
          <p:cNvSpPr/>
          <p:nvPr/>
        </p:nvSpPr>
        <p:spPr>
          <a:xfrm>
            <a:off x="591594" y="1176487"/>
            <a:ext cx="85429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_tradnl" sz="1600" b="1" u="sng" dirty="0">
              <a:solidFill>
                <a:schemeClr val="bg1">
                  <a:lumMod val="50000"/>
                </a:schemeClr>
              </a:solidFill>
              <a:latin typeface="Roboto"/>
            </a:endParaRPr>
          </a:p>
          <a:p>
            <a:pPr algn="r"/>
            <a:endParaRPr lang="es-ES_tradnl" sz="1600" b="1" u="sng" dirty="0">
              <a:solidFill>
                <a:schemeClr val="bg1">
                  <a:lumMod val="50000"/>
                </a:schemeClr>
              </a:solidFill>
              <a:latin typeface="Roboto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D4E1FE-3469-491C-9F1F-2675CB2D8F1E}"/>
              </a:ext>
            </a:extLst>
          </p:cNvPr>
          <p:cNvSpPr txBox="1"/>
          <p:nvPr/>
        </p:nvSpPr>
        <p:spPr>
          <a:xfrm>
            <a:off x="8593931" y="6441312"/>
            <a:ext cx="32404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spc="600" dirty="0">
                <a:solidFill>
                  <a:schemeClr val="bg1">
                    <a:lumMod val="65000"/>
                  </a:schemeClr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8C121CB-B8D6-49C0-A59D-20E223594657}"/>
              </a:ext>
            </a:extLst>
          </p:cNvPr>
          <p:cNvSpPr/>
          <p:nvPr/>
        </p:nvSpPr>
        <p:spPr>
          <a:xfrm>
            <a:off x="4491872" y="1628630"/>
            <a:ext cx="7700128" cy="41855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AR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FF9459A-C11E-4674-A6E0-6C8755B9C357}"/>
              </a:ext>
            </a:extLst>
          </p:cNvPr>
          <p:cNvSpPr txBox="1"/>
          <p:nvPr/>
        </p:nvSpPr>
        <p:spPr>
          <a:xfrm>
            <a:off x="4723385" y="2213282"/>
            <a:ext cx="66737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dirty="0">
                <a:solidFill>
                  <a:schemeClr val="bg2">
                    <a:lumMod val="50000"/>
                  </a:schemeClr>
                </a:solidFill>
              </a:rPr>
              <a:t>Sin importar si ya has trabajado con nosotros o lo haces por primera vez, debes completar este registro en nuestra nueva plataforma QUANTUM.</a:t>
            </a:r>
          </a:p>
          <a:p>
            <a:pPr algn="just"/>
            <a:endParaRPr lang="es-ES" sz="160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es-ES" sz="1600" dirty="0">
                <a:solidFill>
                  <a:schemeClr val="bg2">
                    <a:lumMod val="50000"/>
                  </a:schemeClr>
                </a:solidFill>
              </a:rPr>
              <a:t> Acá te diremos cómo realizar el proceso y qué debes hacer en cada uno de los campos para que no quede ninguna duda.</a:t>
            </a:r>
          </a:p>
          <a:p>
            <a:pPr algn="just"/>
            <a:endParaRPr lang="es-ES" sz="16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s-ES" sz="1600" dirty="0">
                <a:solidFill>
                  <a:schemeClr val="bg2">
                    <a:lumMod val="50000"/>
                  </a:schemeClr>
                </a:solidFill>
              </a:rPr>
              <a:t>Para registrarte en el portal de proveedores, haz  clic en este </a:t>
            </a:r>
            <a:r>
              <a:rPr lang="es-ES" sz="1600" dirty="0">
                <a:solidFill>
                  <a:schemeClr val="bg2">
                    <a:lumMod val="50000"/>
                  </a:schemeClr>
                </a:solidFill>
                <a:hlinkClick r:id="rId3"/>
              </a:rPr>
              <a:t>enlace</a:t>
            </a:r>
            <a:r>
              <a:rPr lang="es-ES" sz="1600" dirty="0">
                <a:solidFill>
                  <a:schemeClr val="bg2">
                    <a:lumMod val="50000"/>
                  </a:schemeClr>
                </a:solidFill>
              </a:rPr>
              <a:t>. </a:t>
            </a:r>
          </a:p>
          <a:p>
            <a:pPr algn="just"/>
            <a:endParaRPr lang="es-ES" sz="160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es-ES" sz="1600" dirty="0">
                <a:solidFill>
                  <a:schemeClr val="bg2">
                    <a:lumMod val="50000"/>
                  </a:schemeClr>
                </a:solidFill>
              </a:rPr>
              <a:t>Se deben tener activadas las ventanas emergentes para realizar el registro.</a:t>
            </a:r>
          </a:p>
          <a:p>
            <a:endParaRPr lang="es-ES" dirty="0"/>
          </a:p>
          <a:p>
            <a:endParaRPr lang="es-ES" dirty="0"/>
          </a:p>
          <a:p>
            <a:pPr algn="just"/>
            <a:r>
              <a:rPr lang="es-ES" dirty="0"/>
              <a:t> </a:t>
            </a:r>
          </a:p>
          <a:p>
            <a:endParaRPr lang="en-CA" dirty="0"/>
          </a:p>
        </p:txBody>
      </p:sp>
      <p:pic>
        <p:nvPicPr>
          <p:cNvPr id="26" name="Picture 2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464D22B-E754-470D-AD31-43224BC80E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3436" y="-420511"/>
            <a:ext cx="1699497" cy="258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979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ECDF036-2BB5-BA6E-FAF8-07E988B525A1}"/>
              </a:ext>
            </a:extLst>
          </p:cNvPr>
          <p:cNvSpPr/>
          <p:nvPr/>
        </p:nvSpPr>
        <p:spPr>
          <a:xfrm>
            <a:off x="936511" y="433474"/>
            <a:ext cx="10178242" cy="7755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B764DD5-4758-85FD-5122-79CBDC52AA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281" y="1983157"/>
            <a:ext cx="9897472" cy="4280654"/>
          </a:xfrm>
          <a:prstGeom prst="rect">
            <a:avLst/>
          </a:prstGeom>
          <a:ln>
            <a:noFill/>
          </a:ln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823C34D-98D9-06F1-D648-400C288321D0}"/>
              </a:ext>
            </a:extLst>
          </p:cNvPr>
          <p:cNvSpPr txBox="1"/>
          <p:nvPr/>
        </p:nvSpPr>
        <p:spPr>
          <a:xfrm>
            <a:off x="1089962" y="1517462"/>
            <a:ext cx="61056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s-CO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Email ejemplo 3: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8AA70DB-E1CB-B3C3-0F88-AE1F9CB19DE6}"/>
              </a:ext>
            </a:extLst>
          </p:cNvPr>
          <p:cNvSpPr txBox="1"/>
          <p:nvPr/>
        </p:nvSpPr>
        <p:spPr>
          <a:xfrm>
            <a:off x="1200937" y="517527"/>
            <a:ext cx="95537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chemeClr val="bg2">
                    <a:lumMod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Posteriormente el sistema solicitará  el cambio de contraseña y te llegará un correo similar a este: </a:t>
            </a:r>
            <a:endParaRPr lang="es-CO" b="1" dirty="0">
              <a:solidFill>
                <a:schemeClr val="bg2">
                  <a:lumMod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3530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F2E90BB-5E10-D887-E6B5-C18F3D247F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653" y="1291257"/>
            <a:ext cx="6896924" cy="4655423"/>
          </a:xfrm>
          <a:prstGeom prst="rect">
            <a:avLst/>
          </a:prstGeom>
          <a:ln>
            <a:noFill/>
          </a:ln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220C8CB-283E-7620-F2DB-C19291B7F707}"/>
              </a:ext>
            </a:extLst>
          </p:cNvPr>
          <p:cNvSpPr txBox="1"/>
          <p:nvPr/>
        </p:nvSpPr>
        <p:spPr>
          <a:xfrm>
            <a:off x="1010616" y="586529"/>
            <a:ext cx="61056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s-CO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Email ejemplo 4: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4CFE16-CDBD-AC8F-4420-954AEE6BE7C3}"/>
              </a:ext>
            </a:extLst>
          </p:cNvPr>
          <p:cNvSpPr txBox="1"/>
          <p:nvPr/>
        </p:nvSpPr>
        <p:spPr>
          <a:xfrm>
            <a:off x="6632388" y="6220520"/>
            <a:ext cx="32404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spc="600" dirty="0">
                <a:solidFill>
                  <a:schemeClr val="bg1">
                    <a:lumMod val="65000"/>
                  </a:schemeClr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</p:spTree>
    <p:extLst>
      <p:ext uri="{BB962C8B-B14F-4D97-AF65-F5344CB8AC3E}">
        <p14:creationId xmlns:p14="http://schemas.microsoft.com/office/powerpoint/2010/main" val="4165699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 descr="A person wearing a red hat&#10;&#10;Description automatically generated with medium confidence">
            <a:extLst>
              <a:ext uri="{FF2B5EF4-FFF2-40B4-BE49-F238E27FC236}">
                <a16:creationId xmlns:a16="http://schemas.microsoft.com/office/drawing/2014/main" id="{DF727079-0DE6-40C8-B38B-3E6A9583B8F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 b="10000"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C4BB73F-B76D-4300-81A9-EE52FC05766E}"/>
              </a:ext>
            </a:extLst>
          </p:cNvPr>
          <p:cNvSpPr/>
          <p:nvPr/>
        </p:nvSpPr>
        <p:spPr>
          <a:xfrm>
            <a:off x="6928703" y="4618054"/>
            <a:ext cx="4882297" cy="11883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B61AC3-78D6-4045-A709-E66EFD5C9697}"/>
              </a:ext>
            </a:extLst>
          </p:cNvPr>
          <p:cNvSpPr txBox="1"/>
          <p:nvPr/>
        </p:nvSpPr>
        <p:spPr>
          <a:xfrm>
            <a:off x="6330819" y="4735151"/>
            <a:ext cx="5286537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REGISTRO PARA PERSONAS NATURALES O JURÍDICAS</a:t>
            </a:r>
            <a:endParaRPr lang="id-ID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" name="Picture 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021DE3B-F2DB-5546-C802-7F22B34F0C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2051" y="-432086"/>
            <a:ext cx="1699497" cy="258684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B1AE034-EC94-0037-43C7-626E7A97C03F}"/>
              </a:ext>
            </a:extLst>
          </p:cNvPr>
          <p:cNvSpPr txBox="1"/>
          <p:nvPr/>
        </p:nvSpPr>
        <p:spPr>
          <a:xfrm>
            <a:off x="8581190" y="6077116"/>
            <a:ext cx="32404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spc="600" dirty="0">
                <a:solidFill>
                  <a:schemeClr val="bg1">
                    <a:lumMod val="65000"/>
                  </a:schemeClr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</p:spTree>
    <p:extLst>
      <p:ext uri="{BB962C8B-B14F-4D97-AF65-F5344CB8AC3E}">
        <p14:creationId xmlns:p14="http://schemas.microsoft.com/office/powerpoint/2010/main" val="3742163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Placeholder 28" descr="A picture containing person, indoor, standing&#10;&#10;Description automatically generated">
            <a:extLst>
              <a:ext uri="{FF2B5EF4-FFF2-40B4-BE49-F238E27FC236}">
                <a16:creationId xmlns:a16="http://schemas.microsoft.com/office/drawing/2014/main" id="{F157DF3A-D8F6-4C3B-91FE-180004FC60BF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76" b="25176"/>
          <a:stretch>
            <a:fillRect/>
          </a:stretch>
        </p:blipFill>
        <p:spPr>
          <a:xfrm>
            <a:off x="0" y="-4763"/>
            <a:ext cx="12192000" cy="4035426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BC55D4D-5B0A-4FED-B294-3974C61F0CAA}"/>
              </a:ext>
            </a:extLst>
          </p:cNvPr>
          <p:cNvSpPr/>
          <p:nvPr/>
        </p:nvSpPr>
        <p:spPr>
          <a:xfrm>
            <a:off x="3056562" y="3269899"/>
            <a:ext cx="8071663" cy="2817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D52CD5-D6BC-4103-9EA3-7CFCE717A206}"/>
              </a:ext>
            </a:extLst>
          </p:cNvPr>
          <p:cNvSpPr txBox="1"/>
          <p:nvPr/>
        </p:nvSpPr>
        <p:spPr>
          <a:xfrm>
            <a:off x="493327" y="688598"/>
            <a:ext cx="3653959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_tradnl" sz="4800" dirty="0">
                <a:solidFill>
                  <a:schemeClr val="bg1"/>
                </a:solidFill>
                <a:latin typeface="Montserrat SemiBold" panose="00000700000000000000" pitchFamily="50" charset="0"/>
              </a:rPr>
              <a:t>8 sencillos pasos para registrarse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133B1C-29BA-4941-829A-3835EA6B61A8}"/>
              </a:ext>
            </a:extLst>
          </p:cNvPr>
          <p:cNvSpPr txBox="1"/>
          <p:nvPr/>
        </p:nvSpPr>
        <p:spPr>
          <a:xfrm>
            <a:off x="3934518" y="3787872"/>
            <a:ext cx="2103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tx2">
                    <a:lumMod val="85000"/>
                    <a:lumOff val="15000"/>
                  </a:schemeClr>
                </a:solidFill>
                <a:latin typeface="Roboto" panose="02000000000000000000"/>
                <a:ea typeface="Roboto" panose="02000000000000000000" pitchFamily="2" charset="0"/>
                <a:cs typeface="Times Sans Serif" panose="02020603050405020304" pitchFamily="18" charset="0"/>
              </a:rPr>
              <a:t>Detalles</a:t>
            </a:r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Roboto" panose="02000000000000000000"/>
                <a:ea typeface="Roboto" panose="02000000000000000000" pitchFamily="2" charset="0"/>
                <a:cs typeface="Times Sans Serif" panose="02020603050405020304" pitchFamily="18" charset="0"/>
              </a:rPr>
              <a:t> para persona</a:t>
            </a:r>
          </a:p>
          <a:p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Roboto" panose="02000000000000000000"/>
                <a:ea typeface="Roboto" panose="02000000000000000000" pitchFamily="2" charset="0"/>
                <a:cs typeface="Times Sans Serif" panose="02020603050405020304" pitchFamily="18" charset="0"/>
              </a:rPr>
              <a:t>natural o </a:t>
            </a:r>
            <a:r>
              <a:rPr lang="en-US" sz="1400" dirty="0" err="1">
                <a:solidFill>
                  <a:schemeClr val="tx2">
                    <a:lumMod val="85000"/>
                    <a:lumOff val="15000"/>
                  </a:schemeClr>
                </a:solidFill>
                <a:latin typeface="Roboto" panose="02000000000000000000"/>
                <a:ea typeface="Roboto" panose="02000000000000000000" pitchFamily="2" charset="0"/>
                <a:cs typeface="Times Sans Serif" panose="02020603050405020304" pitchFamily="18" charset="0"/>
              </a:rPr>
              <a:t>jurídica</a:t>
            </a:r>
            <a:endParaRPr lang="en-US" sz="1400" dirty="0">
              <a:solidFill>
                <a:schemeClr val="tx2">
                  <a:lumMod val="85000"/>
                  <a:lumOff val="15000"/>
                </a:schemeClr>
              </a:solidFill>
              <a:latin typeface="Roboto" panose="0200000000000000000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A4A58D5-0116-4C17-831C-59E84C38EE1D}"/>
              </a:ext>
            </a:extLst>
          </p:cNvPr>
          <p:cNvSpPr txBox="1"/>
          <p:nvPr/>
        </p:nvSpPr>
        <p:spPr>
          <a:xfrm>
            <a:off x="127416" y="6470532"/>
            <a:ext cx="32404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spc="600" dirty="0">
                <a:solidFill>
                  <a:schemeClr val="bg1">
                    <a:lumMod val="65000"/>
                  </a:schemeClr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  <p:sp>
        <p:nvSpPr>
          <p:cNvPr id="6" name="TextBox 13">
            <a:extLst>
              <a:ext uri="{FF2B5EF4-FFF2-40B4-BE49-F238E27FC236}">
                <a16:creationId xmlns:a16="http://schemas.microsoft.com/office/drawing/2014/main" id="{090EE343-341C-E50C-C058-BB29CE34343E}"/>
              </a:ext>
            </a:extLst>
          </p:cNvPr>
          <p:cNvSpPr txBox="1"/>
          <p:nvPr/>
        </p:nvSpPr>
        <p:spPr>
          <a:xfrm>
            <a:off x="3908064" y="4613362"/>
            <a:ext cx="11799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tx2">
                    <a:lumMod val="85000"/>
                    <a:lumOff val="15000"/>
                  </a:schemeClr>
                </a:solidFill>
                <a:latin typeface="Roboto" panose="02000000000000000000"/>
                <a:ea typeface="Roboto" panose="02000000000000000000" pitchFamily="2" charset="0"/>
                <a:cs typeface="Times Sans Serif" panose="02020603050405020304" pitchFamily="18" charset="0"/>
              </a:rPr>
              <a:t>Contactos</a:t>
            </a:r>
            <a:endParaRPr lang="en-US" sz="1400" dirty="0">
              <a:solidFill>
                <a:schemeClr val="tx2">
                  <a:lumMod val="85000"/>
                  <a:lumOff val="15000"/>
                </a:schemeClr>
              </a:solidFill>
              <a:latin typeface="Roboto" panose="0200000000000000000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11" name="TextBox 13">
            <a:extLst>
              <a:ext uri="{FF2B5EF4-FFF2-40B4-BE49-F238E27FC236}">
                <a16:creationId xmlns:a16="http://schemas.microsoft.com/office/drawing/2014/main" id="{A5C542F2-68EB-7005-77AB-13948AFE9816}"/>
              </a:ext>
            </a:extLst>
          </p:cNvPr>
          <p:cNvSpPr txBox="1"/>
          <p:nvPr/>
        </p:nvSpPr>
        <p:spPr>
          <a:xfrm>
            <a:off x="3943864" y="5376310"/>
            <a:ext cx="13577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tx2">
                    <a:lumMod val="85000"/>
                    <a:lumOff val="15000"/>
                  </a:schemeClr>
                </a:solidFill>
                <a:latin typeface="Roboto" panose="02000000000000000000"/>
                <a:ea typeface="Roboto" panose="02000000000000000000" pitchFamily="2" charset="0"/>
                <a:cs typeface="Times Sans Serif" panose="02020603050405020304" pitchFamily="18" charset="0"/>
              </a:rPr>
              <a:t>Direcciones</a:t>
            </a:r>
            <a:endParaRPr lang="en-US" sz="1400" dirty="0">
              <a:solidFill>
                <a:schemeClr val="tx2">
                  <a:lumMod val="85000"/>
                  <a:lumOff val="15000"/>
                </a:schemeClr>
              </a:solidFill>
              <a:latin typeface="Roboto" panose="0200000000000000000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019841D7-5624-4A60-BD27-66DFE69DA768}"/>
              </a:ext>
            </a:extLst>
          </p:cNvPr>
          <p:cNvSpPr txBox="1"/>
          <p:nvPr/>
        </p:nvSpPr>
        <p:spPr>
          <a:xfrm>
            <a:off x="3450487" y="3620923"/>
            <a:ext cx="566628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_tradnl" sz="4800" dirty="0">
                <a:solidFill>
                  <a:schemeClr val="bg1"/>
                </a:solidFill>
                <a:latin typeface="Montserrat SemiBold" panose="00000700000000000000" pitchFamily="50" charset="0"/>
              </a:rPr>
              <a:t>1</a:t>
            </a:r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407201DB-F7AF-9967-56A0-38DDE88DE57A}"/>
              </a:ext>
            </a:extLst>
          </p:cNvPr>
          <p:cNvSpPr txBox="1"/>
          <p:nvPr/>
        </p:nvSpPr>
        <p:spPr>
          <a:xfrm>
            <a:off x="3377236" y="4389788"/>
            <a:ext cx="566628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_tradnl" sz="4800" dirty="0">
                <a:solidFill>
                  <a:schemeClr val="bg1"/>
                </a:solidFill>
                <a:latin typeface="Montserrat SemiBold" panose="00000700000000000000" pitchFamily="50" charset="0"/>
              </a:rPr>
              <a:t>2</a:t>
            </a:r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F0FF0C1B-3197-DCF4-6C28-50B460F52B0D}"/>
              </a:ext>
            </a:extLst>
          </p:cNvPr>
          <p:cNvSpPr txBox="1"/>
          <p:nvPr/>
        </p:nvSpPr>
        <p:spPr>
          <a:xfrm>
            <a:off x="3367890" y="5168838"/>
            <a:ext cx="566628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_tradnl" sz="4800" dirty="0">
                <a:solidFill>
                  <a:schemeClr val="bg1"/>
                </a:solidFill>
                <a:latin typeface="Montserrat SemiBold" panose="00000700000000000000" pitchFamily="50" charset="0"/>
              </a:rPr>
              <a:t>3</a:t>
            </a:r>
          </a:p>
        </p:txBody>
      </p:sp>
      <p:sp>
        <p:nvSpPr>
          <p:cNvPr id="17" name="TextBox 13">
            <a:extLst>
              <a:ext uri="{FF2B5EF4-FFF2-40B4-BE49-F238E27FC236}">
                <a16:creationId xmlns:a16="http://schemas.microsoft.com/office/drawing/2014/main" id="{FD58615C-7E98-DAF9-0377-2BE4E8E7632C}"/>
              </a:ext>
            </a:extLst>
          </p:cNvPr>
          <p:cNvSpPr txBox="1"/>
          <p:nvPr/>
        </p:nvSpPr>
        <p:spPr>
          <a:xfrm>
            <a:off x="7042307" y="3789126"/>
            <a:ext cx="2103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tx2">
                    <a:lumMod val="85000"/>
                    <a:lumOff val="15000"/>
                  </a:schemeClr>
                </a:solidFill>
                <a:latin typeface="Roboto" panose="02000000000000000000"/>
                <a:ea typeface="Roboto" panose="02000000000000000000" pitchFamily="2" charset="0"/>
                <a:cs typeface="Times Sans Serif" panose="02020603050405020304" pitchFamily="18" charset="0"/>
              </a:rPr>
              <a:t>Clasificaciones</a:t>
            </a:r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Roboto" panose="02000000000000000000"/>
                <a:ea typeface="Roboto" panose="02000000000000000000" pitchFamily="2" charset="0"/>
                <a:cs typeface="Times Sans Serif" panose="02020603050405020304" pitchFamily="18" charset="0"/>
              </a:rPr>
              <a:t> </a:t>
            </a:r>
          </a:p>
          <a:p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Roboto" panose="02000000000000000000"/>
                <a:ea typeface="Roboto" panose="02000000000000000000" pitchFamily="2" charset="0"/>
                <a:cs typeface="Times Sans Serif" panose="02020603050405020304" pitchFamily="18" charset="0"/>
              </a:rPr>
              <a:t>de </a:t>
            </a:r>
            <a:r>
              <a:rPr lang="en-US" sz="1400" dirty="0" err="1">
                <a:solidFill>
                  <a:schemeClr val="tx2">
                    <a:lumMod val="85000"/>
                    <a:lumOff val="15000"/>
                  </a:schemeClr>
                </a:solidFill>
                <a:latin typeface="Roboto" panose="02000000000000000000"/>
                <a:ea typeface="Roboto" panose="02000000000000000000" pitchFamily="2" charset="0"/>
                <a:cs typeface="Times Sans Serif" panose="02020603050405020304" pitchFamily="18" charset="0"/>
              </a:rPr>
              <a:t>negocio</a:t>
            </a:r>
            <a:endParaRPr lang="en-US" sz="1400" dirty="0">
              <a:solidFill>
                <a:schemeClr val="tx2">
                  <a:lumMod val="85000"/>
                  <a:lumOff val="15000"/>
                </a:schemeClr>
              </a:solidFill>
              <a:latin typeface="Roboto" panose="0200000000000000000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0FF6181E-28EA-7FA4-936A-EF6BC9197A3D}"/>
              </a:ext>
            </a:extLst>
          </p:cNvPr>
          <p:cNvSpPr txBox="1"/>
          <p:nvPr/>
        </p:nvSpPr>
        <p:spPr>
          <a:xfrm>
            <a:off x="9472434" y="3890772"/>
            <a:ext cx="13577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tx2">
                    <a:lumMod val="85000"/>
                    <a:lumOff val="15000"/>
                  </a:schemeClr>
                </a:solidFill>
                <a:latin typeface="Roboto" panose="02000000000000000000"/>
                <a:ea typeface="Roboto" panose="02000000000000000000" pitchFamily="2" charset="0"/>
                <a:cs typeface="Times Sans Serif" panose="02020603050405020304" pitchFamily="18" charset="0"/>
              </a:rPr>
              <a:t>Cuestionario</a:t>
            </a:r>
            <a:endParaRPr lang="en-US" sz="1400" dirty="0">
              <a:solidFill>
                <a:schemeClr val="tx2">
                  <a:lumMod val="85000"/>
                  <a:lumOff val="15000"/>
                </a:schemeClr>
              </a:solidFill>
              <a:latin typeface="Roboto" panose="0200000000000000000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B97DED26-B7B9-8E6C-07A9-A4452C65E977}"/>
              </a:ext>
            </a:extLst>
          </p:cNvPr>
          <p:cNvSpPr txBox="1"/>
          <p:nvPr/>
        </p:nvSpPr>
        <p:spPr>
          <a:xfrm>
            <a:off x="9509600" y="4647563"/>
            <a:ext cx="13577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tx2">
                    <a:lumMod val="85000"/>
                    <a:lumOff val="15000"/>
                  </a:schemeClr>
                </a:solidFill>
                <a:latin typeface="Roboto" panose="02000000000000000000"/>
                <a:ea typeface="Roboto" panose="02000000000000000000" pitchFamily="2" charset="0"/>
                <a:cs typeface="Times Sans Serif" panose="02020603050405020304" pitchFamily="18" charset="0"/>
              </a:rPr>
              <a:t>Revisar</a:t>
            </a:r>
            <a:endParaRPr lang="en-US" sz="1400" dirty="0">
              <a:solidFill>
                <a:schemeClr val="tx2">
                  <a:lumMod val="85000"/>
                  <a:lumOff val="15000"/>
                </a:schemeClr>
              </a:solidFill>
              <a:latin typeface="Roboto" panose="02000000000000000000"/>
              <a:ea typeface="Roboto" panose="02000000000000000000" pitchFamily="2" charset="0"/>
              <a:cs typeface="Times Sans Serif" panose="02020603050405020304" pitchFamily="18" charset="0"/>
            </a:endParaRPr>
          </a:p>
        </p:txBody>
      </p:sp>
      <p:sp>
        <p:nvSpPr>
          <p:cNvPr id="24" name="TextBox 7">
            <a:extLst>
              <a:ext uri="{FF2B5EF4-FFF2-40B4-BE49-F238E27FC236}">
                <a16:creationId xmlns:a16="http://schemas.microsoft.com/office/drawing/2014/main" id="{C197B257-88DB-735E-3CCE-CD6C3B7F559D}"/>
              </a:ext>
            </a:extLst>
          </p:cNvPr>
          <p:cNvSpPr txBox="1"/>
          <p:nvPr/>
        </p:nvSpPr>
        <p:spPr>
          <a:xfrm>
            <a:off x="6491358" y="3620460"/>
            <a:ext cx="566628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_tradnl" sz="4800" dirty="0">
                <a:solidFill>
                  <a:schemeClr val="bg1"/>
                </a:solidFill>
                <a:latin typeface="Montserrat SemiBold" panose="00000700000000000000" pitchFamily="50" charset="0"/>
              </a:rPr>
              <a:t>4</a:t>
            </a:r>
          </a:p>
        </p:txBody>
      </p:sp>
      <p:sp>
        <p:nvSpPr>
          <p:cNvPr id="25" name="TextBox 7">
            <a:extLst>
              <a:ext uri="{FF2B5EF4-FFF2-40B4-BE49-F238E27FC236}">
                <a16:creationId xmlns:a16="http://schemas.microsoft.com/office/drawing/2014/main" id="{84283E1B-EAE9-629A-6763-275F1A9A1E07}"/>
              </a:ext>
            </a:extLst>
          </p:cNvPr>
          <p:cNvSpPr txBox="1"/>
          <p:nvPr/>
        </p:nvSpPr>
        <p:spPr>
          <a:xfrm>
            <a:off x="6525767" y="4389788"/>
            <a:ext cx="566628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_tradnl" sz="4800" dirty="0">
                <a:solidFill>
                  <a:schemeClr val="bg1"/>
                </a:solidFill>
                <a:latin typeface="Montserrat SemiBold" panose="00000700000000000000" pitchFamily="50" charset="0"/>
              </a:rPr>
              <a:t>5</a:t>
            </a:r>
          </a:p>
        </p:txBody>
      </p:sp>
      <p:sp>
        <p:nvSpPr>
          <p:cNvPr id="32" name="TextBox 7">
            <a:extLst>
              <a:ext uri="{FF2B5EF4-FFF2-40B4-BE49-F238E27FC236}">
                <a16:creationId xmlns:a16="http://schemas.microsoft.com/office/drawing/2014/main" id="{ECE55251-19C4-757A-C220-3F307C3CABF1}"/>
              </a:ext>
            </a:extLst>
          </p:cNvPr>
          <p:cNvSpPr txBox="1"/>
          <p:nvPr/>
        </p:nvSpPr>
        <p:spPr>
          <a:xfrm>
            <a:off x="6491358" y="5120506"/>
            <a:ext cx="566628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_tradnl" sz="4800" dirty="0">
                <a:solidFill>
                  <a:schemeClr val="bg1"/>
                </a:solidFill>
                <a:latin typeface="Montserrat SemiBold" panose="00000700000000000000" pitchFamily="50" charset="0"/>
              </a:rPr>
              <a:t>6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712C7F57-9723-41C9-94FF-87E437D273A2}"/>
              </a:ext>
            </a:extLst>
          </p:cNvPr>
          <p:cNvSpPr txBox="1"/>
          <p:nvPr/>
        </p:nvSpPr>
        <p:spPr>
          <a:xfrm>
            <a:off x="8942972" y="3641229"/>
            <a:ext cx="566628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_tradnl" sz="4800" dirty="0">
                <a:solidFill>
                  <a:schemeClr val="bg1"/>
                </a:solidFill>
                <a:latin typeface="Montserrat SemiBold" panose="00000700000000000000" pitchFamily="50" charset="0"/>
              </a:rPr>
              <a:t>7</a:t>
            </a: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9BA5DDFD-CDD4-A576-8127-F8F0EC8AD054}"/>
              </a:ext>
            </a:extLst>
          </p:cNvPr>
          <p:cNvSpPr txBox="1"/>
          <p:nvPr/>
        </p:nvSpPr>
        <p:spPr>
          <a:xfrm>
            <a:off x="8908563" y="4396548"/>
            <a:ext cx="566628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_tradnl" sz="4800" dirty="0">
                <a:solidFill>
                  <a:schemeClr val="bg1"/>
                </a:solidFill>
                <a:latin typeface="Montserrat SemiBold" panose="00000700000000000000" pitchFamily="50" charset="0"/>
              </a:rPr>
              <a:t>8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8878110F-42AC-6E8D-E359-6DEB96C5AE7A}"/>
              </a:ext>
            </a:extLst>
          </p:cNvPr>
          <p:cNvSpPr txBox="1"/>
          <p:nvPr/>
        </p:nvSpPr>
        <p:spPr>
          <a:xfrm>
            <a:off x="7092394" y="4555306"/>
            <a:ext cx="1357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tx2">
                    <a:lumMod val="85000"/>
                    <a:lumOff val="15000"/>
                  </a:schemeClr>
                </a:solidFill>
                <a:latin typeface="Roboto" panose="02000000000000000000"/>
                <a:ea typeface="Roboto" panose="02000000000000000000" pitchFamily="2" charset="0"/>
                <a:cs typeface="Times Sans Serif" panose="02020603050405020304" pitchFamily="18" charset="0"/>
              </a:rPr>
              <a:t>Cuentas</a:t>
            </a:r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Roboto" panose="02000000000000000000"/>
                <a:ea typeface="Roboto" panose="02000000000000000000" pitchFamily="2" charset="0"/>
                <a:cs typeface="Times Sans Serif" panose="02020603050405020304" pitchFamily="18" charset="0"/>
              </a:rPr>
              <a:t> </a:t>
            </a:r>
            <a:r>
              <a:rPr lang="en-US" sz="1400" dirty="0" err="1">
                <a:solidFill>
                  <a:schemeClr val="tx2">
                    <a:lumMod val="85000"/>
                    <a:lumOff val="15000"/>
                  </a:schemeClr>
                </a:solidFill>
                <a:latin typeface="Roboto" panose="02000000000000000000"/>
                <a:ea typeface="Roboto" panose="02000000000000000000" pitchFamily="2" charset="0"/>
                <a:cs typeface="Times Sans Serif" panose="02020603050405020304" pitchFamily="18" charset="0"/>
              </a:rPr>
              <a:t>bancarias</a:t>
            </a:r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Roboto" panose="02000000000000000000"/>
                <a:ea typeface="Roboto" panose="02000000000000000000" pitchFamily="2" charset="0"/>
                <a:cs typeface="Times Sans Serif" panose="02020603050405020304" pitchFamily="18" charset="0"/>
              </a:rPr>
              <a:t> </a:t>
            </a: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BD657DF1-ACC3-B092-CA7D-55A421E95342}"/>
              </a:ext>
            </a:extLst>
          </p:cNvPr>
          <p:cNvSpPr txBox="1"/>
          <p:nvPr/>
        </p:nvSpPr>
        <p:spPr>
          <a:xfrm>
            <a:off x="7092394" y="5268589"/>
            <a:ext cx="1357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tx2">
                    <a:lumMod val="85000"/>
                    <a:lumOff val="15000"/>
                  </a:schemeClr>
                </a:solidFill>
                <a:latin typeface="Roboto" panose="02000000000000000000"/>
                <a:ea typeface="Roboto" panose="02000000000000000000" pitchFamily="2" charset="0"/>
                <a:cs typeface="Times Sans Serif" panose="02020603050405020304" pitchFamily="18" charset="0"/>
              </a:rPr>
              <a:t>Productos</a:t>
            </a:r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Roboto" panose="02000000000000000000"/>
                <a:ea typeface="Roboto" panose="02000000000000000000" pitchFamily="2" charset="0"/>
                <a:cs typeface="Times Sans Serif" panose="02020603050405020304" pitchFamily="18" charset="0"/>
              </a:rPr>
              <a:t> y Servicios </a:t>
            </a:r>
          </a:p>
        </p:txBody>
      </p:sp>
      <p:pic>
        <p:nvPicPr>
          <p:cNvPr id="33" name="Picture 3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9D3FA36-8F52-4C6D-AD10-6C2F41A07C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3436" y="-420511"/>
            <a:ext cx="1699497" cy="258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787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F64D7734-E1E1-5005-9FED-207E6AC2D325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9" r="23269"/>
          <a:stretch>
            <a:fillRect/>
          </a:stretch>
        </p:blipFill>
        <p:spPr>
          <a:xfrm>
            <a:off x="7410006" y="1423918"/>
            <a:ext cx="3835400" cy="4035425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8588BB1-35C1-415D-D403-AC41734C17BA}"/>
              </a:ext>
            </a:extLst>
          </p:cNvPr>
          <p:cNvSpPr txBox="1"/>
          <p:nvPr/>
        </p:nvSpPr>
        <p:spPr>
          <a:xfrm>
            <a:off x="768909" y="244859"/>
            <a:ext cx="5327091" cy="3440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5241CFD-CAD0-B30D-4B41-9F566489B2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3436" y="-420511"/>
            <a:ext cx="1699497" cy="2586845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54929F7-3A51-B929-12D2-5CD20C6E0C1F}"/>
              </a:ext>
            </a:extLst>
          </p:cNvPr>
          <p:cNvGrpSpPr/>
          <p:nvPr/>
        </p:nvGrpSpPr>
        <p:grpSpPr>
          <a:xfrm>
            <a:off x="647131" y="0"/>
            <a:ext cx="6243688" cy="6858000"/>
            <a:chOff x="-870585" y="0"/>
            <a:chExt cx="6243688" cy="685800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B3F585-8AE7-CC0D-25CF-D822A0E8AE42}"/>
                </a:ext>
              </a:extLst>
            </p:cNvPr>
            <p:cNvSpPr/>
            <p:nvPr/>
          </p:nvSpPr>
          <p:spPr>
            <a:xfrm>
              <a:off x="-870585" y="0"/>
              <a:ext cx="6243688" cy="6858000"/>
            </a:xfrm>
            <a:prstGeom prst="rect">
              <a:avLst/>
            </a:prstGeom>
            <a:grpFill/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07000"/>
                </a:lnSpc>
                <a:spcAft>
                  <a:spcPts val="800"/>
                </a:spcAft>
              </a:pPr>
              <a:endParaRPr lang="es-AR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594F3DB-93E6-25C9-DBB6-F3F332A319EB}"/>
                </a:ext>
              </a:extLst>
            </p:cNvPr>
            <p:cNvSpPr txBox="1"/>
            <p:nvPr/>
          </p:nvSpPr>
          <p:spPr>
            <a:xfrm>
              <a:off x="-351398" y="244859"/>
              <a:ext cx="5327091" cy="6393545"/>
            </a:xfrm>
            <a:prstGeom prst="rect">
              <a:avLst/>
            </a:prstGeom>
            <a:grpFill/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s-AR" sz="2800" b="1" dirty="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Puntos importantes</a:t>
              </a:r>
              <a:endParaRPr 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lnSpc>
                  <a:spcPct val="107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s-AR" sz="1600" dirty="0">
                  <a:solidFill>
                    <a:schemeClr val="bg2">
                      <a:lumMod val="50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Verifica que el ingreso del correo electrónico y demás datos </a:t>
              </a:r>
              <a:r>
                <a:rPr lang="es-AR" sz="1600" dirty="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sea el correcto</a:t>
              </a:r>
              <a:r>
                <a:rPr lang="en-US" sz="1600" dirty="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</a:p>
            <a:p>
              <a:pPr marL="285750" indent="-285750">
                <a:lnSpc>
                  <a:spcPct val="107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s-AR" sz="1600" dirty="0">
                  <a:solidFill>
                    <a:schemeClr val="bg2">
                      <a:lumMod val="50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Evita el registro de correos personales.</a:t>
              </a:r>
              <a:endParaRPr 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lnSpc>
                  <a:spcPct val="107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s-AR" sz="1600" dirty="0">
                  <a:solidFill>
                    <a:schemeClr val="bg2">
                      <a:lumMod val="50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Registra correos electrónicos</a:t>
              </a:r>
              <a:r>
                <a:rPr lang="en-US" sz="1600" dirty="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s-AR" sz="1600" dirty="0">
                  <a:solidFill>
                    <a:schemeClr val="bg2">
                      <a:lumMod val="50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específicos para este sistema, que puedan ser utilizados por diferentes</a:t>
              </a:r>
              <a:r>
                <a:rPr lang="en-US" sz="1600" dirty="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s-AR" sz="1600" dirty="0">
                  <a:solidFill>
                    <a:schemeClr val="bg2">
                      <a:lumMod val="50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personas de la compañía.  </a:t>
              </a:r>
              <a:endParaRPr 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lnSpc>
                  <a:spcPct val="107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s-AR" sz="1600" dirty="0">
                  <a:solidFill>
                    <a:schemeClr val="bg2">
                      <a:lumMod val="50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Guarda el correo electrónico y contraseña registrados como referencia</a:t>
              </a:r>
              <a:r>
                <a:rPr lang="en-US" sz="1600" dirty="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s-AR" sz="1600" dirty="0">
                  <a:solidFill>
                    <a:schemeClr val="bg2">
                      <a:lumMod val="50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para el ingreso en futuras ocasiones.</a:t>
              </a:r>
              <a:endParaRPr 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lnSpc>
                  <a:spcPct val="107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s-AR" sz="1600" dirty="0">
                  <a:solidFill>
                    <a:schemeClr val="bg2">
                      <a:lumMod val="50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Ve guardando el registro a medida que </a:t>
              </a:r>
              <a:r>
                <a:rPr lang="es-AR" sz="1600" dirty="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vas</a:t>
              </a:r>
              <a:r>
                <a:rPr lang="es-AR" sz="1600" dirty="0">
                  <a:solidFill>
                    <a:schemeClr val="bg2">
                      <a:lumMod val="50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agregando la</a:t>
              </a:r>
              <a:r>
                <a:rPr lang="en-US" sz="1600" dirty="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s-AR" sz="1600" dirty="0">
                  <a:solidFill>
                    <a:schemeClr val="bg2">
                      <a:lumMod val="50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información. Para ello, en cada sección encontrarás el botón </a:t>
              </a:r>
              <a:r>
                <a:rPr lang="es-AR" sz="1600" b="1" dirty="0">
                  <a:solidFill>
                    <a:schemeClr val="bg2">
                      <a:lumMod val="50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Guardar para más adelante</a:t>
              </a:r>
              <a:r>
                <a:rPr lang="es-AR" sz="1600" dirty="0">
                  <a:solidFill>
                    <a:schemeClr val="bg2">
                      <a:lumMod val="50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lnSpc>
                  <a:spcPct val="107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s-AR" sz="1600" dirty="0">
                  <a:solidFill>
                    <a:schemeClr val="bg2">
                      <a:lumMod val="50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En caso de que el sistema genere alertas de color amarillo, </a:t>
              </a:r>
              <a:r>
                <a:rPr lang="es-AR" sz="1600" dirty="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debes</a:t>
              </a:r>
              <a:r>
                <a:rPr lang="es-AR" sz="1600" dirty="0">
                  <a:solidFill>
                    <a:schemeClr val="bg2">
                      <a:lumMod val="50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revisar la información ingresada en los campos que se indiquen.</a:t>
              </a:r>
              <a:endParaRPr 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lnSpc>
                  <a:spcPct val="107000"/>
                </a:lnSpc>
                <a:spcAft>
                  <a:spcPts val="800"/>
                </a:spcAft>
                <a:buFont typeface="Arial" panose="020B0604020202020204" pitchFamily="34" charset="0"/>
                <a:buChar char="•"/>
              </a:pPr>
              <a:r>
                <a:rPr lang="es-AR" sz="1600" dirty="0">
                  <a:solidFill>
                    <a:schemeClr val="bg2">
                      <a:lumMod val="50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En caso de que  el sistema genere alertas de color rojo,  debes cambiar la</a:t>
              </a:r>
              <a:r>
                <a:rPr lang="en-US" sz="1600" dirty="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s-AR" sz="1600" dirty="0">
                  <a:solidFill>
                    <a:schemeClr val="bg2">
                      <a:lumMod val="50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información en los campos que se indique para que el sistema permita</a:t>
              </a:r>
              <a:r>
                <a:rPr lang="en-US" sz="1600" dirty="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s-AR" sz="1600" dirty="0">
                  <a:solidFill>
                    <a:schemeClr val="bg2">
                      <a:lumMod val="50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continuar con el registro. </a:t>
              </a:r>
              <a:endParaRPr lang="en-US" sz="1600" dirty="0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endParaRPr lang="en-CA" dirty="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9CA5786A-0D4B-0E1E-84DF-4BF6D7EEF823}"/>
              </a:ext>
            </a:extLst>
          </p:cNvPr>
          <p:cNvSpPr txBox="1"/>
          <p:nvPr/>
        </p:nvSpPr>
        <p:spPr>
          <a:xfrm>
            <a:off x="7707469" y="6392183"/>
            <a:ext cx="32404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spc="600" dirty="0">
                <a:solidFill>
                  <a:schemeClr val="bg1">
                    <a:lumMod val="65000"/>
                  </a:schemeClr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</p:spTree>
    <p:extLst>
      <p:ext uri="{BB962C8B-B14F-4D97-AF65-F5344CB8AC3E}">
        <p14:creationId xmlns:p14="http://schemas.microsoft.com/office/powerpoint/2010/main" val="3681484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picture containing person, person&#10;&#10;Description automatically generated">
            <a:extLst>
              <a:ext uri="{FF2B5EF4-FFF2-40B4-BE49-F238E27FC236}">
                <a16:creationId xmlns:a16="http://schemas.microsoft.com/office/drawing/2014/main" id="{E934179A-E80E-CCBF-4841-57DE44252B5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3" b="2593"/>
          <a:stretch>
            <a:fillRect/>
          </a:stretch>
        </p:blipFill>
        <p:spPr/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6016200-F043-4E6A-AAF0-0D88D0F90A70}"/>
              </a:ext>
            </a:extLst>
          </p:cNvPr>
          <p:cNvSpPr/>
          <p:nvPr/>
        </p:nvSpPr>
        <p:spPr>
          <a:xfrm>
            <a:off x="380999" y="1296510"/>
            <a:ext cx="6799457" cy="13880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41C885-EFB8-40E8-8780-8E4CDF509CF9}"/>
              </a:ext>
            </a:extLst>
          </p:cNvPr>
          <p:cNvSpPr txBox="1"/>
          <p:nvPr/>
        </p:nvSpPr>
        <p:spPr>
          <a:xfrm>
            <a:off x="380999" y="1513462"/>
            <a:ext cx="6799457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DETALLES PARA PERSONA NATURAL O JURÍDICA</a:t>
            </a:r>
            <a:endParaRPr lang="id-ID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AC6449-30FF-4DFC-90F7-9A84C39BD656}"/>
              </a:ext>
            </a:extLst>
          </p:cNvPr>
          <p:cNvSpPr txBox="1"/>
          <p:nvPr/>
        </p:nvSpPr>
        <p:spPr>
          <a:xfrm>
            <a:off x="8021596" y="6019470"/>
            <a:ext cx="34871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600" dirty="0">
                <a:solidFill>
                  <a:schemeClr val="bg1"/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  <p:pic>
        <p:nvPicPr>
          <p:cNvPr id="10" name="Picture 9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09DD3C52-1A20-2A29-2251-BD33858C88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261" y="-432086"/>
            <a:ext cx="1699497" cy="258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602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E0D1F98D-47C3-CB34-E3DC-8DEFF8392F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7" y="1119209"/>
            <a:ext cx="10905066" cy="5098117"/>
          </a:xfrm>
          <a:prstGeom prst="rect">
            <a:avLst/>
          </a:prstGeom>
          <a:ln>
            <a:noFill/>
          </a:ln>
        </p:spPr>
      </p:pic>
      <p:sp>
        <p:nvSpPr>
          <p:cNvPr id="9" name="Elipse 8">
            <a:extLst>
              <a:ext uri="{FF2B5EF4-FFF2-40B4-BE49-F238E27FC236}">
                <a16:creationId xmlns:a16="http://schemas.microsoft.com/office/drawing/2014/main" id="{84A74F31-3627-BE66-CCE8-C603DDAA46BB}"/>
              </a:ext>
            </a:extLst>
          </p:cNvPr>
          <p:cNvSpPr/>
          <p:nvPr/>
        </p:nvSpPr>
        <p:spPr>
          <a:xfrm>
            <a:off x="4083828" y="2421434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1</a:t>
            </a: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A2E8C42B-779C-9B95-A7DE-F1BC888110BD}"/>
              </a:ext>
            </a:extLst>
          </p:cNvPr>
          <p:cNvSpPr/>
          <p:nvPr/>
        </p:nvSpPr>
        <p:spPr>
          <a:xfrm>
            <a:off x="3582956" y="2647881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2</a:t>
            </a: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7D35B631-8D19-BFCD-5DA6-91E1E709D63B}"/>
              </a:ext>
            </a:extLst>
          </p:cNvPr>
          <p:cNvSpPr/>
          <p:nvPr/>
        </p:nvSpPr>
        <p:spPr>
          <a:xfrm>
            <a:off x="3127253" y="2867143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3</a:t>
            </a: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89A44FD0-29CF-6FAA-2BFF-68224423C051}"/>
              </a:ext>
            </a:extLst>
          </p:cNvPr>
          <p:cNvSpPr/>
          <p:nvPr/>
        </p:nvSpPr>
        <p:spPr>
          <a:xfrm>
            <a:off x="3842160" y="3103560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4</a:t>
            </a: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0052E4E9-0301-3C06-489A-DA3693CD1B52}"/>
              </a:ext>
            </a:extLst>
          </p:cNvPr>
          <p:cNvSpPr/>
          <p:nvPr/>
        </p:nvSpPr>
        <p:spPr>
          <a:xfrm>
            <a:off x="3419755" y="3335509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5</a:t>
            </a: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73FF7068-7F5E-41E2-59AE-D877A8254A38}"/>
              </a:ext>
            </a:extLst>
          </p:cNvPr>
          <p:cNvSpPr/>
          <p:nvPr/>
        </p:nvSpPr>
        <p:spPr>
          <a:xfrm>
            <a:off x="9470857" y="2418288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6</a:t>
            </a: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5609693B-BC28-A9B6-1055-CA85D6FC09D8}"/>
              </a:ext>
            </a:extLst>
          </p:cNvPr>
          <p:cNvSpPr/>
          <p:nvPr/>
        </p:nvSpPr>
        <p:spPr>
          <a:xfrm>
            <a:off x="9048374" y="2656194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7</a:t>
            </a:r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id="{9CA5C60A-750D-D829-57FF-6705FBAB07D7}"/>
              </a:ext>
            </a:extLst>
          </p:cNvPr>
          <p:cNvSpPr/>
          <p:nvPr/>
        </p:nvSpPr>
        <p:spPr>
          <a:xfrm>
            <a:off x="8487719" y="2884862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8</a:t>
            </a:r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4F143BE0-6836-9E75-D531-D18C8EC48E9E}"/>
              </a:ext>
            </a:extLst>
          </p:cNvPr>
          <p:cNvSpPr/>
          <p:nvPr/>
        </p:nvSpPr>
        <p:spPr>
          <a:xfrm>
            <a:off x="9329673" y="3116471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9</a:t>
            </a:r>
          </a:p>
        </p:txBody>
      </p:sp>
      <p:grpSp>
        <p:nvGrpSpPr>
          <p:cNvPr id="45" name="Grupo 44">
            <a:extLst>
              <a:ext uri="{FF2B5EF4-FFF2-40B4-BE49-F238E27FC236}">
                <a16:creationId xmlns:a16="http://schemas.microsoft.com/office/drawing/2014/main" id="{BD6544CD-19CD-3511-9B10-0DC20D8193B1}"/>
              </a:ext>
            </a:extLst>
          </p:cNvPr>
          <p:cNvGrpSpPr/>
          <p:nvPr/>
        </p:nvGrpSpPr>
        <p:grpSpPr>
          <a:xfrm>
            <a:off x="8861503" y="3465067"/>
            <a:ext cx="288471" cy="203200"/>
            <a:chOff x="-440056" y="4948567"/>
            <a:chExt cx="288471" cy="203200"/>
          </a:xfrm>
        </p:grpSpPr>
        <p:sp>
          <p:nvSpPr>
            <p:cNvPr id="28" name="Elipse 27">
              <a:extLst>
                <a:ext uri="{FF2B5EF4-FFF2-40B4-BE49-F238E27FC236}">
                  <a16:creationId xmlns:a16="http://schemas.microsoft.com/office/drawing/2014/main" id="{A1D107B5-16B2-6BDB-9020-C4B007310F3E}"/>
                </a:ext>
              </a:extLst>
            </p:cNvPr>
            <p:cNvSpPr/>
            <p:nvPr/>
          </p:nvSpPr>
          <p:spPr>
            <a:xfrm>
              <a:off x="-409763" y="4948567"/>
              <a:ext cx="203200" cy="203200"/>
            </a:xfrm>
            <a:prstGeom prst="ellipse">
              <a:avLst/>
            </a:prstGeom>
            <a:solidFill>
              <a:srgbClr val="0EAA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600" b="1" dirty="0">
                <a:latin typeface="Montserrat" pitchFamily="2" charset="77"/>
              </a:endParaRPr>
            </a:p>
          </p:txBody>
        </p:sp>
        <p:sp>
          <p:nvSpPr>
            <p:cNvPr id="29" name="TextBox 30">
              <a:extLst>
                <a:ext uri="{FF2B5EF4-FFF2-40B4-BE49-F238E27FC236}">
                  <a16:creationId xmlns:a16="http://schemas.microsoft.com/office/drawing/2014/main" id="{2839B9CE-A98F-757E-EEF0-03840EB644EE}"/>
                </a:ext>
              </a:extLst>
            </p:cNvPr>
            <p:cNvSpPr txBox="1"/>
            <p:nvPr/>
          </p:nvSpPr>
          <p:spPr>
            <a:xfrm>
              <a:off x="-440056" y="4957321"/>
              <a:ext cx="28847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solidFill>
                    <a:schemeClr val="bg1"/>
                  </a:solidFill>
                  <a:latin typeface="Montserrat" pitchFamily="2" charset="77"/>
                  <a:ea typeface="Roboto" panose="02000000000000000000" pitchFamily="2" charset="0"/>
                  <a:cs typeface="Lato" charset="0"/>
                </a:rPr>
                <a:t>10</a:t>
              </a:r>
            </a:p>
          </p:txBody>
        </p:sp>
      </p:grpSp>
      <p:grpSp>
        <p:nvGrpSpPr>
          <p:cNvPr id="44" name="Grupo 43">
            <a:extLst>
              <a:ext uri="{FF2B5EF4-FFF2-40B4-BE49-F238E27FC236}">
                <a16:creationId xmlns:a16="http://schemas.microsoft.com/office/drawing/2014/main" id="{33D9B2E8-1C0B-9D89-6190-7C5FA0F651E4}"/>
              </a:ext>
            </a:extLst>
          </p:cNvPr>
          <p:cNvGrpSpPr/>
          <p:nvPr/>
        </p:nvGrpSpPr>
        <p:grpSpPr>
          <a:xfrm>
            <a:off x="8343483" y="4154624"/>
            <a:ext cx="288471" cy="203200"/>
            <a:chOff x="-436063" y="5316521"/>
            <a:chExt cx="288471" cy="203200"/>
          </a:xfrm>
        </p:grpSpPr>
        <p:sp>
          <p:nvSpPr>
            <p:cNvPr id="30" name="Elipse 29">
              <a:extLst>
                <a:ext uri="{FF2B5EF4-FFF2-40B4-BE49-F238E27FC236}">
                  <a16:creationId xmlns:a16="http://schemas.microsoft.com/office/drawing/2014/main" id="{874E6034-2E95-2DCE-EF9C-21E3F6A0A01C}"/>
                </a:ext>
              </a:extLst>
            </p:cNvPr>
            <p:cNvSpPr/>
            <p:nvPr/>
          </p:nvSpPr>
          <p:spPr>
            <a:xfrm>
              <a:off x="-415550" y="5316521"/>
              <a:ext cx="203200" cy="203200"/>
            </a:xfrm>
            <a:prstGeom prst="ellipse">
              <a:avLst/>
            </a:prstGeom>
            <a:solidFill>
              <a:srgbClr val="0EAA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600" b="1" dirty="0">
                <a:latin typeface="Montserrat" pitchFamily="2" charset="77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5E0C232-0048-5A51-C942-A2C39C7D14D0}"/>
                </a:ext>
              </a:extLst>
            </p:cNvPr>
            <p:cNvSpPr txBox="1"/>
            <p:nvPr/>
          </p:nvSpPr>
          <p:spPr>
            <a:xfrm>
              <a:off x="-436063" y="5325275"/>
              <a:ext cx="28847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solidFill>
                    <a:schemeClr val="bg1"/>
                  </a:solidFill>
                  <a:latin typeface="Montserrat" pitchFamily="2" charset="77"/>
                  <a:ea typeface="Roboto" panose="02000000000000000000" pitchFamily="2" charset="0"/>
                  <a:cs typeface="Lato" charset="0"/>
                </a:rPr>
                <a:t>11</a:t>
              </a:r>
            </a:p>
          </p:txBody>
        </p:sp>
      </p:grpSp>
      <p:grpSp>
        <p:nvGrpSpPr>
          <p:cNvPr id="43" name="Grupo 42">
            <a:extLst>
              <a:ext uri="{FF2B5EF4-FFF2-40B4-BE49-F238E27FC236}">
                <a16:creationId xmlns:a16="http://schemas.microsoft.com/office/drawing/2014/main" id="{63078710-C787-2C59-C8D6-8B2A3D5CA07B}"/>
              </a:ext>
            </a:extLst>
          </p:cNvPr>
          <p:cNvGrpSpPr/>
          <p:nvPr/>
        </p:nvGrpSpPr>
        <p:grpSpPr>
          <a:xfrm>
            <a:off x="3478719" y="4138613"/>
            <a:ext cx="288471" cy="203200"/>
            <a:chOff x="-430916" y="5697528"/>
            <a:chExt cx="288471" cy="203200"/>
          </a:xfrm>
        </p:grpSpPr>
        <p:sp>
          <p:nvSpPr>
            <p:cNvPr id="32" name="Elipse 31">
              <a:extLst>
                <a:ext uri="{FF2B5EF4-FFF2-40B4-BE49-F238E27FC236}">
                  <a16:creationId xmlns:a16="http://schemas.microsoft.com/office/drawing/2014/main" id="{B76E8FC4-EEA9-F395-7FB5-F3F42AF11302}"/>
                </a:ext>
              </a:extLst>
            </p:cNvPr>
            <p:cNvSpPr/>
            <p:nvPr/>
          </p:nvSpPr>
          <p:spPr>
            <a:xfrm>
              <a:off x="-405513" y="5697528"/>
              <a:ext cx="203200" cy="203200"/>
            </a:xfrm>
            <a:prstGeom prst="ellipse">
              <a:avLst/>
            </a:prstGeom>
            <a:solidFill>
              <a:srgbClr val="0EAA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600" b="1" dirty="0">
                <a:latin typeface="Montserrat" pitchFamily="2" charset="77"/>
              </a:endParaRPr>
            </a:p>
          </p:txBody>
        </p:sp>
        <p:sp>
          <p:nvSpPr>
            <p:cNvPr id="33" name="TextBox 30">
              <a:extLst>
                <a:ext uri="{FF2B5EF4-FFF2-40B4-BE49-F238E27FC236}">
                  <a16:creationId xmlns:a16="http://schemas.microsoft.com/office/drawing/2014/main" id="{05EC6D6D-AFE8-6F93-A0C3-1033611646D8}"/>
                </a:ext>
              </a:extLst>
            </p:cNvPr>
            <p:cNvSpPr txBox="1"/>
            <p:nvPr/>
          </p:nvSpPr>
          <p:spPr>
            <a:xfrm>
              <a:off x="-430916" y="5706282"/>
              <a:ext cx="28847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solidFill>
                    <a:schemeClr val="bg1"/>
                  </a:solidFill>
                  <a:latin typeface="Montserrat" pitchFamily="2" charset="77"/>
                  <a:ea typeface="Roboto" panose="02000000000000000000" pitchFamily="2" charset="0"/>
                  <a:cs typeface="Lato" charset="0"/>
                </a:rPr>
                <a:t>12</a:t>
              </a:r>
            </a:p>
          </p:txBody>
        </p:sp>
      </p:grpSp>
      <p:grpSp>
        <p:nvGrpSpPr>
          <p:cNvPr id="42" name="Grupo 41">
            <a:extLst>
              <a:ext uri="{FF2B5EF4-FFF2-40B4-BE49-F238E27FC236}">
                <a16:creationId xmlns:a16="http://schemas.microsoft.com/office/drawing/2014/main" id="{CDF6B4BF-FCEE-73BB-E1F8-F8B6607B5344}"/>
              </a:ext>
            </a:extLst>
          </p:cNvPr>
          <p:cNvGrpSpPr/>
          <p:nvPr/>
        </p:nvGrpSpPr>
        <p:grpSpPr>
          <a:xfrm>
            <a:off x="3186217" y="4382082"/>
            <a:ext cx="288471" cy="203200"/>
            <a:chOff x="-436703" y="6065482"/>
            <a:chExt cx="288471" cy="203200"/>
          </a:xfrm>
        </p:grpSpPr>
        <p:sp>
          <p:nvSpPr>
            <p:cNvPr id="34" name="Elipse 33">
              <a:extLst>
                <a:ext uri="{FF2B5EF4-FFF2-40B4-BE49-F238E27FC236}">
                  <a16:creationId xmlns:a16="http://schemas.microsoft.com/office/drawing/2014/main" id="{8AFCA368-ABBF-1ADC-2F3A-B78576CB6168}"/>
                </a:ext>
              </a:extLst>
            </p:cNvPr>
            <p:cNvSpPr/>
            <p:nvPr/>
          </p:nvSpPr>
          <p:spPr>
            <a:xfrm>
              <a:off x="-411300" y="6065482"/>
              <a:ext cx="203200" cy="203200"/>
            </a:xfrm>
            <a:prstGeom prst="ellipse">
              <a:avLst/>
            </a:prstGeom>
            <a:solidFill>
              <a:srgbClr val="0EAA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600" b="1" dirty="0">
                <a:latin typeface="Montserrat" pitchFamily="2" charset="77"/>
              </a:endParaRPr>
            </a:p>
          </p:txBody>
        </p:sp>
        <p:sp>
          <p:nvSpPr>
            <p:cNvPr id="35" name="TextBox 30">
              <a:extLst>
                <a:ext uri="{FF2B5EF4-FFF2-40B4-BE49-F238E27FC236}">
                  <a16:creationId xmlns:a16="http://schemas.microsoft.com/office/drawing/2014/main" id="{3BBEBB3D-F800-C04E-7793-2CC5E2A9D59C}"/>
                </a:ext>
              </a:extLst>
            </p:cNvPr>
            <p:cNvSpPr txBox="1"/>
            <p:nvPr/>
          </p:nvSpPr>
          <p:spPr>
            <a:xfrm>
              <a:off x="-436703" y="6074236"/>
              <a:ext cx="28847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solidFill>
                    <a:schemeClr val="bg1"/>
                  </a:solidFill>
                  <a:latin typeface="Montserrat" pitchFamily="2" charset="77"/>
                  <a:ea typeface="Roboto" panose="02000000000000000000" pitchFamily="2" charset="0"/>
                  <a:cs typeface="Lato" charset="0"/>
                </a:rPr>
                <a:t>13</a:t>
              </a:r>
            </a:p>
          </p:txBody>
        </p:sp>
      </p:grpSp>
      <p:grpSp>
        <p:nvGrpSpPr>
          <p:cNvPr id="41" name="Grupo 40">
            <a:extLst>
              <a:ext uri="{FF2B5EF4-FFF2-40B4-BE49-F238E27FC236}">
                <a16:creationId xmlns:a16="http://schemas.microsoft.com/office/drawing/2014/main" id="{0D45F0B1-D1F8-479A-4EDE-8B86F63EF958}"/>
              </a:ext>
            </a:extLst>
          </p:cNvPr>
          <p:cNvGrpSpPr/>
          <p:nvPr/>
        </p:nvGrpSpPr>
        <p:grpSpPr>
          <a:xfrm>
            <a:off x="2096384" y="4667633"/>
            <a:ext cx="288471" cy="203200"/>
            <a:chOff x="-430916" y="6421682"/>
            <a:chExt cx="288471" cy="203200"/>
          </a:xfrm>
        </p:grpSpPr>
        <p:sp>
          <p:nvSpPr>
            <p:cNvPr id="36" name="Elipse 35">
              <a:extLst>
                <a:ext uri="{FF2B5EF4-FFF2-40B4-BE49-F238E27FC236}">
                  <a16:creationId xmlns:a16="http://schemas.microsoft.com/office/drawing/2014/main" id="{6AD7948A-C4FC-0C93-9464-72490974A593}"/>
                </a:ext>
              </a:extLst>
            </p:cNvPr>
            <p:cNvSpPr/>
            <p:nvPr/>
          </p:nvSpPr>
          <p:spPr>
            <a:xfrm>
              <a:off x="-405513" y="6421682"/>
              <a:ext cx="203200" cy="203200"/>
            </a:xfrm>
            <a:prstGeom prst="ellipse">
              <a:avLst/>
            </a:prstGeom>
            <a:solidFill>
              <a:srgbClr val="0EAA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600" b="1" dirty="0">
                <a:latin typeface="Montserrat" pitchFamily="2" charset="77"/>
              </a:endParaRPr>
            </a:p>
          </p:txBody>
        </p:sp>
        <p:sp>
          <p:nvSpPr>
            <p:cNvPr id="37" name="TextBox 30">
              <a:extLst>
                <a:ext uri="{FF2B5EF4-FFF2-40B4-BE49-F238E27FC236}">
                  <a16:creationId xmlns:a16="http://schemas.microsoft.com/office/drawing/2014/main" id="{C869F6C4-26CE-9311-AD5E-E193A8443EC2}"/>
                </a:ext>
              </a:extLst>
            </p:cNvPr>
            <p:cNvSpPr txBox="1"/>
            <p:nvPr/>
          </p:nvSpPr>
          <p:spPr>
            <a:xfrm>
              <a:off x="-430916" y="6430436"/>
              <a:ext cx="28847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solidFill>
                    <a:schemeClr val="bg1"/>
                  </a:solidFill>
                  <a:latin typeface="Montserrat" pitchFamily="2" charset="77"/>
                  <a:ea typeface="Roboto" panose="02000000000000000000" pitchFamily="2" charset="0"/>
                  <a:cs typeface="Lato" charset="0"/>
                </a:rPr>
                <a:t>14</a:t>
              </a:r>
            </a:p>
          </p:txBody>
        </p:sp>
      </p:grpSp>
      <p:grpSp>
        <p:nvGrpSpPr>
          <p:cNvPr id="40" name="Grupo 39">
            <a:extLst>
              <a:ext uri="{FF2B5EF4-FFF2-40B4-BE49-F238E27FC236}">
                <a16:creationId xmlns:a16="http://schemas.microsoft.com/office/drawing/2014/main" id="{E638B89E-A6FA-F878-5F09-C2862588B120}"/>
              </a:ext>
            </a:extLst>
          </p:cNvPr>
          <p:cNvGrpSpPr/>
          <p:nvPr/>
        </p:nvGrpSpPr>
        <p:grpSpPr>
          <a:xfrm>
            <a:off x="-436703" y="7028904"/>
            <a:ext cx="288471" cy="203200"/>
            <a:chOff x="-436703" y="6789636"/>
            <a:chExt cx="288471" cy="203200"/>
          </a:xfrm>
        </p:grpSpPr>
        <p:sp>
          <p:nvSpPr>
            <p:cNvPr id="38" name="Elipse 37">
              <a:extLst>
                <a:ext uri="{FF2B5EF4-FFF2-40B4-BE49-F238E27FC236}">
                  <a16:creationId xmlns:a16="http://schemas.microsoft.com/office/drawing/2014/main" id="{88DC80B8-6FA5-122A-64C3-5C59E7ED194D}"/>
                </a:ext>
              </a:extLst>
            </p:cNvPr>
            <p:cNvSpPr/>
            <p:nvPr/>
          </p:nvSpPr>
          <p:spPr>
            <a:xfrm>
              <a:off x="-411300" y="6789636"/>
              <a:ext cx="203200" cy="203200"/>
            </a:xfrm>
            <a:prstGeom prst="ellipse">
              <a:avLst/>
            </a:prstGeom>
            <a:solidFill>
              <a:srgbClr val="0EAA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600" b="1" dirty="0">
                <a:latin typeface="Montserrat" pitchFamily="2" charset="77"/>
              </a:endParaRPr>
            </a:p>
          </p:txBody>
        </p:sp>
        <p:sp>
          <p:nvSpPr>
            <p:cNvPr id="39" name="TextBox 30">
              <a:extLst>
                <a:ext uri="{FF2B5EF4-FFF2-40B4-BE49-F238E27FC236}">
                  <a16:creationId xmlns:a16="http://schemas.microsoft.com/office/drawing/2014/main" id="{F95DF9FF-EABB-7145-7C56-002D4402497B}"/>
                </a:ext>
              </a:extLst>
            </p:cNvPr>
            <p:cNvSpPr txBox="1"/>
            <p:nvPr/>
          </p:nvSpPr>
          <p:spPr>
            <a:xfrm>
              <a:off x="-436703" y="6798390"/>
              <a:ext cx="28847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solidFill>
                    <a:schemeClr val="bg1"/>
                  </a:solidFill>
                  <a:latin typeface="Montserrat" pitchFamily="2" charset="77"/>
                  <a:ea typeface="Roboto" panose="02000000000000000000" pitchFamily="2" charset="0"/>
                  <a:cs typeface="Lato" charset="0"/>
                </a:rPr>
                <a:t>15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A39038E7-8380-3306-DA6B-FEF76B3E6B46}"/>
              </a:ext>
            </a:extLst>
          </p:cNvPr>
          <p:cNvSpPr/>
          <p:nvPr/>
        </p:nvSpPr>
        <p:spPr>
          <a:xfrm>
            <a:off x="4813281" y="4870833"/>
            <a:ext cx="6735252" cy="131811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A96279E-0B1A-4B7B-85D2-58778F19C999}"/>
              </a:ext>
            </a:extLst>
          </p:cNvPr>
          <p:cNvSpPr txBox="1"/>
          <p:nvPr/>
        </p:nvSpPr>
        <p:spPr>
          <a:xfrm>
            <a:off x="4961645" y="4959122"/>
            <a:ext cx="673525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chemeClr val="bg2">
                    <a:lumMod val="50000"/>
                  </a:schemeClr>
                </a:solidFill>
                <a:ea typeface="Lato SemiBold" panose="020B0604020202020204" pitchFamily="34" charset="0"/>
                <a:cs typeface="Lato SemiBold" panose="020B0604020202020204" pitchFamily="34" charset="0"/>
              </a:rPr>
              <a:t>Respuestas sugeridas para </a:t>
            </a:r>
            <a:r>
              <a:rPr lang="es-CO" b="1" dirty="0">
                <a:solidFill>
                  <a:schemeClr val="bg2">
                    <a:lumMod val="50000"/>
                  </a:schemeClr>
                </a:solidFill>
                <a:ea typeface="Lato SemiBold" panose="020B0604020202020204" pitchFamily="34" charset="0"/>
                <a:cs typeface="Lato SemiBold" panose="020B0604020202020204" pitchFamily="34" charset="0"/>
              </a:rPr>
              <a:t>personas naturales</a:t>
            </a:r>
            <a:r>
              <a:rPr lang="es-CO" dirty="0">
                <a:solidFill>
                  <a:schemeClr val="bg2">
                    <a:lumMod val="50000"/>
                  </a:schemeClr>
                </a:solidFill>
                <a:ea typeface="Lato SemiBold" panose="020B0604020202020204" pitchFamily="34" charset="0"/>
                <a:cs typeface="Lato SemiBold" panose="020B0604020202020204" pitchFamily="34" charset="0"/>
              </a:rPr>
              <a:t>. </a:t>
            </a:r>
          </a:p>
          <a:p>
            <a:endParaRPr lang="es-CO" dirty="0">
              <a:solidFill>
                <a:schemeClr val="bg2">
                  <a:lumMod val="50000"/>
                </a:schemeClr>
              </a:solidFill>
              <a:ea typeface="Lato SemiBold" panose="020B0604020202020204" pitchFamily="34" charset="0"/>
              <a:cs typeface="Lato SemiBold" panose="020B0604020202020204" pitchFamily="34" charset="0"/>
            </a:endParaRPr>
          </a:p>
          <a:p>
            <a:r>
              <a:rPr lang="es-CO" dirty="0">
                <a:solidFill>
                  <a:schemeClr val="bg2">
                    <a:lumMod val="50000"/>
                  </a:schemeClr>
                </a:solidFill>
                <a:ea typeface="Lato SemiBold" panose="020B0604020202020204" pitchFamily="34" charset="0"/>
                <a:cs typeface="Lato SemiBold" panose="020B0604020202020204" pitchFamily="34" charset="0"/>
              </a:rPr>
              <a:t>Para </a:t>
            </a:r>
            <a:r>
              <a:rPr lang="es-CO" b="1" dirty="0">
                <a:solidFill>
                  <a:schemeClr val="bg2">
                    <a:lumMod val="50000"/>
                  </a:schemeClr>
                </a:solidFill>
                <a:ea typeface="Lato SemiBold" panose="020B0604020202020204" pitchFamily="34" charset="0"/>
                <a:cs typeface="Lato SemiBold" panose="020B0604020202020204" pitchFamily="34" charset="0"/>
              </a:rPr>
              <a:t>personas jurídicas </a:t>
            </a:r>
            <a:r>
              <a:rPr lang="es-CO" dirty="0">
                <a:solidFill>
                  <a:schemeClr val="bg2">
                    <a:lumMod val="50000"/>
                  </a:schemeClr>
                </a:solidFill>
                <a:ea typeface="Lato SemiBold" panose="020B0604020202020204" pitchFamily="34" charset="0"/>
                <a:cs typeface="Lato SemiBold" panose="020B0604020202020204" pitchFamily="34" charset="0"/>
              </a:rPr>
              <a:t>debes colocar la información según datos de tu compañía.</a:t>
            </a:r>
            <a:endParaRPr lang="es-ES_tradnl" dirty="0">
              <a:solidFill>
                <a:schemeClr val="bg2">
                  <a:lumMod val="50000"/>
                </a:schemeClr>
              </a:solidFill>
              <a:ea typeface="Lato SemiBold" panose="020B0604020202020204" pitchFamily="34" charset="0"/>
              <a:cs typeface="Lato SemiBold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5E3A15-B341-8BCC-EE57-F896205CCB81}"/>
              </a:ext>
            </a:extLst>
          </p:cNvPr>
          <p:cNvSpPr txBox="1"/>
          <p:nvPr/>
        </p:nvSpPr>
        <p:spPr>
          <a:xfrm>
            <a:off x="8631954" y="6397052"/>
            <a:ext cx="32404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spc="600" dirty="0">
                <a:solidFill>
                  <a:schemeClr val="bg1">
                    <a:lumMod val="65000"/>
                  </a:schemeClr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</p:spTree>
    <p:extLst>
      <p:ext uri="{BB962C8B-B14F-4D97-AF65-F5344CB8AC3E}">
        <p14:creationId xmlns:p14="http://schemas.microsoft.com/office/powerpoint/2010/main" val="3489656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3CBE0BA-5BE1-91C3-8D35-F4D575C92BAF}"/>
              </a:ext>
            </a:extLst>
          </p:cNvPr>
          <p:cNvSpPr/>
          <p:nvPr/>
        </p:nvSpPr>
        <p:spPr>
          <a:xfrm>
            <a:off x="5880101" y="-12451"/>
            <a:ext cx="5562599" cy="68585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2C1702-499F-F977-1C2E-847905516932}"/>
              </a:ext>
            </a:extLst>
          </p:cNvPr>
          <p:cNvSpPr txBox="1"/>
          <p:nvPr/>
        </p:nvSpPr>
        <p:spPr>
          <a:xfrm>
            <a:off x="873504" y="762223"/>
            <a:ext cx="4717296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Compañía: </a:t>
            </a:r>
            <a:r>
              <a:rPr lang="es-CO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</a:t>
            </a:r>
            <a:r>
              <a:rPr lang="es-CO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ombres y apellidos del consultor. Si es persona jurídica , añade la razón social de tu empresa.</a:t>
            </a:r>
          </a:p>
          <a:p>
            <a:endParaRPr lang="es-CO" sz="1600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Tipo de organización fiscal:</a:t>
            </a:r>
            <a:r>
              <a:rPr lang="es-CO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Seleccionar individuo.</a:t>
            </a:r>
          </a:p>
          <a:p>
            <a:endParaRPr lang="es-CO" sz="1600" u="sng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Tipo de proveedor: </a:t>
            </a:r>
            <a:r>
              <a:rPr lang="es-CO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Contratista.</a:t>
            </a:r>
          </a:p>
          <a:p>
            <a:endParaRPr lang="es-CO" sz="1600" u="sng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Sitio Web Corporativo: </a:t>
            </a:r>
            <a:r>
              <a:rPr lang="es-CO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 aplica.</a:t>
            </a:r>
          </a:p>
          <a:p>
            <a:endParaRPr lang="es-CO" sz="1600" u="sng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Anexos: </a:t>
            </a:r>
            <a:r>
              <a:rPr lang="es-CO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 aplica.</a:t>
            </a:r>
          </a:p>
          <a:p>
            <a:endParaRPr lang="es-CO" sz="1600" u="sng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Número DUNS, </a:t>
            </a:r>
            <a:r>
              <a:rPr lang="es-CO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si aplica</a:t>
            </a:r>
          </a:p>
          <a:p>
            <a:endParaRPr lang="es-CO" sz="1600" u="sng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País de impuestos:</a:t>
            </a:r>
            <a:r>
              <a:rPr lang="es-CO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 </a:t>
            </a:r>
          </a:p>
          <a:p>
            <a:endParaRPr lang="es-CO" sz="1400" u="sng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endParaRPr lang="es-CO" sz="1400" u="sng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 </a:t>
            </a:r>
          </a:p>
          <a:p>
            <a:br>
              <a:rPr lang="es-CO" sz="11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</a:br>
            <a:endParaRPr lang="es-CO" sz="1100" b="1" dirty="0">
              <a:solidFill>
                <a:schemeClr val="tx2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256D55-F989-576F-4A9E-41C4DD44224E}"/>
              </a:ext>
            </a:extLst>
          </p:cNvPr>
          <p:cNvSpPr txBox="1"/>
          <p:nvPr/>
        </p:nvSpPr>
        <p:spPr>
          <a:xfrm>
            <a:off x="6302752" y="762223"/>
            <a:ext cx="471729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ID de contribuyente: </a:t>
            </a:r>
            <a:r>
              <a:rPr lang="es-CO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Número de documento de identidad o NIT de la empresa</a:t>
            </a:r>
          </a:p>
          <a:p>
            <a:endParaRPr lang="es-CO" sz="1600" u="sng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endParaRPr lang="es-CO" sz="1600" b="1" dirty="0">
              <a:solidFill>
                <a:schemeClr val="tx2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s-CO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Número de registro fiscal: </a:t>
            </a:r>
            <a:r>
              <a:rPr lang="es-CO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Número de documento de identidad o NIT de la empresa</a:t>
            </a:r>
          </a:p>
          <a:p>
            <a:endParaRPr lang="es-CO" sz="1600" u="sng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Nota al aprobador: </a:t>
            </a:r>
            <a:r>
              <a:rPr lang="es-CO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No aplica</a:t>
            </a:r>
          </a:p>
          <a:p>
            <a:endParaRPr lang="es-CO" sz="1600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UNGM </a:t>
            </a:r>
            <a:r>
              <a:rPr lang="es-CO" sz="16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vendor</a:t>
            </a:r>
            <a:r>
              <a:rPr lang="es-CO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ID: </a:t>
            </a:r>
            <a:r>
              <a:rPr lang="es-CO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Si lo tiene</a:t>
            </a:r>
          </a:p>
          <a:p>
            <a:endParaRPr lang="es-CO" sz="1600" u="sng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r>
              <a:rPr lang="es-CO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Country </a:t>
            </a:r>
            <a:r>
              <a:rPr lang="es-CO" sz="16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of</a:t>
            </a:r>
            <a:r>
              <a:rPr lang="es-CO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CO" sz="16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origin</a:t>
            </a:r>
            <a:r>
              <a:rPr lang="es-CO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: </a:t>
            </a:r>
            <a:endParaRPr lang="es-CO" sz="1600" dirty="0">
              <a:solidFill>
                <a:schemeClr val="tx2">
                  <a:lumMod val="75000"/>
                  <a:lumOff val="25000"/>
                </a:schemeClr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endParaRPr lang="es-CO" sz="1600" b="1" dirty="0">
              <a:solidFill>
                <a:schemeClr val="tx2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s-CO" sz="16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National</a:t>
            </a:r>
            <a:r>
              <a:rPr lang="es-CO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CO" sz="16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identifier</a:t>
            </a:r>
            <a:r>
              <a:rPr lang="es-CO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: </a:t>
            </a:r>
            <a:r>
              <a:rPr lang="es-CO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Número de documento de identidad</a:t>
            </a:r>
          </a:p>
          <a:p>
            <a:r>
              <a:rPr lang="es-CO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 </a:t>
            </a:r>
          </a:p>
          <a:p>
            <a:r>
              <a:rPr lang="es-CO" sz="16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Información de contacto: </a:t>
            </a:r>
            <a:r>
              <a:rPr lang="es-CO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Ingresa tus datos personales de contacto.</a:t>
            </a:r>
          </a:p>
          <a:p>
            <a:r>
              <a:rPr lang="es-CO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 </a:t>
            </a:r>
          </a:p>
          <a:p>
            <a:br>
              <a:rPr lang="es-CO" sz="1100" dirty="0">
                <a:solidFill>
                  <a:schemeClr val="tx2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</a:br>
            <a:endParaRPr lang="es-CO" sz="1100" b="1" dirty="0">
              <a:solidFill>
                <a:schemeClr val="tx2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5D4DF94-DA6D-D0C9-B1F9-CA4C421D5D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3436" y="-445911"/>
            <a:ext cx="1699497" cy="2586845"/>
          </a:xfrm>
          <a:prstGeom prst="rect">
            <a:avLst/>
          </a:prstGeom>
        </p:spPr>
      </p:pic>
      <p:pic>
        <p:nvPicPr>
          <p:cNvPr id="8" name="Picture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F90087E-5646-1669-9AB4-B7BB141588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3436" y="-420511"/>
            <a:ext cx="1699497" cy="2586845"/>
          </a:xfrm>
          <a:prstGeom prst="rect">
            <a:avLst/>
          </a:prstGeom>
        </p:spPr>
      </p:pic>
      <p:sp>
        <p:nvSpPr>
          <p:cNvPr id="10" name="Elipse 1">
            <a:extLst>
              <a:ext uri="{FF2B5EF4-FFF2-40B4-BE49-F238E27FC236}">
                <a16:creationId xmlns:a16="http://schemas.microsoft.com/office/drawing/2014/main" id="{E616EE40-4FCB-81EB-3013-8D2EF0E28AB7}"/>
              </a:ext>
            </a:extLst>
          </p:cNvPr>
          <p:cNvSpPr/>
          <p:nvPr/>
        </p:nvSpPr>
        <p:spPr>
          <a:xfrm>
            <a:off x="670304" y="822111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1</a:t>
            </a:r>
          </a:p>
        </p:txBody>
      </p:sp>
      <p:sp>
        <p:nvSpPr>
          <p:cNvPr id="11" name="Elipse 4">
            <a:extLst>
              <a:ext uri="{FF2B5EF4-FFF2-40B4-BE49-F238E27FC236}">
                <a16:creationId xmlns:a16="http://schemas.microsoft.com/office/drawing/2014/main" id="{513CFC10-4301-0274-46BE-89C3D88B8DBD}"/>
              </a:ext>
            </a:extLst>
          </p:cNvPr>
          <p:cNvSpPr/>
          <p:nvPr/>
        </p:nvSpPr>
        <p:spPr>
          <a:xfrm>
            <a:off x="670304" y="1833790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2</a:t>
            </a:r>
          </a:p>
        </p:txBody>
      </p:sp>
      <p:sp>
        <p:nvSpPr>
          <p:cNvPr id="12" name="Elipse 9">
            <a:extLst>
              <a:ext uri="{FF2B5EF4-FFF2-40B4-BE49-F238E27FC236}">
                <a16:creationId xmlns:a16="http://schemas.microsoft.com/office/drawing/2014/main" id="{6C90944A-8056-F70B-4EA6-F40EFE5A8DC2}"/>
              </a:ext>
            </a:extLst>
          </p:cNvPr>
          <p:cNvSpPr/>
          <p:nvPr/>
        </p:nvSpPr>
        <p:spPr>
          <a:xfrm>
            <a:off x="670304" y="2305608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3</a:t>
            </a:r>
          </a:p>
        </p:txBody>
      </p:sp>
      <p:sp>
        <p:nvSpPr>
          <p:cNvPr id="14" name="Elipse 10">
            <a:extLst>
              <a:ext uri="{FF2B5EF4-FFF2-40B4-BE49-F238E27FC236}">
                <a16:creationId xmlns:a16="http://schemas.microsoft.com/office/drawing/2014/main" id="{C997C23D-6675-446D-F3B9-98546934F361}"/>
              </a:ext>
            </a:extLst>
          </p:cNvPr>
          <p:cNvSpPr/>
          <p:nvPr/>
        </p:nvSpPr>
        <p:spPr>
          <a:xfrm>
            <a:off x="670304" y="2777426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4</a:t>
            </a:r>
          </a:p>
        </p:txBody>
      </p:sp>
      <p:sp>
        <p:nvSpPr>
          <p:cNvPr id="15" name="Elipse 11">
            <a:extLst>
              <a:ext uri="{FF2B5EF4-FFF2-40B4-BE49-F238E27FC236}">
                <a16:creationId xmlns:a16="http://schemas.microsoft.com/office/drawing/2014/main" id="{AEF40CAA-91D7-71B6-60C9-FDDEA263FB5C}"/>
              </a:ext>
            </a:extLst>
          </p:cNvPr>
          <p:cNvSpPr/>
          <p:nvPr/>
        </p:nvSpPr>
        <p:spPr>
          <a:xfrm>
            <a:off x="670304" y="3264191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5</a:t>
            </a:r>
          </a:p>
        </p:txBody>
      </p:sp>
      <p:sp>
        <p:nvSpPr>
          <p:cNvPr id="16" name="Elipse 12">
            <a:extLst>
              <a:ext uri="{FF2B5EF4-FFF2-40B4-BE49-F238E27FC236}">
                <a16:creationId xmlns:a16="http://schemas.microsoft.com/office/drawing/2014/main" id="{72F3BDC2-3542-2A7B-E867-948300E7D055}"/>
              </a:ext>
            </a:extLst>
          </p:cNvPr>
          <p:cNvSpPr/>
          <p:nvPr/>
        </p:nvSpPr>
        <p:spPr>
          <a:xfrm>
            <a:off x="673462" y="3750956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6</a:t>
            </a:r>
          </a:p>
        </p:txBody>
      </p:sp>
      <p:sp>
        <p:nvSpPr>
          <p:cNvPr id="17" name="Elipse 13">
            <a:extLst>
              <a:ext uri="{FF2B5EF4-FFF2-40B4-BE49-F238E27FC236}">
                <a16:creationId xmlns:a16="http://schemas.microsoft.com/office/drawing/2014/main" id="{60336C52-885C-67D1-E476-EC1814C1E4D3}"/>
              </a:ext>
            </a:extLst>
          </p:cNvPr>
          <p:cNvSpPr/>
          <p:nvPr/>
        </p:nvSpPr>
        <p:spPr>
          <a:xfrm>
            <a:off x="670304" y="4237721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7</a:t>
            </a:r>
          </a:p>
        </p:txBody>
      </p:sp>
      <p:sp>
        <p:nvSpPr>
          <p:cNvPr id="18" name="Elipse 14">
            <a:extLst>
              <a:ext uri="{FF2B5EF4-FFF2-40B4-BE49-F238E27FC236}">
                <a16:creationId xmlns:a16="http://schemas.microsoft.com/office/drawing/2014/main" id="{6DD15439-44D1-7103-4026-41229805A7DB}"/>
              </a:ext>
            </a:extLst>
          </p:cNvPr>
          <p:cNvSpPr/>
          <p:nvPr/>
        </p:nvSpPr>
        <p:spPr>
          <a:xfrm>
            <a:off x="6061058" y="822111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8</a:t>
            </a:r>
          </a:p>
        </p:txBody>
      </p:sp>
      <p:sp>
        <p:nvSpPr>
          <p:cNvPr id="19" name="Elipse 15">
            <a:extLst>
              <a:ext uri="{FF2B5EF4-FFF2-40B4-BE49-F238E27FC236}">
                <a16:creationId xmlns:a16="http://schemas.microsoft.com/office/drawing/2014/main" id="{3131A9BC-7C5E-1BC1-658F-D39D6DB93052}"/>
              </a:ext>
            </a:extLst>
          </p:cNvPr>
          <p:cNvSpPr/>
          <p:nvPr/>
        </p:nvSpPr>
        <p:spPr>
          <a:xfrm>
            <a:off x="6072360" y="1831512"/>
            <a:ext cx="203200" cy="203200"/>
          </a:xfrm>
          <a:prstGeom prst="ellipse">
            <a:avLst/>
          </a:prstGeom>
          <a:solidFill>
            <a:srgbClr val="0EA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600" b="1" dirty="0">
                <a:latin typeface="Montserrat" pitchFamily="2" charset="77"/>
              </a:rPr>
              <a:t>9</a:t>
            </a:r>
          </a:p>
        </p:txBody>
      </p:sp>
      <p:grpSp>
        <p:nvGrpSpPr>
          <p:cNvPr id="20" name="Grupo 16">
            <a:extLst>
              <a:ext uri="{FF2B5EF4-FFF2-40B4-BE49-F238E27FC236}">
                <a16:creationId xmlns:a16="http://schemas.microsoft.com/office/drawing/2014/main" id="{5B2A6527-5094-BAB5-0A35-DB484D407549}"/>
              </a:ext>
            </a:extLst>
          </p:cNvPr>
          <p:cNvGrpSpPr/>
          <p:nvPr/>
        </p:nvGrpSpPr>
        <p:grpSpPr>
          <a:xfrm>
            <a:off x="6056502" y="2540985"/>
            <a:ext cx="288471" cy="203200"/>
            <a:chOff x="-440056" y="4948567"/>
            <a:chExt cx="288471" cy="203200"/>
          </a:xfrm>
        </p:grpSpPr>
        <p:sp>
          <p:nvSpPr>
            <p:cNvPr id="21" name="Elipse 17">
              <a:extLst>
                <a:ext uri="{FF2B5EF4-FFF2-40B4-BE49-F238E27FC236}">
                  <a16:creationId xmlns:a16="http://schemas.microsoft.com/office/drawing/2014/main" id="{071A2FDF-7D3E-20C7-E30A-E4FD2E556356}"/>
                </a:ext>
              </a:extLst>
            </p:cNvPr>
            <p:cNvSpPr/>
            <p:nvPr/>
          </p:nvSpPr>
          <p:spPr>
            <a:xfrm>
              <a:off x="-409763" y="4948567"/>
              <a:ext cx="203200" cy="203200"/>
            </a:xfrm>
            <a:prstGeom prst="ellipse">
              <a:avLst/>
            </a:prstGeom>
            <a:solidFill>
              <a:srgbClr val="0EAA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600" b="1" dirty="0">
                <a:latin typeface="Montserrat" pitchFamily="2" charset="77"/>
              </a:endParaRPr>
            </a:p>
          </p:txBody>
        </p:sp>
        <p:sp>
          <p:nvSpPr>
            <p:cNvPr id="22" name="TextBox 30">
              <a:extLst>
                <a:ext uri="{FF2B5EF4-FFF2-40B4-BE49-F238E27FC236}">
                  <a16:creationId xmlns:a16="http://schemas.microsoft.com/office/drawing/2014/main" id="{56E80E5B-6356-CAD1-8793-731E12B64876}"/>
                </a:ext>
              </a:extLst>
            </p:cNvPr>
            <p:cNvSpPr txBox="1"/>
            <p:nvPr/>
          </p:nvSpPr>
          <p:spPr>
            <a:xfrm>
              <a:off x="-440056" y="4957321"/>
              <a:ext cx="28847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solidFill>
                    <a:schemeClr val="bg1"/>
                  </a:solidFill>
                  <a:latin typeface="Montserrat" pitchFamily="2" charset="77"/>
                  <a:ea typeface="Roboto" panose="02000000000000000000" pitchFamily="2" charset="0"/>
                  <a:cs typeface="Lato" charset="0"/>
                </a:rPr>
                <a:t>10</a:t>
              </a:r>
            </a:p>
          </p:txBody>
        </p:sp>
      </p:grpSp>
      <p:grpSp>
        <p:nvGrpSpPr>
          <p:cNvPr id="23" name="Grupo 19">
            <a:extLst>
              <a:ext uri="{FF2B5EF4-FFF2-40B4-BE49-F238E27FC236}">
                <a16:creationId xmlns:a16="http://schemas.microsoft.com/office/drawing/2014/main" id="{4829E885-F3B3-E2D4-5D2D-E458EAE56B6D}"/>
              </a:ext>
            </a:extLst>
          </p:cNvPr>
          <p:cNvGrpSpPr/>
          <p:nvPr/>
        </p:nvGrpSpPr>
        <p:grpSpPr>
          <a:xfrm>
            <a:off x="6056502" y="3027969"/>
            <a:ext cx="288471" cy="203200"/>
            <a:chOff x="-436063" y="5316521"/>
            <a:chExt cx="288471" cy="203200"/>
          </a:xfrm>
        </p:grpSpPr>
        <p:sp>
          <p:nvSpPr>
            <p:cNvPr id="24" name="Elipse 20">
              <a:extLst>
                <a:ext uri="{FF2B5EF4-FFF2-40B4-BE49-F238E27FC236}">
                  <a16:creationId xmlns:a16="http://schemas.microsoft.com/office/drawing/2014/main" id="{4737A681-27BC-6B5C-C90F-A7BDC60DF1B0}"/>
                </a:ext>
              </a:extLst>
            </p:cNvPr>
            <p:cNvSpPr/>
            <p:nvPr/>
          </p:nvSpPr>
          <p:spPr>
            <a:xfrm>
              <a:off x="-415550" y="5316521"/>
              <a:ext cx="203200" cy="203200"/>
            </a:xfrm>
            <a:prstGeom prst="ellipse">
              <a:avLst/>
            </a:prstGeom>
            <a:solidFill>
              <a:srgbClr val="0EAA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600" b="1" dirty="0">
                <a:latin typeface="Montserrat" pitchFamily="2" charset="77"/>
              </a:endParaRPr>
            </a:p>
          </p:txBody>
        </p:sp>
        <p:sp>
          <p:nvSpPr>
            <p:cNvPr id="25" name="TextBox 30">
              <a:extLst>
                <a:ext uri="{FF2B5EF4-FFF2-40B4-BE49-F238E27FC236}">
                  <a16:creationId xmlns:a16="http://schemas.microsoft.com/office/drawing/2014/main" id="{39F4DEE4-94D6-9A47-45EE-BD3A4B3F383C}"/>
                </a:ext>
              </a:extLst>
            </p:cNvPr>
            <p:cNvSpPr txBox="1"/>
            <p:nvPr/>
          </p:nvSpPr>
          <p:spPr>
            <a:xfrm>
              <a:off x="-436063" y="5325275"/>
              <a:ext cx="28847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solidFill>
                    <a:schemeClr val="bg1"/>
                  </a:solidFill>
                  <a:latin typeface="Montserrat" pitchFamily="2" charset="77"/>
                  <a:ea typeface="Roboto" panose="02000000000000000000" pitchFamily="2" charset="0"/>
                  <a:cs typeface="Lato" charset="0"/>
                </a:rPr>
                <a:t>11</a:t>
              </a:r>
            </a:p>
          </p:txBody>
        </p:sp>
      </p:grpSp>
      <p:grpSp>
        <p:nvGrpSpPr>
          <p:cNvPr id="26" name="Grupo 22">
            <a:extLst>
              <a:ext uri="{FF2B5EF4-FFF2-40B4-BE49-F238E27FC236}">
                <a16:creationId xmlns:a16="http://schemas.microsoft.com/office/drawing/2014/main" id="{F33BE7B8-782C-22A0-96DF-63CF29B018ED}"/>
              </a:ext>
            </a:extLst>
          </p:cNvPr>
          <p:cNvGrpSpPr/>
          <p:nvPr/>
        </p:nvGrpSpPr>
        <p:grpSpPr>
          <a:xfrm>
            <a:off x="6048695" y="3512532"/>
            <a:ext cx="288471" cy="203200"/>
            <a:chOff x="-430916" y="5697528"/>
            <a:chExt cx="288471" cy="203200"/>
          </a:xfrm>
        </p:grpSpPr>
        <p:sp>
          <p:nvSpPr>
            <p:cNvPr id="27" name="Elipse 23">
              <a:extLst>
                <a:ext uri="{FF2B5EF4-FFF2-40B4-BE49-F238E27FC236}">
                  <a16:creationId xmlns:a16="http://schemas.microsoft.com/office/drawing/2014/main" id="{AAAA1990-88EB-CFAF-6332-F4BD19F21240}"/>
                </a:ext>
              </a:extLst>
            </p:cNvPr>
            <p:cNvSpPr/>
            <p:nvPr/>
          </p:nvSpPr>
          <p:spPr>
            <a:xfrm>
              <a:off x="-405513" y="5697528"/>
              <a:ext cx="203200" cy="203200"/>
            </a:xfrm>
            <a:prstGeom prst="ellipse">
              <a:avLst/>
            </a:prstGeom>
            <a:solidFill>
              <a:srgbClr val="0EAA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600" b="1" dirty="0">
                <a:latin typeface="Montserrat" pitchFamily="2" charset="77"/>
              </a:endParaRPr>
            </a:p>
          </p:txBody>
        </p:sp>
        <p:sp>
          <p:nvSpPr>
            <p:cNvPr id="28" name="TextBox 30">
              <a:extLst>
                <a:ext uri="{FF2B5EF4-FFF2-40B4-BE49-F238E27FC236}">
                  <a16:creationId xmlns:a16="http://schemas.microsoft.com/office/drawing/2014/main" id="{F12854BC-ACA6-D55C-1F68-9CB8CAC21042}"/>
                </a:ext>
              </a:extLst>
            </p:cNvPr>
            <p:cNvSpPr txBox="1"/>
            <p:nvPr/>
          </p:nvSpPr>
          <p:spPr>
            <a:xfrm>
              <a:off x="-430916" y="5706282"/>
              <a:ext cx="28847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solidFill>
                    <a:schemeClr val="bg1"/>
                  </a:solidFill>
                  <a:latin typeface="Montserrat" pitchFamily="2" charset="77"/>
                  <a:ea typeface="Roboto" panose="02000000000000000000" pitchFamily="2" charset="0"/>
                  <a:cs typeface="Lato" charset="0"/>
                </a:rPr>
                <a:t>12</a:t>
              </a:r>
            </a:p>
          </p:txBody>
        </p:sp>
      </p:grpSp>
      <p:grpSp>
        <p:nvGrpSpPr>
          <p:cNvPr id="29" name="Grupo 25">
            <a:extLst>
              <a:ext uri="{FF2B5EF4-FFF2-40B4-BE49-F238E27FC236}">
                <a16:creationId xmlns:a16="http://schemas.microsoft.com/office/drawing/2014/main" id="{1F05DBE0-A391-1D56-629C-374061377A81}"/>
              </a:ext>
            </a:extLst>
          </p:cNvPr>
          <p:cNvGrpSpPr/>
          <p:nvPr/>
        </p:nvGrpSpPr>
        <p:grpSpPr>
          <a:xfrm>
            <a:off x="6042800" y="4022192"/>
            <a:ext cx="288471" cy="203200"/>
            <a:chOff x="-436703" y="6065482"/>
            <a:chExt cx="288471" cy="203200"/>
          </a:xfrm>
        </p:grpSpPr>
        <p:sp>
          <p:nvSpPr>
            <p:cNvPr id="30" name="Elipse 26">
              <a:extLst>
                <a:ext uri="{FF2B5EF4-FFF2-40B4-BE49-F238E27FC236}">
                  <a16:creationId xmlns:a16="http://schemas.microsoft.com/office/drawing/2014/main" id="{94AD1BDD-8026-0B40-E4DF-A588BA39EA0E}"/>
                </a:ext>
              </a:extLst>
            </p:cNvPr>
            <p:cNvSpPr/>
            <p:nvPr/>
          </p:nvSpPr>
          <p:spPr>
            <a:xfrm>
              <a:off x="-411300" y="6065482"/>
              <a:ext cx="203200" cy="203200"/>
            </a:xfrm>
            <a:prstGeom prst="ellipse">
              <a:avLst/>
            </a:prstGeom>
            <a:solidFill>
              <a:srgbClr val="0EAA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600" b="1" dirty="0">
                <a:latin typeface="Montserrat" pitchFamily="2" charset="77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9658985-E72F-10C7-3AEC-B9086D353677}"/>
                </a:ext>
              </a:extLst>
            </p:cNvPr>
            <p:cNvSpPr txBox="1"/>
            <p:nvPr/>
          </p:nvSpPr>
          <p:spPr>
            <a:xfrm>
              <a:off x="-436703" y="6074236"/>
              <a:ext cx="28847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solidFill>
                    <a:schemeClr val="bg1"/>
                  </a:solidFill>
                  <a:latin typeface="Montserrat" pitchFamily="2" charset="77"/>
                  <a:ea typeface="Roboto" panose="02000000000000000000" pitchFamily="2" charset="0"/>
                  <a:cs typeface="Lato" charset="0"/>
                </a:rPr>
                <a:t>13</a:t>
              </a:r>
            </a:p>
          </p:txBody>
        </p:sp>
      </p:grpSp>
      <p:grpSp>
        <p:nvGrpSpPr>
          <p:cNvPr id="32" name="Grupo 28">
            <a:extLst>
              <a:ext uri="{FF2B5EF4-FFF2-40B4-BE49-F238E27FC236}">
                <a16:creationId xmlns:a16="http://schemas.microsoft.com/office/drawing/2014/main" id="{ADC7E051-E88D-4EBC-7D9E-48F0C9D8F8CA}"/>
              </a:ext>
            </a:extLst>
          </p:cNvPr>
          <p:cNvGrpSpPr/>
          <p:nvPr/>
        </p:nvGrpSpPr>
        <p:grpSpPr>
          <a:xfrm>
            <a:off x="6086795" y="4754848"/>
            <a:ext cx="288471" cy="203200"/>
            <a:chOff x="-430916" y="6421682"/>
            <a:chExt cx="288471" cy="203200"/>
          </a:xfrm>
        </p:grpSpPr>
        <p:sp>
          <p:nvSpPr>
            <p:cNvPr id="33" name="Elipse 29">
              <a:extLst>
                <a:ext uri="{FF2B5EF4-FFF2-40B4-BE49-F238E27FC236}">
                  <a16:creationId xmlns:a16="http://schemas.microsoft.com/office/drawing/2014/main" id="{99184626-EC14-DAAA-267A-B2EF1927353D}"/>
                </a:ext>
              </a:extLst>
            </p:cNvPr>
            <p:cNvSpPr/>
            <p:nvPr/>
          </p:nvSpPr>
          <p:spPr>
            <a:xfrm>
              <a:off x="-405513" y="6421682"/>
              <a:ext cx="203200" cy="203200"/>
            </a:xfrm>
            <a:prstGeom prst="ellipse">
              <a:avLst/>
            </a:prstGeom>
            <a:solidFill>
              <a:srgbClr val="0EAA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600" b="1" dirty="0">
                <a:latin typeface="Montserrat" pitchFamily="2" charset="77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E057DED-0E38-56A5-4665-66A368E143AB}"/>
                </a:ext>
              </a:extLst>
            </p:cNvPr>
            <p:cNvSpPr txBox="1"/>
            <p:nvPr/>
          </p:nvSpPr>
          <p:spPr>
            <a:xfrm>
              <a:off x="-430916" y="6430436"/>
              <a:ext cx="28847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solidFill>
                    <a:schemeClr val="bg1"/>
                  </a:solidFill>
                  <a:latin typeface="Montserrat" pitchFamily="2" charset="77"/>
                  <a:ea typeface="Roboto" panose="02000000000000000000" pitchFamily="2" charset="0"/>
                  <a:cs typeface="Lato" charset="0"/>
                </a:rPr>
                <a:t>14</a:t>
              </a:r>
            </a:p>
          </p:txBody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3A770002-6D9B-6F84-2073-CF2A3A9563A7}"/>
              </a:ext>
            </a:extLst>
          </p:cNvPr>
          <p:cNvSpPr/>
          <p:nvPr/>
        </p:nvSpPr>
        <p:spPr>
          <a:xfrm>
            <a:off x="1171952" y="5568449"/>
            <a:ext cx="6872753" cy="12776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0C9273-C747-DE3B-4D5B-51C130D65B81}"/>
              </a:ext>
            </a:extLst>
          </p:cNvPr>
          <p:cNvSpPr txBox="1"/>
          <p:nvPr/>
        </p:nvSpPr>
        <p:spPr>
          <a:xfrm>
            <a:off x="1617478" y="5873182"/>
            <a:ext cx="598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800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Después de completar la información, haz clic en el botón </a:t>
            </a:r>
            <a:r>
              <a:rPr lang="es-CO" sz="18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Siguiente</a:t>
            </a:r>
            <a:r>
              <a:rPr lang="es-CO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CO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ubicado en la parte superior de la pantalla</a:t>
            </a:r>
            <a:r>
              <a:rPr lang="es-CO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endParaRPr lang="es-CO" sz="1800" dirty="0">
              <a:solidFill>
                <a:schemeClr val="tx2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6688E4-28BC-7C5E-4B21-7BF1574A8F57}"/>
              </a:ext>
            </a:extLst>
          </p:cNvPr>
          <p:cNvSpPr txBox="1"/>
          <p:nvPr/>
        </p:nvSpPr>
        <p:spPr>
          <a:xfrm>
            <a:off x="8202226" y="6519513"/>
            <a:ext cx="32404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spc="600" dirty="0">
                <a:solidFill>
                  <a:schemeClr val="bg1">
                    <a:lumMod val="65000"/>
                  </a:schemeClr>
                </a:solidFill>
                <a:latin typeface="Roboto" panose="02000000000000000000"/>
                <a:ea typeface="Roboto" panose="02000000000000000000" pitchFamily="2" charset="0"/>
                <a:cs typeface="Lato" charset="0"/>
              </a:rPr>
              <a:t>PASO A PASO QUANTUM</a:t>
            </a:r>
          </a:p>
        </p:txBody>
      </p:sp>
    </p:spTree>
    <p:extLst>
      <p:ext uri="{BB962C8B-B14F-4D97-AF65-F5344CB8AC3E}">
        <p14:creationId xmlns:p14="http://schemas.microsoft.com/office/powerpoint/2010/main" val="147851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47785</TotalTime>
  <Words>1459</Words>
  <Application>Microsoft Office PowerPoint</Application>
  <PresentationFormat>Widescreen</PresentationFormat>
  <Paragraphs>289</Paragraphs>
  <Slides>31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Arial</vt:lpstr>
      <vt:lpstr>Calibri</vt:lpstr>
      <vt:lpstr>Calibri Light</vt:lpstr>
      <vt:lpstr>Lato</vt:lpstr>
      <vt:lpstr>Lato Light</vt:lpstr>
      <vt:lpstr>Montserrat</vt:lpstr>
      <vt:lpstr>Montserrat SemiBold</vt:lpstr>
      <vt:lpstr>Roboto</vt:lpstr>
      <vt:lpstr>Unna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Dewa</dc:creator>
  <cp:lastModifiedBy>Sofia Hernandez</cp:lastModifiedBy>
  <cp:revision>3165</cp:revision>
  <dcterms:created xsi:type="dcterms:W3CDTF">2014-10-14T06:21:58Z</dcterms:created>
  <dcterms:modified xsi:type="dcterms:W3CDTF">2023-07-11T16:46:49Z</dcterms:modified>
  <cp:category>Natural</cp:category>
</cp:coreProperties>
</file>