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5"/>
    <p:sldMasterId id="2147483652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y="6858000" cx="9144000"/>
  <p:notesSz cx="6858000" cy="9144000"/>
  <p:embeddedFontLst>
    <p:embeddedFont>
      <p:font typeface="Roboto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:go="http://customooxmlschemas.google.com/" r:id="rId25" roundtripDataSignature="AMtx7mjoL3jFCfKU/Tm2+tgHv/+ego17U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6FC56F8-4FC6-4C0B-971B-2667E37E8452}">
  <a:tblStyle styleId="{C6FC56F8-4FC6-4C0B-971B-2667E37E8452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  <a:tcStyle>
        <a:fill>
          <a:solidFill>
            <a:schemeClr val="accent6">
              <a:alpha val="20000"/>
            </a:schemeClr>
          </a:solidFill>
        </a:fill>
      </a:tcStyle>
    </a:band1H>
    <a:band2H>
      <a:tcTxStyle b="off" i="off"/>
    </a:band2H>
    <a:band1V>
      <a:tcTxStyle b="off" i="off"/>
      <a:tcStyle>
        <a:fill>
          <a:solidFill>
            <a:schemeClr val="accent6">
              <a:alpha val="20000"/>
            </a:schemeClr>
          </a:solidFill>
        </a:fill>
      </a:tcStyle>
    </a:band1V>
    <a:band2V>
      <a:tcTxStyle b="off" i="off"/>
    </a:band2V>
    <a:lastCol>
      <a:tcTxStyle b="on" i="off"/>
    </a:lastCol>
    <a:firstCol>
      <a:tcTxStyle b="on" i="off"/>
    </a:firstCol>
    <a:lastRow>
      <a:tcTxStyle b="on" i="off"/>
      <a:tcStyle>
        <a:tcBdr>
          <a:top>
            <a:ln cap="flat" cmpd="sng" w="1270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 b="off" i="off"/>
    </a:seCell>
    <a:swCell>
      <a:tcTxStyle b="off" i="off"/>
    </a:swCell>
    <a:firstRow>
      <a:tcTxStyle b="on" i="off"/>
      <a:tcStyle>
        <a:tcBdr>
          <a:bottom>
            <a:ln cap="flat" cmpd="sng" w="1270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font" Target="fonts/Roboto-bold.fntdata"/><Relationship Id="rId21" Type="http://schemas.openxmlformats.org/officeDocument/2006/relationships/font" Target="fonts/Roboto-regular.fntdata"/><Relationship Id="rId24" Type="http://schemas.openxmlformats.org/officeDocument/2006/relationships/font" Target="fonts/Roboto-boldItalic.fntdata"/><Relationship Id="rId23" Type="http://schemas.openxmlformats.org/officeDocument/2006/relationships/font" Target="fonts/Roboto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5" Type="http://customschemas.google.com/relationships/presentationmetadata" Target="meta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" name="Google Shape;7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9" name="Google Shape;79;p1:notes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0" name="Google Shape;80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9" name="Google Shape;149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6" name="Google Shape;156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3" name="Google Shape;163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0" name="Google Shape;170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6" name="Google Shape;86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" name="Google Shape;9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4" name="Google Shape;94;p4:notes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5" name="Google Shape;95;p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" name="Google Shape;10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3" name="Google Shape;103;p5:notes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4" name="Google Shape;104;p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1" name="Google Shape;111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4bc0d70e19_0_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24bc0d70e19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g24bc0d70e19_0_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4bc0d70e19_0_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24bc0d70e19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24bc0d70e19_0_1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4bc0d70e19_0_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24bc0d70e19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g24bc0d70e19_0_2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2" name="Google Shape;142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jpg"/><Relationship Id="rId3" Type="http://schemas.openxmlformats.org/officeDocument/2006/relationships/hyperlink" Target="http://www.unops.org/" TargetMode="External"/><Relationship Id="rId4" Type="http://schemas.openxmlformats.org/officeDocument/2006/relationships/image" Target="../media/image4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hyperlink" Target="http://www.unops.org/" TargetMode="External"/><Relationship Id="rId4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g"/><Relationship Id="rId3" Type="http://schemas.openxmlformats.org/officeDocument/2006/relationships/hyperlink" Target="http://www.unops.org/" TargetMode="External"/><Relationship Id="rId4" Type="http://schemas.openxmlformats.org/officeDocument/2006/relationships/image" Target="../media/image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jpg"/><Relationship Id="rId3" Type="http://schemas.openxmlformats.org/officeDocument/2006/relationships/image" Target="../media/image10.jpg"/><Relationship Id="rId4" Type="http://schemas.openxmlformats.org/officeDocument/2006/relationships/image" Target="../media/image7.jpg"/><Relationship Id="rId9" Type="http://schemas.openxmlformats.org/officeDocument/2006/relationships/image" Target="../media/image6.png"/><Relationship Id="rId5" Type="http://schemas.openxmlformats.org/officeDocument/2006/relationships/image" Target="../media/image1.png"/><Relationship Id="rId6" Type="http://schemas.openxmlformats.org/officeDocument/2006/relationships/image" Target="../media/image5.jpg"/><Relationship Id="rId7" Type="http://schemas.openxmlformats.org/officeDocument/2006/relationships/image" Target="../media/image9.jpg"/><Relationship Id="rId8" Type="http://schemas.openxmlformats.org/officeDocument/2006/relationships/hyperlink" Target="http://www.unops.org/" TargetMode="Externa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2">
  <p:cSld name="Title Slide 2">
    <p:bg>
      <p:bgPr>
        <a:blipFill>
          <a:blip r:embed="rId2">
            <a:alphaModFix amt="90000"/>
          </a:blip>
          <a:stretch>
            <a:fillRect/>
          </a:stretch>
        </a:blip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14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62643" y="2324472"/>
            <a:ext cx="1841805" cy="31816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4"/>
          <p:cNvSpPr txBox="1"/>
          <p:nvPr>
            <p:ph type="ctrTitle"/>
          </p:nvPr>
        </p:nvSpPr>
        <p:spPr>
          <a:xfrm>
            <a:off x="827584" y="2828528"/>
            <a:ext cx="7772400" cy="792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None/>
              <a:defRPr b="1" i="0" sz="32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4"/>
          <p:cNvSpPr txBox="1"/>
          <p:nvPr>
            <p:ph idx="1" type="subTitle"/>
          </p:nvPr>
        </p:nvSpPr>
        <p:spPr>
          <a:xfrm>
            <a:off x="2195736" y="3764632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>
  <p:cSld name="Content with Caption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4"/>
          <p:cNvSpPr txBox="1"/>
          <p:nvPr>
            <p:ph idx="1" type="body"/>
          </p:nvPr>
        </p:nvSpPr>
        <p:spPr>
          <a:xfrm>
            <a:off x="4644008" y="1628801"/>
            <a:ext cx="4042792" cy="4536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F6F6F"/>
              </a:buClr>
              <a:buSzPts val="2000"/>
              <a:buChar char="•"/>
              <a:defRPr sz="20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6F6F6F"/>
              </a:buClr>
              <a:buSzPts val="1800"/>
              <a:buChar char="–"/>
              <a:defRPr sz="1800"/>
            </a:lvl2pPr>
            <a:lvl3pPr indent="-3302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F6F6F"/>
              </a:buClr>
              <a:buSzPts val="1600"/>
              <a:buChar char="•"/>
              <a:defRPr sz="1600"/>
            </a:lvl3pPr>
            <a:lvl4pPr indent="-3175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F6F6F"/>
              </a:buClr>
              <a:buSzPts val="1400"/>
              <a:buChar char="–"/>
              <a:defRPr sz="1400"/>
            </a:lvl4pPr>
            <a:lvl5pPr indent="-3175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F6F6F"/>
              </a:buClr>
              <a:buSzPts val="1400"/>
              <a:buChar char="»"/>
              <a:defRPr sz="14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5" name="Google Shape;65;p24"/>
          <p:cNvSpPr txBox="1"/>
          <p:nvPr>
            <p:ph idx="2" type="body"/>
          </p:nvPr>
        </p:nvSpPr>
        <p:spPr>
          <a:xfrm>
            <a:off x="467544" y="1628801"/>
            <a:ext cx="4114800" cy="4536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F6F6F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F6F6F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6F6F6F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6F6F6F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6F6F6F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6" name="Google Shape;66;p24"/>
          <p:cNvSpPr txBox="1"/>
          <p:nvPr>
            <p:ph type="title"/>
          </p:nvPr>
        </p:nvSpPr>
        <p:spPr>
          <a:xfrm>
            <a:off x="467544" y="620688"/>
            <a:ext cx="8229600" cy="5809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F6F6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4"/>
          <p:cNvSpPr txBox="1"/>
          <p:nvPr>
            <p:ph idx="10" type="dt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4"/>
          <p:cNvSpPr txBox="1"/>
          <p:nvPr>
            <p:ph idx="11" type="ftr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24"/>
          <p:cNvSpPr txBox="1"/>
          <p:nvPr>
            <p:ph idx="12" type="sldNum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>
  <p:cSld name="Picture with Caption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5"/>
          <p:cNvSpPr/>
          <p:nvPr>
            <p:ph idx="2" type="pic"/>
          </p:nvPr>
        </p:nvSpPr>
        <p:spPr>
          <a:xfrm>
            <a:off x="251520" y="1124744"/>
            <a:ext cx="5486400" cy="4680521"/>
          </a:xfrm>
          <a:prstGeom prst="rect">
            <a:avLst/>
          </a:prstGeom>
          <a:noFill/>
          <a:ln>
            <a:noFill/>
          </a:ln>
        </p:spPr>
      </p:sp>
      <p:sp>
        <p:nvSpPr>
          <p:cNvPr id="72" name="Google Shape;72;p25"/>
          <p:cNvSpPr txBox="1"/>
          <p:nvPr>
            <p:ph type="title"/>
          </p:nvPr>
        </p:nvSpPr>
        <p:spPr>
          <a:xfrm>
            <a:off x="5868144" y="5229200"/>
            <a:ext cx="3024336" cy="5809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rgbClr val="6F6F6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5"/>
          <p:cNvSpPr txBox="1"/>
          <p:nvPr>
            <p:ph idx="10" type="dt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5"/>
          <p:cNvSpPr txBox="1"/>
          <p:nvPr>
            <p:ph idx="11" type="ftr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5"/>
          <p:cNvSpPr txBox="1"/>
          <p:nvPr>
            <p:ph idx="12" type="sldNum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 Slide 1">
    <p:bg>
      <p:bgPr>
        <a:blipFill>
          <a:blip r:embed="rId2">
            <a:alphaModFix amt="90000"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17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62643" y="2324472"/>
            <a:ext cx="1841805" cy="318162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7"/>
          <p:cNvSpPr txBox="1"/>
          <p:nvPr>
            <p:ph type="ctrTitle"/>
          </p:nvPr>
        </p:nvSpPr>
        <p:spPr>
          <a:xfrm>
            <a:off x="827584" y="2828528"/>
            <a:ext cx="7772400" cy="792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None/>
              <a:defRPr b="1" i="0" sz="32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Google Shape;17;p17"/>
          <p:cNvSpPr txBox="1"/>
          <p:nvPr>
            <p:ph idx="1" type="subTitle"/>
          </p:nvPr>
        </p:nvSpPr>
        <p:spPr>
          <a:xfrm>
            <a:off x="2195736" y="3764632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 2">
  <p:cSld name="1_Title Slide 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18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62643" y="2324472"/>
            <a:ext cx="1841805" cy="318162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18"/>
          <p:cNvSpPr txBox="1"/>
          <p:nvPr>
            <p:ph type="ctrTitle"/>
          </p:nvPr>
        </p:nvSpPr>
        <p:spPr>
          <a:xfrm>
            <a:off x="827584" y="2828528"/>
            <a:ext cx="7772400" cy="792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None/>
              <a:defRPr b="1" i="0" sz="32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Google Shape;21;p18"/>
          <p:cNvSpPr txBox="1"/>
          <p:nvPr>
            <p:ph idx="1" type="subTitle"/>
          </p:nvPr>
        </p:nvSpPr>
        <p:spPr>
          <a:xfrm>
            <a:off x="2195736" y="3764632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6"/>
          <p:cNvSpPr txBox="1"/>
          <p:nvPr>
            <p:ph type="title"/>
          </p:nvPr>
        </p:nvSpPr>
        <p:spPr>
          <a:xfrm>
            <a:off x="467544" y="620688"/>
            <a:ext cx="8229600" cy="5760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800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6"/>
          <p:cNvSpPr txBox="1"/>
          <p:nvPr>
            <p:ph idx="1" type="body"/>
          </p:nvPr>
        </p:nvSpPr>
        <p:spPr>
          <a:xfrm>
            <a:off x="467544" y="1556792"/>
            <a:ext cx="8208912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ts val="2400"/>
              <a:buChar char="•"/>
              <a:defRPr sz="2400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F6F6F"/>
              </a:buClr>
              <a:buSzPts val="2000"/>
              <a:buChar char="–"/>
              <a:defRPr sz="2000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6F6F6F"/>
              </a:buClr>
              <a:buSzPts val="1800"/>
              <a:buChar char="•"/>
              <a:defRPr sz="1800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F6F6F"/>
              </a:buClr>
              <a:buSzPts val="1600"/>
              <a:buChar char="–"/>
              <a:defRPr sz="1600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F6F6F"/>
              </a:buClr>
              <a:buSzPts val="1600"/>
              <a:buChar char="»"/>
              <a:defRPr sz="1600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6"/>
          <p:cNvSpPr txBox="1"/>
          <p:nvPr>
            <p:ph idx="10" type="dt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6"/>
          <p:cNvSpPr txBox="1"/>
          <p:nvPr>
            <p:ph idx="11" type="ftr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6"/>
          <p:cNvSpPr txBox="1"/>
          <p:nvPr>
            <p:ph idx="12" type="sldNum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\\unopsdk040002\user home$\leoniec\Desktop\power point\photos\cropped\boat.jpg" id="37" name="Google Shape;37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24075" y="2708275"/>
            <a:ext cx="1368425" cy="13684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\unopsdk040002\user home$\leoniec\Desktop\power point\photos\cropped\builders.jpg" id="38" name="Google Shape;38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4213" y="4148138"/>
            <a:ext cx="1366837" cy="13684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\unopsdk040002\user home$\leoniec\Desktop\power point\photos\cropped\mine dogs.jpg" id="39" name="Google Shape;39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4213" y="1268413"/>
            <a:ext cx="1368425" cy="1368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40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122488" y="1268413"/>
            <a:ext cx="1370012" cy="13684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\unopsdk040002\user home$\leoniec\Desktop\power point\photos\cropped\roof.jpg" id="41" name="Google Shape;41;p1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84213" y="2708275"/>
            <a:ext cx="1366837" cy="13684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\unopsdk040002\user home$\leoniec\Desktop\power point\photos\cropped\landscape.jpg" id="42" name="Google Shape;42;p1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124075" y="4148138"/>
            <a:ext cx="1368425" cy="13684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\crp.unops.local\files\DivisionData\EO\Communications\Logos\UNOPS Logo\UNOPS Logo_new_slogan\UNOPS_logo_slogan_png\UNOPS_logo_slogan_4cmx0_EN.png" id="43" name="Google Shape;43;p19">
            <a:hlinkClick r:id="rId8"/>
          </p:cNvPr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4140200" y="1268413"/>
            <a:ext cx="3471863" cy="574675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19"/>
          <p:cNvSpPr txBox="1"/>
          <p:nvPr>
            <p:ph type="ctrTitle"/>
          </p:nvPr>
        </p:nvSpPr>
        <p:spPr>
          <a:xfrm>
            <a:off x="4139952" y="2205186"/>
            <a:ext cx="4717032" cy="10279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3800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9"/>
          <p:cNvSpPr txBox="1"/>
          <p:nvPr>
            <p:ph idx="1" type="subTitle"/>
          </p:nvPr>
        </p:nvSpPr>
        <p:spPr>
          <a:xfrm>
            <a:off x="4139952" y="3645346"/>
            <a:ext cx="2664296" cy="10801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ts val="2400"/>
              <a:buNone/>
              <a:defRPr>
                <a:solidFill>
                  <a:srgbClr val="6F6F6F"/>
                </a:solidFill>
              </a:defRPr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 Head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0"/>
          <p:cNvSpPr txBox="1"/>
          <p:nvPr>
            <p:ph type="ctrTitle"/>
          </p:nvPr>
        </p:nvSpPr>
        <p:spPr>
          <a:xfrm>
            <a:off x="3923928" y="3779109"/>
            <a:ext cx="4968552" cy="10279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3800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1"/>
          <p:cNvSpPr txBox="1"/>
          <p:nvPr>
            <p:ph type="title"/>
          </p:nvPr>
        </p:nvSpPr>
        <p:spPr>
          <a:xfrm>
            <a:off x="467544" y="620688"/>
            <a:ext cx="8229600" cy="581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F6F6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1"/>
          <p:cNvSpPr txBox="1"/>
          <p:nvPr>
            <p:ph idx="1" type="body"/>
          </p:nvPr>
        </p:nvSpPr>
        <p:spPr>
          <a:xfrm>
            <a:off x="453008" y="1556792"/>
            <a:ext cx="4038600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F6F6F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6F6F6F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F6F6F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F6F6F"/>
              </a:buClr>
              <a:buSzPts val="1600"/>
              <a:buChar char="»"/>
              <a:defRPr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51" name="Google Shape;51;p21"/>
          <p:cNvSpPr txBox="1"/>
          <p:nvPr>
            <p:ph idx="2" type="body"/>
          </p:nvPr>
        </p:nvSpPr>
        <p:spPr>
          <a:xfrm>
            <a:off x="4644008" y="1556792"/>
            <a:ext cx="4038600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F6F6F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6F6F6F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F6F6F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F6F6F"/>
              </a:buClr>
              <a:buSzPts val="1600"/>
              <a:buChar char="»"/>
              <a:defRPr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52" name="Google Shape;52;p21"/>
          <p:cNvSpPr txBox="1"/>
          <p:nvPr>
            <p:ph idx="10" type="dt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1"/>
          <p:cNvSpPr txBox="1"/>
          <p:nvPr>
            <p:ph idx="11" type="ftr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1"/>
          <p:cNvSpPr txBox="1"/>
          <p:nvPr>
            <p:ph idx="12" type="sldNum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2"/>
          <p:cNvSpPr txBox="1"/>
          <p:nvPr>
            <p:ph idx="10" type="dt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2"/>
          <p:cNvSpPr txBox="1"/>
          <p:nvPr>
            <p:ph idx="11" type="ftr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2"/>
          <p:cNvSpPr txBox="1"/>
          <p:nvPr>
            <p:ph idx="12" type="sldNum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3"/>
          <p:cNvSpPr txBox="1"/>
          <p:nvPr>
            <p:ph idx="10" type="dt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23"/>
          <p:cNvSpPr txBox="1"/>
          <p:nvPr>
            <p:ph idx="11" type="ftr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3"/>
          <p:cNvSpPr txBox="1"/>
          <p:nvPr>
            <p:ph idx="12" type="sldNum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4.jpg"/><Relationship Id="rId2" Type="http://schemas.openxmlformats.org/officeDocument/2006/relationships/hyperlink" Target="http://www.unops.org/" TargetMode="External"/><Relationship Id="rId3" Type="http://schemas.openxmlformats.org/officeDocument/2006/relationships/image" Target="../media/image8.png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\\unopsdk040002\user home$\leoniec\Desktop\power point\back pp.jpg" id="23" name="Google Shape;23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15"/>
          <p:cNvSpPr txBox="1"/>
          <p:nvPr>
            <p:ph type="title"/>
          </p:nvPr>
        </p:nvSpPr>
        <p:spPr>
          <a:xfrm>
            <a:off x="457200" y="976313"/>
            <a:ext cx="8229600" cy="581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800" u="none" cap="none" strike="noStrike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800" u="none" cap="none" strike="noStrike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800" u="none" cap="none" strike="noStrike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800" u="none" cap="none" strike="noStrike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800" u="none" cap="none" strike="noStrike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800" u="none" cap="none" strike="noStrik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800" u="none" cap="none" strike="noStrik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800" u="none" cap="none" strike="noStrik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800" u="none" cap="none" strike="noStrike">
                <a:solidFill>
                  <a:srgbClr val="17375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1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F6F6F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6F6F6F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F6F6F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F6F6F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15"/>
          <p:cNvSpPr txBox="1"/>
          <p:nvPr>
            <p:ph idx="10" type="dt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Google Shape;27;p15"/>
          <p:cNvSpPr txBox="1"/>
          <p:nvPr>
            <p:ph idx="11" type="ftr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Google Shape;28;p15"/>
          <p:cNvSpPr txBox="1"/>
          <p:nvPr>
            <p:ph idx="12" type="sldNum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\\crp.unops.local\files\DivisionData\EO\Communications\Logos\UNOPS Logo\UNOPS logo_2009\UNOPS_logo_2009_C-70M-36Y-0K-0.gif" id="29" name="Google Shape;29;p15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08850" y="188913"/>
            <a:ext cx="1593850" cy="290512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"/>
          <p:cNvSpPr txBox="1"/>
          <p:nvPr>
            <p:ph type="ctrTitle"/>
          </p:nvPr>
        </p:nvSpPr>
        <p:spPr>
          <a:xfrm>
            <a:off x="827584" y="2828528"/>
            <a:ext cx="7772400" cy="792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None/>
            </a:pPr>
            <a:r>
              <a:rPr lang="en-US"/>
              <a:t>Pre-Bid Meeting</a:t>
            </a:r>
            <a:endParaRPr/>
          </a:p>
        </p:txBody>
      </p:sp>
      <p:sp>
        <p:nvSpPr>
          <p:cNvPr id="83" name="Google Shape;83;p1"/>
          <p:cNvSpPr txBox="1"/>
          <p:nvPr>
            <p:ph idx="1" type="subTitle"/>
          </p:nvPr>
        </p:nvSpPr>
        <p:spPr>
          <a:xfrm>
            <a:off x="611550" y="3237800"/>
            <a:ext cx="7988400" cy="335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Arial"/>
              <a:buNone/>
            </a:pPr>
            <a:r>
              <a:t/>
            </a:r>
            <a:endParaRPr b="1" sz="11200"/>
          </a:p>
          <a:p>
            <a:pPr indent="0" lvl="0" marL="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b="1" lang="en-US" sz="11200"/>
              <a:t>ITB/2023/46811 - Supply and delivery of fast patrol vessels ( 07 units) in Tunis, Tunisia (Incoterm 2020 : CPT, Port of La Goulette, Tunis, Tunisia).</a:t>
            </a:r>
            <a:endParaRPr b="1" sz="11200"/>
          </a:p>
          <a:p>
            <a:pPr indent="0" lvl="0" marL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t/>
            </a:r>
            <a:endParaRPr b="1" sz="11200"/>
          </a:p>
          <a:p>
            <a:pPr indent="0" lvl="0" marL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r>
              <a:rPr lang="en-US" sz="11200"/>
              <a:t>30th of May 2023 at 14:00 UTC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9"/>
          <p:cNvSpPr txBox="1"/>
          <p:nvPr>
            <p:ph type="title"/>
          </p:nvPr>
        </p:nvSpPr>
        <p:spPr>
          <a:xfrm>
            <a:off x="467544" y="620688"/>
            <a:ext cx="8229600" cy="5760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dk1"/>
                </a:solidFill>
              </a:rPr>
              <a:t>Evaluation Process:</a:t>
            </a:r>
            <a:endParaRPr/>
          </a:p>
        </p:txBody>
      </p:sp>
      <p:sp>
        <p:nvSpPr>
          <p:cNvPr id="152" name="Google Shape;152;p9"/>
          <p:cNvSpPr txBox="1"/>
          <p:nvPr>
            <p:ph idx="1" type="body"/>
          </p:nvPr>
        </p:nvSpPr>
        <p:spPr>
          <a:xfrm>
            <a:off x="467544" y="1124744"/>
            <a:ext cx="8208912" cy="52565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1905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6F6F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ts val="2400"/>
              <a:buNone/>
            </a:pPr>
            <a:r>
              <a:t/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ts val="2400"/>
              <a:buChar char="•"/>
            </a:pPr>
            <a:r>
              <a:rPr lang="en-US"/>
              <a:t>During the Evaluation, UNOPS could request bidders to submit the necessary information or documentation, within a reasonable period of time, to rectify non-material non-conformities or omissions in the quotations related to documentation requirements via “Check and Clarify” method.  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ts val="2400"/>
              <a:buNone/>
            </a:pPr>
            <a:r>
              <a:t/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ts val="2400"/>
              <a:buChar char="•"/>
            </a:pPr>
            <a:r>
              <a:rPr lang="en-US"/>
              <a:t>Only quotations that meet the requirements of  Eligibility, Qualification criteria &amp; are technically compliant shall be considered for Financial Evaluation.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53" name="Google Shape;153;p9"/>
          <p:cNvSpPr txBox="1"/>
          <p:nvPr>
            <p:ph idx="12" type="sldNum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1"/>
          <p:cNvSpPr txBox="1"/>
          <p:nvPr>
            <p:ph type="title"/>
          </p:nvPr>
        </p:nvSpPr>
        <p:spPr>
          <a:xfrm>
            <a:off x="251525" y="581500"/>
            <a:ext cx="88011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3400">
                <a:solidFill>
                  <a:schemeClr val="dk1"/>
                </a:solidFill>
              </a:rPr>
              <a:t>Returnable Quotation Forms &amp; other documents : </a:t>
            </a:r>
            <a:endParaRPr/>
          </a:p>
        </p:txBody>
      </p:sp>
      <p:sp>
        <p:nvSpPr>
          <p:cNvPr id="159" name="Google Shape;159;p11"/>
          <p:cNvSpPr txBox="1"/>
          <p:nvPr>
            <p:ph idx="1" type="body"/>
          </p:nvPr>
        </p:nvSpPr>
        <p:spPr>
          <a:xfrm>
            <a:off x="251520" y="1556792"/>
            <a:ext cx="8892600" cy="49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10000"/>
          </a:bodyPr>
          <a:lstStyle/>
          <a:p>
            <a:pPr indent="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6F6F"/>
              </a:buClr>
              <a:buSzPct val="100000"/>
              <a:buNone/>
            </a:pPr>
            <a:r>
              <a:rPr lang="en-US" sz="2400"/>
              <a:t> </a:t>
            </a:r>
            <a:endParaRPr sz="2400"/>
          </a:p>
          <a:p>
            <a:pPr indent="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6F6F"/>
              </a:buClr>
              <a:buSzPct val="100000"/>
              <a:buNone/>
            </a:pPr>
            <a:r>
              <a:rPr b="1" lang="en-US" sz="2400"/>
              <a:t>Forms : </a:t>
            </a:r>
            <a:endParaRPr b="1" sz="2400"/>
          </a:p>
          <a:p>
            <a:pPr indent="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6F6F"/>
              </a:buClr>
              <a:buSzPct val="100000"/>
              <a:buNone/>
            </a:pPr>
            <a:r>
              <a:t/>
            </a:r>
            <a:endParaRPr sz="2400"/>
          </a:p>
          <a:p>
            <a:pPr indent="-35814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/>
              <a:t>Form A: Joint Venture Partner Information Form (Document is optional )</a:t>
            </a:r>
            <a:endParaRPr/>
          </a:p>
          <a:p>
            <a:pPr indent="-35814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/>
              <a:t>Form B: Bid Submission Form (Document is mandatory )</a:t>
            </a:r>
            <a:endParaRPr/>
          </a:p>
          <a:p>
            <a:pPr indent="-35814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/>
              <a:t>Form C: Price Schedule Form (Document is mandatory )</a:t>
            </a:r>
            <a:endParaRPr/>
          </a:p>
          <a:p>
            <a:pPr indent="-35814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/>
              <a:t>Form D: Technical Bid Form (Document is mandatory )</a:t>
            </a:r>
            <a:endParaRPr/>
          </a:p>
          <a:p>
            <a:pPr indent="-35814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/>
              <a:t>Form E: Manufacturer’s authorization form or official authorization letter (Document is mandatory )</a:t>
            </a:r>
            <a:endParaRPr/>
          </a:p>
          <a:p>
            <a:pPr indent="-35814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/>
              <a:t>Form F: Performance Statement Form (Document is mandatory )</a:t>
            </a:r>
            <a:endParaRPr/>
          </a:p>
          <a:p>
            <a:pPr indent="-35814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/>
              <a:t>Form G: The nearest partner to Tunisia Information Form (Document is mandatory )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  <a:p>
            <a:pPr indent="0" lvl="1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6F6F6F"/>
              </a:buClr>
              <a:buSzPct val="100000"/>
              <a:buNone/>
            </a:pPr>
            <a:r>
              <a:t/>
            </a:r>
            <a:endParaRPr sz="1800"/>
          </a:p>
          <a:p>
            <a:pPr indent="0" lvl="1" marL="4572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ct val="100000"/>
              <a:buNone/>
            </a:pPr>
            <a:r>
              <a:t/>
            </a:r>
            <a:endParaRPr sz="2400"/>
          </a:p>
        </p:txBody>
      </p:sp>
      <p:sp>
        <p:nvSpPr>
          <p:cNvPr id="160" name="Google Shape;160;p11"/>
          <p:cNvSpPr txBox="1"/>
          <p:nvPr>
            <p:ph idx="12" type="sldNum"/>
          </p:nvPr>
        </p:nvSpPr>
        <p:spPr>
          <a:xfrm>
            <a:off x="6553200" y="6524625"/>
            <a:ext cx="2133600" cy="19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0"/>
          <p:cNvSpPr txBox="1"/>
          <p:nvPr>
            <p:ph type="title"/>
          </p:nvPr>
        </p:nvSpPr>
        <p:spPr>
          <a:xfrm>
            <a:off x="297213" y="980800"/>
            <a:ext cx="88011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3400">
                <a:solidFill>
                  <a:schemeClr val="dk1"/>
                </a:solidFill>
              </a:rPr>
              <a:t>Returnable Quotation Forms &amp; other documents : </a:t>
            </a:r>
            <a:endParaRPr sz="3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3400">
              <a:solidFill>
                <a:schemeClr val="dk1"/>
              </a:solidFill>
            </a:endParaRPr>
          </a:p>
        </p:txBody>
      </p:sp>
      <p:sp>
        <p:nvSpPr>
          <p:cNvPr id="166" name="Google Shape;166;p10"/>
          <p:cNvSpPr txBox="1"/>
          <p:nvPr>
            <p:ph idx="1" type="body"/>
          </p:nvPr>
        </p:nvSpPr>
        <p:spPr>
          <a:xfrm>
            <a:off x="125757" y="1556792"/>
            <a:ext cx="8892600" cy="49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0000" lnSpcReduction="20000"/>
          </a:bodyPr>
          <a:lstStyle/>
          <a:p>
            <a:pPr indent="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6F6F"/>
              </a:buClr>
              <a:buSzPct val="100000"/>
              <a:buNone/>
            </a:pPr>
            <a:r>
              <a:rPr lang="en-US" sz="2400"/>
              <a:t> </a:t>
            </a:r>
            <a:endParaRPr sz="2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Other documents : (all following document are mandatory )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528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/>
              <a:t>Company Registration (Incorporation) Document</a:t>
            </a:r>
            <a:endParaRPr/>
          </a:p>
          <a:p>
            <a:pPr indent="-33528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/>
              <a:t>Copy of Euro norm &amp; C.E certification of the boats</a:t>
            </a:r>
            <a:endParaRPr/>
          </a:p>
          <a:p>
            <a:pPr indent="-33528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/>
              <a:t>Copy of ISO 45001 or OHSAS 18001 Health and Safety Management System or equivalent certification</a:t>
            </a:r>
            <a:endParaRPr/>
          </a:p>
          <a:p>
            <a:pPr indent="-33528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/>
              <a:t>Copy of the boat class certification ( ABS, BV, RINA, etc…)</a:t>
            </a:r>
            <a:endParaRPr/>
          </a:p>
          <a:p>
            <a:pPr indent="-33528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/>
              <a:t>Copy of valid EMS certification (ISO 14001 or equivalent)</a:t>
            </a:r>
            <a:endParaRPr/>
          </a:p>
          <a:p>
            <a:pPr indent="-33528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/>
              <a:t>Copy of valid QMS certification (ISO 9001 or equivalent)</a:t>
            </a:r>
            <a:endParaRPr/>
          </a:p>
          <a:p>
            <a:pPr indent="-33528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/>
              <a:t>Corrective maintenance plan up to 1 year and the list of spare parts to be used during the warranty period.</a:t>
            </a:r>
            <a:endParaRPr/>
          </a:p>
          <a:p>
            <a:pPr indent="-33528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/>
              <a:t>Detailed DataSheet of the proposed patrol vessels, brochures and configuration drawings</a:t>
            </a:r>
            <a:endParaRPr/>
          </a:p>
          <a:p>
            <a:pPr indent="-33528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/>
              <a:t>Evidence of previous supply of similar products (Order or proof of delivery)</a:t>
            </a:r>
            <a:endParaRPr/>
          </a:p>
          <a:p>
            <a:pPr indent="-33528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/>
              <a:t>Evidence that the proposed boat or related/higher model has been previously serviced by the nearest partner to Tunisia.</a:t>
            </a:r>
            <a:endParaRPr/>
          </a:p>
          <a:p>
            <a:pPr indent="-33528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/>
              <a:t>Internal policy or procedure regarding gender mainstreaming (diversity and inclusion)</a:t>
            </a:r>
            <a:endParaRPr/>
          </a:p>
          <a:p>
            <a:pPr indent="-33528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/>
              <a:t>Proposed delivery chronogram</a:t>
            </a:r>
            <a:endParaRPr/>
          </a:p>
          <a:p>
            <a:pPr indent="-33528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/>
              <a:t>Training plan with key modules and duration</a:t>
            </a:r>
            <a:endParaRPr/>
          </a:p>
          <a:p>
            <a:pPr indent="0" lvl="1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6F6F6F"/>
              </a:buClr>
              <a:buSzPct val="100000"/>
              <a:buNone/>
            </a:pPr>
            <a:r>
              <a:t/>
            </a:r>
            <a:endParaRPr sz="1800"/>
          </a:p>
          <a:p>
            <a:pPr indent="0" lvl="1" marL="4572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ct val="100000"/>
              <a:buNone/>
            </a:pPr>
            <a:r>
              <a:t/>
            </a:r>
            <a:endParaRPr sz="2400"/>
          </a:p>
        </p:txBody>
      </p:sp>
      <p:sp>
        <p:nvSpPr>
          <p:cNvPr id="167" name="Google Shape;167;p10"/>
          <p:cNvSpPr txBox="1"/>
          <p:nvPr>
            <p:ph idx="12" type="sldNum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2"/>
          <p:cNvSpPr txBox="1"/>
          <p:nvPr/>
        </p:nvSpPr>
        <p:spPr>
          <a:xfrm>
            <a:off x="791716" y="2828528"/>
            <a:ext cx="7772400" cy="792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Questions</a:t>
            </a:r>
            <a:endParaRPr b="1" sz="3200">
              <a:solidFill>
                <a:srgbClr val="7F7F7F"/>
              </a:solidFill>
            </a:endParaRPr>
          </a:p>
        </p:txBody>
      </p:sp>
      <p:sp>
        <p:nvSpPr>
          <p:cNvPr id="173" name="Google Shape;173;p12"/>
          <p:cNvSpPr txBox="1"/>
          <p:nvPr/>
        </p:nvSpPr>
        <p:spPr>
          <a:xfrm>
            <a:off x="1341350" y="4619075"/>
            <a:ext cx="6595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Note :</a:t>
            </a:r>
            <a:r>
              <a:rPr lang="en-US"/>
              <a:t> Please refer to UNOPS’ Esourcing vendors guide document for any questions related to UNGM and Esourcing submission. 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"/>
          <p:cNvSpPr txBox="1"/>
          <p:nvPr>
            <p:ph type="title"/>
          </p:nvPr>
        </p:nvSpPr>
        <p:spPr>
          <a:xfrm>
            <a:off x="467544" y="620688"/>
            <a:ext cx="8229600" cy="5760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CONTENT</a:t>
            </a:r>
            <a:endParaRPr sz="1600"/>
          </a:p>
        </p:txBody>
      </p:sp>
      <p:sp>
        <p:nvSpPr>
          <p:cNvPr id="89" name="Google Shape;89;p2"/>
          <p:cNvSpPr txBox="1"/>
          <p:nvPr>
            <p:ph idx="1" type="body"/>
          </p:nvPr>
        </p:nvSpPr>
        <p:spPr>
          <a:xfrm>
            <a:off x="467544" y="1196752"/>
            <a:ext cx="8208912" cy="53278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6F6F"/>
              </a:buClr>
              <a:buSzPts val="2400"/>
              <a:buNone/>
            </a:pPr>
            <a:r>
              <a:t/>
            </a:r>
            <a:endParaRPr/>
          </a:p>
          <a:p>
            <a:pPr indent="-308610" lvl="1" marL="742950" rtl="0" algn="l">
              <a:lnSpc>
                <a:spcPct val="100000"/>
              </a:lnSpc>
              <a:spcBef>
                <a:spcPts val="408"/>
              </a:spcBef>
              <a:spcAft>
                <a:spcPts val="0"/>
              </a:spcAft>
              <a:buClr>
                <a:srgbClr val="6F6F6F"/>
              </a:buClr>
              <a:buSzPts val="2400"/>
              <a:buChar char="–"/>
            </a:pPr>
            <a:r>
              <a:rPr lang="en-US" sz="2400"/>
              <a:t>Useful Information</a:t>
            </a:r>
            <a:endParaRPr/>
          </a:p>
          <a:p>
            <a:pPr indent="-156209" lvl="1" marL="742950" rtl="0" algn="l">
              <a:lnSpc>
                <a:spcPct val="100000"/>
              </a:lnSpc>
              <a:spcBef>
                <a:spcPts val="408"/>
              </a:spcBef>
              <a:spcAft>
                <a:spcPts val="0"/>
              </a:spcAft>
              <a:buClr>
                <a:srgbClr val="6F6F6F"/>
              </a:buClr>
              <a:buSzPts val="2400"/>
              <a:buNone/>
            </a:pPr>
            <a:r>
              <a:t/>
            </a:r>
            <a:endParaRPr sz="2400"/>
          </a:p>
          <a:p>
            <a:pPr indent="-308610" lvl="1" marL="742950" rtl="0" algn="l">
              <a:lnSpc>
                <a:spcPct val="100000"/>
              </a:lnSpc>
              <a:spcBef>
                <a:spcPts val="408"/>
              </a:spcBef>
              <a:spcAft>
                <a:spcPts val="0"/>
              </a:spcAft>
              <a:buClr>
                <a:srgbClr val="6F6F6F"/>
              </a:buClr>
              <a:buSzPts val="2400"/>
              <a:buChar char="–"/>
            </a:pPr>
            <a:r>
              <a:rPr lang="en-US" sz="2400"/>
              <a:t>Evaluation Criteria</a:t>
            </a:r>
            <a:endParaRPr/>
          </a:p>
          <a:p>
            <a:pPr indent="0" lvl="1" marL="457200" rtl="0" algn="l">
              <a:lnSpc>
                <a:spcPct val="100000"/>
              </a:lnSpc>
              <a:spcBef>
                <a:spcPts val="408"/>
              </a:spcBef>
              <a:spcAft>
                <a:spcPts val="0"/>
              </a:spcAft>
              <a:buClr>
                <a:srgbClr val="6F6F6F"/>
              </a:buClr>
              <a:buSzPts val="2400"/>
              <a:buNone/>
            </a:pPr>
            <a:r>
              <a:t/>
            </a:r>
            <a:endParaRPr sz="2400"/>
          </a:p>
          <a:p>
            <a:pPr indent="-308610" lvl="1" marL="742950" rtl="0" algn="l">
              <a:lnSpc>
                <a:spcPct val="100000"/>
              </a:lnSpc>
              <a:spcBef>
                <a:spcPts val="408"/>
              </a:spcBef>
              <a:spcAft>
                <a:spcPts val="0"/>
              </a:spcAft>
              <a:buClr>
                <a:srgbClr val="6F6F6F"/>
              </a:buClr>
              <a:buSzPts val="2400"/>
              <a:buChar char="–"/>
            </a:pPr>
            <a:r>
              <a:rPr lang="en-US" sz="2400"/>
              <a:t>Evaluation Process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8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08610" lvl="1" marL="742950" rtl="0" algn="l">
              <a:lnSpc>
                <a:spcPct val="100000"/>
              </a:lnSpc>
              <a:spcBef>
                <a:spcPts val="408"/>
              </a:spcBef>
              <a:spcAft>
                <a:spcPts val="0"/>
              </a:spcAft>
              <a:buSzPts val="2400"/>
              <a:buChar char="–"/>
            </a:pPr>
            <a:r>
              <a:rPr lang="en-US" sz="2400"/>
              <a:t>Returnable Quotation Forms &amp; other documents</a:t>
            </a:r>
            <a:endParaRPr sz="2400"/>
          </a:p>
          <a:p>
            <a:pPr indent="0" lvl="0" marL="914400" rtl="0" algn="l">
              <a:lnSpc>
                <a:spcPct val="100000"/>
              </a:lnSpc>
              <a:spcBef>
                <a:spcPts val="408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08610" lvl="1" marL="742950" rtl="0" algn="l">
              <a:lnSpc>
                <a:spcPct val="100000"/>
              </a:lnSpc>
              <a:spcBef>
                <a:spcPts val="408"/>
              </a:spcBef>
              <a:spcAft>
                <a:spcPts val="0"/>
              </a:spcAft>
              <a:buSzPts val="2400"/>
              <a:buChar char="–"/>
            </a:pPr>
            <a:r>
              <a:rPr lang="en-US" sz="2400"/>
              <a:t>Questions </a:t>
            </a:r>
            <a:endParaRPr sz="2400"/>
          </a:p>
          <a:p>
            <a:pPr indent="0" lvl="0" marL="0" rtl="0" algn="l">
              <a:lnSpc>
                <a:spcPct val="100000"/>
              </a:lnSpc>
              <a:spcBef>
                <a:spcPts val="408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457200" rtl="0" algn="l">
              <a:lnSpc>
                <a:spcPct val="100000"/>
              </a:lnSpc>
              <a:spcBef>
                <a:spcPts val="408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2"/>
          <p:cNvSpPr txBox="1"/>
          <p:nvPr>
            <p:ph idx="12" type="sldNum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4"/>
          <p:cNvSpPr txBox="1"/>
          <p:nvPr>
            <p:ph type="title"/>
          </p:nvPr>
        </p:nvSpPr>
        <p:spPr>
          <a:xfrm>
            <a:off x="467544" y="620688"/>
            <a:ext cx="8229600" cy="5760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GENERAL INFORMATION AND PARTICULARS</a:t>
            </a:r>
            <a:endParaRPr/>
          </a:p>
        </p:txBody>
      </p:sp>
      <p:graphicFrame>
        <p:nvGraphicFramePr>
          <p:cNvPr id="98" name="Google Shape;98;p4"/>
          <p:cNvGraphicFramePr/>
          <p:nvPr/>
        </p:nvGraphicFramePr>
        <p:xfrm>
          <a:off x="155620" y="1443644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{C6FC56F8-4FC6-4C0B-971B-2667E37E8452}</a:tableStyleId>
              </a:tblPr>
              <a:tblGrid>
                <a:gridCol w="2650775"/>
                <a:gridCol w="6181975"/>
              </a:tblGrid>
              <a:tr h="7688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/>
                        <a:t>Quotations Submission deadline</a:t>
                      </a:r>
                      <a:endParaRPr b="1"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/>
                        <a:t>16</a:t>
                      </a:r>
                      <a:r>
                        <a:rPr b="1" lang="en-US" sz="1800" u="none" cap="none" strike="noStrike">
                          <a:solidFill>
                            <a:schemeClr val="dk1"/>
                          </a:solidFill>
                        </a:rPr>
                        <a:t>:00 </a:t>
                      </a:r>
                      <a:r>
                        <a:rPr b="1" lang="en-US" sz="1800"/>
                        <a:t>A</a:t>
                      </a:r>
                      <a:r>
                        <a:rPr b="1" lang="en-US" sz="1800" u="none" cap="none" strike="noStrike">
                          <a:solidFill>
                            <a:schemeClr val="dk1"/>
                          </a:solidFill>
                        </a:rPr>
                        <a:t>M </a:t>
                      </a:r>
                      <a:r>
                        <a:rPr b="0" lang="en-US" sz="1800" u="none" cap="none" strike="noStrike"/>
                        <a:t>(</a:t>
                      </a:r>
                      <a:r>
                        <a:rPr lang="en-US" sz="1800"/>
                        <a:t>UTC</a:t>
                      </a:r>
                      <a:r>
                        <a:rPr b="0" lang="en-US" sz="1800" u="none" cap="none" strike="noStrike"/>
                        <a:t>) on </a:t>
                      </a:r>
                      <a:r>
                        <a:rPr lang="en-US" sz="1800"/>
                        <a:t>12</a:t>
                      </a:r>
                      <a:r>
                        <a:rPr baseline="30000" lang="en-US" sz="1800"/>
                        <a:t>th</a:t>
                      </a:r>
                      <a:r>
                        <a:rPr lang="en-US" sz="1800" u="none" cap="none" strike="noStrike"/>
                        <a:t> </a:t>
                      </a:r>
                      <a:r>
                        <a:rPr lang="en-US" sz="1800"/>
                        <a:t>June</a:t>
                      </a:r>
                      <a:r>
                        <a:rPr lang="en-US" sz="1800" u="none" cap="none" strike="noStrike"/>
                        <a:t> 2023</a:t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0" sz="1800" u="none" cap="none" strike="noStrike"/>
                    </a:p>
                  </a:txBody>
                  <a:tcPr marT="45725" marB="45725" marR="91450" marL="91450"/>
                </a:tc>
              </a:tr>
              <a:tr h="1061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/>
                        <a:t>Deadline for clarifications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0" sz="1800" u="none" cap="none" strike="noStrike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/>
                        <a:t>16:00 AM </a:t>
                      </a:r>
                      <a:r>
                        <a:rPr lang="en-US" sz="1800"/>
                        <a:t>(UTC) on 06</a:t>
                      </a:r>
                      <a:r>
                        <a:rPr baseline="30000" lang="en-US" sz="1800"/>
                        <a:t>th</a:t>
                      </a:r>
                      <a:r>
                        <a:rPr lang="en-US" sz="1800"/>
                        <a:t> June 2023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8405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/>
                        <a:t>Bidder eligibility	</a:t>
                      </a:r>
                      <a:r>
                        <a:rPr b="1" lang="en-US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/>
                        <a:t>No nationalities are excluded from submitting a bid.</a:t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7688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/>
                        <a:t>Language of Quotations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0"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/>
                        <a:t>English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918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/>
                        <a:t>Partial Quotations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B cap="flat" cmpd="sng" w="12700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/>
                        <a:t>Partial </a:t>
                      </a:r>
                      <a:r>
                        <a:rPr lang="en-US" sz="1800" u="none" cap="none" strike="noStrike"/>
                        <a:t>quotation</a:t>
                      </a:r>
                      <a:r>
                        <a:rPr b="0" lang="en-US" sz="1800" u="none" cap="none" strike="noStrike"/>
                        <a:t>s will </a:t>
                      </a:r>
                      <a:r>
                        <a:rPr lang="en-US" sz="1800" u="none" cap="none" strike="noStrike"/>
                        <a:t>NOT</a:t>
                      </a:r>
                      <a:r>
                        <a:rPr b="0" lang="en-US" sz="1800" u="none" cap="none" strike="noStrike"/>
                        <a:t> accepted</a:t>
                      </a:r>
                      <a:endParaRPr b="0" sz="1800" u="none" cap="none" strike="noStrike"/>
                    </a:p>
                  </a:txBody>
                  <a:tcPr marT="45725" marB="45725" marR="91450" marL="91450">
                    <a:lnB cap="flat" cmpd="sng" w="12700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18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/>
                        <a:t>Alternative </a:t>
                      </a:r>
                      <a:r>
                        <a:rPr lang="en-US" sz="1800" u="none" cap="none" strike="noStrike"/>
                        <a:t>Quotation</a:t>
                      </a:r>
                      <a:r>
                        <a:rPr b="1" lang="en-US" sz="1800" u="none" cap="none" strike="noStrike"/>
                        <a:t>s</a:t>
                      </a:r>
                      <a:endParaRPr b="1" sz="1400" u="none" cap="none" strike="noStrike"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Not accepted</a:t>
                      </a:r>
                      <a:endParaRPr b="0" sz="1800" u="none" cap="none" strike="noStrike"/>
                    </a:p>
                  </a:txBody>
                  <a:tcPr marT="45725" marB="45725" marR="91450" marL="91450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accent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99" name="Google Shape;99;p4"/>
          <p:cNvSpPr txBox="1"/>
          <p:nvPr>
            <p:ph idx="12" type="sldNum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"/>
          <p:cNvSpPr txBox="1"/>
          <p:nvPr>
            <p:ph type="title"/>
          </p:nvPr>
        </p:nvSpPr>
        <p:spPr>
          <a:xfrm>
            <a:off x="467544" y="548680"/>
            <a:ext cx="8229600" cy="5760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GENERAL INFORMATION AND PARTICULARS</a:t>
            </a:r>
            <a:endParaRPr/>
          </a:p>
        </p:txBody>
      </p:sp>
      <p:graphicFrame>
        <p:nvGraphicFramePr>
          <p:cNvPr id="107" name="Google Shape;107;p5"/>
          <p:cNvGraphicFramePr/>
          <p:nvPr/>
        </p:nvGraphicFramePr>
        <p:xfrm>
          <a:off x="468312" y="127106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{C6FC56F8-4FC6-4C0B-971B-2667E37E8452}</a:tableStyleId>
              </a:tblPr>
              <a:tblGrid>
                <a:gridCol w="2519500"/>
                <a:gridCol w="5698975"/>
              </a:tblGrid>
              <a:tr h="674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/>
                        <a:t>Currency of Quotation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-3429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Char char="●"/>
                      </a:pPr>
                      <a:r>
                        <a:rPr b="1" i="0" lang="en-US" sz="18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USD</a:t>
                      </a: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(United States Dollars)</a:t>
                      </a:r>
                      <a:endParaRPr b="0" i="0" sz="18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3429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800"/>
                        <a:buChar char="●"/>
                      </a:pPr>
                      <a:r>
                        <a:rPr b="1" lang="en-US" sz="1800"/>
                        <a:t>EUR </a:t>
                      </a:r>
                      <a:r>
                        <a:rPr lang="en-US" sz="1800"/>
                        <a:t>(Euros)</a:t>
                      </a:r>
                      <a:endParaRPr sz="1150">
                        <a:solidFill>
                          <a:srgbClr val="2C3E50"/>
                        </a:solidFill>
                        <a:highlight>
                          <a:srgbClr val="ECF0F1"/>
                        </a:highlight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solidFill>
                      <a:schemeClr val="accent6">
                        <a:alpha val="20000"/>
                      </a:schemeClr>
                    </a:solidFill>
                  </a:tcPr>
                </a:tc>
              </a:tr>
              <a:tr h="808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i="0" lang="en-US" sz="18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Duties and taxes</a:t>
                      </a:r>
                      <a:endParaRPr b="1"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/>
                        <a:t>UNOPS is exempt from all forms of direct tax. </a:t>
                      </a: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All bids shall be submitted net of any direct taxes</a:t>
                      </a:r>
                      <a:endParaRPr b="0" sz="1800" u="none" cap="none" strike="noStrike"/>
                    </a:p>
                  </a:txBody>
                  <a:tcPr marT="45725" marB="45725" marR="91450" marL="91450"/>
                </a:tc>
              </a:tr>
              <a:tr h="36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i="0" lang="en-US" sz="18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Bid security</a:t>
                      </a:r>
                      <a:endParaRPr b="1"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cap="none" strike="noStrike"/>
                        <a:t>Not applicable</a:t>
                      </a:r>
                      <a:endParaRPr b="1" i="1" sz="1800" u="none" cap="none" strike="noStrike"/>
                    </a:p>
                  </a:txBody>
                  <a:tcPr marT="45725" marB="45725" marR="91450" marL="91450"/>
                </a:tc>
              </a:tr>
              <a:tr h="850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/>
                        <a:t>Performance Security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0"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cap="none" strike="noStrike"/>
                        <a:t>5% of the contract amount of the contract value in the form of a Bank Guarantee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820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/>
                        <a:t>Quotation Validity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0"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/>
                        <a:t>90 Days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820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/>
                        <a:t>Liquidated damages details / Delay damages details</a:t>
                      </a:r>
                      <a:endParaRPr b="1"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US" sz="1800"/>
                        <a:t>0.125% per day of delay up to a maximum of 30 days (At this point, UNOPS may consider cancelling the contract).</a:t>
                      </a:r>
                      <a:endParaRPr sz="1800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108" name="Google Shape;108;p5"/>
          <p:cNvSpPr txBox="1"/>
          <p:nvPr>
            <p:ph idx="12" type="sldNum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7"/>
          <p:cNvSpPr txBox="1"/>
          <p:nvPr>
            <p:ph type="title"/>
          </p:nvPr>
        </p:nvSpPr>
        <p:spPr>
          <a:xfrm>
            <a:off x="467544" y="620688"/>
            <a:ext cx="8229600" cy="5760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Evaluation Criteria</a:t>
            </a:r>
            <a:endParaRPr/>
          </a:p>
        </p:txBody>
      </p:sp>
      <p:sp>
        <p:nvSpPr>
          <p:cNvPr id="114" name="Google Shape;114;p7"/>
          <p:cNvSpPr txBox="1"/>
          <p:nvPr>
            <p:ph idx="1" type="body"/>
          </p:nvPr>
        </p:nvSpPr>
        <p:spPr>
          <a:xfrm>
            <a:off x="467544" y="1556792"/>
            <a:ext cx="8496944" cy="51646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6F6F"/>
              </a:buClr>
              <a:buSzPts val="2400"/>
              <a:buChar char="•"/>
            </a:pPr>
            <a:r>
              <a:rPr lang="en-US"/>
              <a:t>Three stages with ratings -  pass/fail</a:t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ts val="2400"/>
              <a:buNone/>
            </a:pPr>
            <a:r>
              <a:t/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F6F6F"/>
              </a:buClr>
              <a:buSzPts val="2000"/>
              <a:buChar char="–"/>
            </a:pPr>
            <a:r>
              <a:rPr lang="en-US"/>
              <a:t>Eligibility Criteria</a:t>
            </a:r>
            <a:endParaRPr/>
          </a:p>
          <a:p>
            <a:pPr indent="-158750" lvl="1" marL="74295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F6F6F"/>
              </a:buClr>
              <a:buSzPts val="2000"/>
              <a:buNone/>
            </a:pPr>
            <a:r>
              <a:t/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F6F6F"/>
              </a:buClr>
              <a:buSzPts val="2000"/>
              <a:buChar char="–"/>
            </a:pPr>
            <a:r>
              <a:rPr lang="en-US"/>
              <a:t>Qualification Criteria</a:t>
            </a:r>
            <a:endParaRPr/>
          </a:p>
          <a:p>
            <a:pPr indent="-158750" lvl="1" marL="74295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F6F6F"/>
              </a:buClr>
              <a:buSzPts val="2000"/>
              <a:buNone/>
            </a:pPr>
            <a:r>
              <a:t/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F6F6F"/>
              </a:buClr>
              <a:buSzPts val="2000"/>
              <a:buChar char="–"/>
            </a:pPr>
            <a:r>
              <a:rPr lang="en-US"/>
              <a:t>Technical Criteria</a:t>
            </a:r>
            <a:endParaRPr/>
          </a:p>
          <a:p>
            <a:pPr indent="0" lvl="1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F6F6F"/>
              </a:buClr>
              <a:buSzPts val="2000"/>
              <a:buNone/>
            </a:pPr>
            <a:r>
              <a:t/>
            </a:r>
            <a:endParaRPr/>
          </a:p>
          <a:p>
            <a:pPr indent="0" lvl="1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70C0"/>
              </a:buClr>
              <a:buSzPts val="2000"/>
              <a:buNone/>
            </a:pPr>
            <a:r>
              <a:rPr lang="en-US">
                <a:solidFill>
                  <a:srgbClr val="0070C0"/>
                </a:solidFill>
              </a:rPr>
              <a:t>Quotations submitted in response to this ITB shall be evaluated on the basis of the</a:t>
            </a:r>
            <a:r>
              <a:rPr b="1" lang="en-US">
                <a:solidFill>
                  <a:srgbClr val="0070C0"/>
                </a:solidFill>
              </a:rPr>
              <a:t> “</a:t>
            </a:r>
            <a:r>
              <a:rPr b="1" lang="en-US">
                <a:solidFill>
                  <a:srgbClr val="0070C0"/>
                </a:solidFill>
              </a:rPr>
              <a:t>Lowest priced substantially compliant offer</a:t>
            </a:r>
            <a:r>
              <a:rPr b="1" lang="en-US">
                <a:solidFill>
                  <a:srgbClr val="0070C0"/>
                </a:solidFill>
              </a:rPr>
              <a:t>” </a:t>
            </a:r>
            <a:r>
              <a:rPr lang="en-US">
                <a:solidFill>
                  <a:srgbClr val="0070C0"/>
                </a:solidFill>
              </a:rPr>
              <a:t>methodology.</a:t>
            </a:r>
            <a:endParaRPr/>
          </a:p>
          <a:p>
            <a:pPr indent="0" lvl="1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F6F6F"/>
              </a:buClr>
              <a:buSzPts val="2000"/>
              <a:buNone/>
            </a:pPr>
            <a:r>
              <a:t/>
            </a:r>
            <a:endParaRPr/>
          </a:p>
          <a:p>
            <a:pPr indent="0" lvl="1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F6F6F"/>
              </a:buClr>
              <a:buSzPts val="2000"/>
              <a:buNone/>
            </a:pPr>
            <a:r>
              <a:t/>
            </a:r>
            <a:endParaRPr/>
          </a:p>
          <a:p>
            <a:pPr indent="-158750" lvl="1" marL="74295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F6F6F"/>
              </a:buClr>
              <a:buSzPts val="2000"/>
              <a:buNone/>
            </a:pPr>
            <a:r>
              <a:t/>
            </a:r>
            <a:endParaRPr/>
          </a:p>
        </p:txBody>
      </p:sp>
      <p:sp>
        <p:nvSpPr>
          <p:cNvPr id="115" name="Google Shape;115;p7"/>
          <p:cNvSpPr txBox="1"/>
          <p:nvPr>
            <p:ph idx="12" type="sldNum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4bc0d70e19_0_8"/>
          <p:cNvSpPr txBox="1"/>
          <p:nvPr>
            <p:ph type="title"/>
          </p:nvPr>
        </p:nvSpPr>
        <p:spPr>
          <a:xfrm>
            <a:off x="467544" y="620688"/>
            <a:ext cx="8229600" cy="576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Stage: Eligibility and formal criteria	</a:t>
            </a:r>
            <a:endParaRPr/>
          </a:p>
        </p:txBody>
      </p:sp>
      <p:sp>
        <p:nvSpPr>
          <p:cNvPr id="122" name="Google Shape;122;g24bc0d70e19_0_8"/>
          <p:cNvSpPr txBox="1"/>
          <p:nvPr>
            <p:ph idx="1" type="body"/>
          </p:nvPr>
        </p:nvSpPr>
        <p:spPr>
          <a:xfrm>
            <a:off x="467544" y="1556792"/>
            <a:ext cx="8208900" cy="452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1000" lvl="0" marL="457200" rtl="0" algn="l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Bidder is eligible as defined in the document Section I: Instructions to Bidders, Article 4 (Pass/Fail)</a:t>
            </a:r>
            <a:endParaRPr/>
          </a:p>
          <a:p>
            <a:pPr indent="0" lvl="0" marL="45720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Completeness of the Bid. All required Questionnaires (if any), and Returnable Bidding Forms and other documentation requested under the Document Checklist section have been provided and are complete (Pass/Fail	)</a:t>
            </a:r>
            <a:endParaRPr/>
          </a:p>
          <a:p>
            <a:pPr indent="0" lvl="0" marL="45720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Bidder accepts UNOPS General Conditions of Contract as specified in Section IV: Contract Forms	(Pass/Fail	)</a:t>
            </a:r>
            <a:endParaRPr/>
          </a:p>
        </p:txBody>
      </p:sp>
      <p:sp>
        <p:nvSpPr>
          <p:cNvPr id="123" name="Google Shape;123;g24bc0d70e19_0_8"/>
          <p:cNvSpPr txBox="1"/>
          <p:nvPr>
            <p:ph idx="12" type="sldNum"/>
          </p:nvPr>
        </p:nvSpPr>
        <p:spPr>
          <a:xfrm>
            <a:off x="6553200" y="6524625"/>
            <a:ext cx="2133600" cy="196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4bc0d70e19_0_15"/>
          <p:cNvSpPr txBox="1"/>
          <p:nvPr>
            <p:ph type="title"/>
          </p:nvPr>
        </p:nvSpPr>
        <p:spPr>
          <a:xfrm>
            <a:off x="467544" y="620688"/>
            <a:ext cx="8229600" cy="576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Stage: Qualification criteria	</a:t>
            </a:r>
            <a:endParaRPr/>
          </a:p>
        </p:txBody>
      </p:sp>
      <p:sp>
        <p:nvSpPr>
          <p:cNvPr id="130" name="Google Shape;130;g24bc0d70e19_0_15"/>
          <p:cNvSpPr txBox="1"/>
          <p:nvPr>
            <p:ph idx="1" type="body"/>
          </p:nvPr>
        </p:nvSpPr>
        <p:spPr>
          <a:xfrm>
            <a:off x="467544" y="1556792"/>
            <a:ext cx="8208900" cy="452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369570" lvl="0" marL="457200" rtl="0" algn="l">
              <a:spcBef>
                <a:spcPts val="480"/>
              </a:spcBef>
              <a:spcAft>
                <a:spcPts val="0"/>
              </a:spcAft>
              <a:buSzPct val="100000"/>
              <a:buChar char="•"/>
            </a:pPr>
            <a:r>
              <a:rPr lang="en-US"/>
              <a:t>Bidder shall submit the Manufacturer’s Authorization using the form included in Section III or provide any official representative certificate/document showing its authority to offer the proposed product. To be checked by UNOPS and clarified if necessary.	(Pass/Fail)</a:t>
            </a:r>
            <a:endParaRPr/>
          </a:p>
          <a:p>
            <a:pPr indent="0" lvl="0" marL="457200" rtl="0" algn="l">
              <a:spcBef>
                <a:spcPts val="480"/>
              </a:spcBef>
              <a:spcAft>
                <a:spcPts val="0"/>
              </a:spcAft>
              <a:buNone/>
            </a:pPr>
            <a:r>
              <a:rPr lang="en-US"/>
              <a:t>		</a:t>
            </a:r>
            <a:endParaRPr/>
          </a:p>
          <a:p>
            <a:pPr indent="-369570" lvl="0" marL="457200" rtl="0" algn="l">
              <a:spcBef>
                <a:spcPts val="480"/>
              </a:spcBef>
              <a:spcAft>
                <a:spcPts val="0"/>
              </a:spcAft>
              <a:buSzPct val="100000"/>
              <a:buChar char="•"/>
            </a:pPr>
            <a:r>
              <a:rPr lang="en-US"/>
              <a:t>Bidder should be in business of manufacturing / supplying related products for at last 05 years and have executed at least one contract for similar products during the last 05 years prior to bid opening	 (Pass/Fail)	</a:t>
            </a:r>
            <a:endParaRPr/>
          </a:p>
          <a:p>
            <a:pPr indent="0" lvl="0" marL="457200" rtl="0" algn="l">
              <a:spcBef>
                <a:spcPts val="480"/>
              </a:spcBef>
              <a:spcAft>
                <a:spcPts val="0"/>
              </a:spcAft>
              <a:buNone/>
            </a:pPr>
            <a:r>
              <a:rPr lang="en-US"/>
              <a:t>	</a:t>
            </a:r>
            <a:endParaRPr/>
          </a:p>
          <a:p>
            <a:pPr indent="-369570" lvl="0" marL="457200" rtl="0" algn="l">
              <a:spcBef>
                <a:spcPts val="480"/>
              </a:spcBef>
              <a:spcAft>
                <a:spcPts val="0"/>
              </a:spcAft>
              <a:buSzPct val="100000"/>
              <a:buChar char="•"/>
            </a:pPr>
            <a:r>
              <a:rPr lang="en-US"/>
              <a:t>Bidder shall provide an after-sales service component for the boats through its dealers network. Please provide information on the nearest partner to Tunisia using Form G : The nearest partner to Tunisia Information Form. (Pass/Fail)</a:t>
            </a:r>
            <a:endParaRPr/>
          </a:p>
        </p:txBody>
      </p:sp>
      <p:sp>
        <p:nvSpPr>
          <p:cNvPr id="131" name="Google Shape;131;g24bc0d70e19_0_15"/>
          <p:cNvSpPr txBox="1"/>
          <p:nvPr>
            <p:ph idx="12" type="sldNum"/>
          </p:nvPr>
        </p:nvSpPr>
        <p:spPr>
          <a:xfrm>
            <a:off x="6553200" y="6524625"/>
            <a:ext cx="2133600" cy="196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4bc0d70e19_0_23"/>
          <p:cNvSpPr txBox="1"/>
          <p:nvPr>
            <p:ph type="title"/>
          </p:nvPr>
        </p:nvSpPr>
        <p:spPr>
          <a:xfrm>
            <a:off x="467544" y="620688"/>
            <a:ext cx="8229600" cy="576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Stage: Technical criteria	</a:t>
            </a:r>
            <a:endParaRPr/>
          </a:p>
        </p:txBody>
      </p:sp>
      <p:sp>
        <p:nvSpPr>
          <p:cNvPr id="138" name="Google Shape;138;g24bc0d70e19_0_23"/>
          <p:cNvSpPr txBox="1"/>
          <p:nvPr>
            <p:ph idx="1" type="body"/>
          </p:nvPr>
        </p:nvSpPr>
        <p:spPr>
          <a:xfrm>
            <a:off x="467544" y="1556792"/>
            <a:ext cx="8208900" cy="452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369570" lvl="0" marL="457200" rtl="0" algn="l">
              <a:spcBef>
                <a:spcPts val="480"/>
              </a:spcBef>
              <a:spcAft>
                <a:spcPts val="0"/>
              </a:spcAft>
              <a:buSzPct val="100000"/>
              <a:buChar char="•"/>
            </a:pPr>
            <a:r>
              <a:rPr lang="en-US"/>
              <a:t>Goods/services offered in the bid are substantially compliant and do not contain any material deviation(s) from the minimum required as included in Section II: Schedule of Requirements	(Pass/Fail	)</a:t>
            </a:r>
            <a:endParaRPr/>
          </a:p>
          <a:p>
            <a:pPr indent="0" lvl="0" marL="457200" rtl="0" algn="l">
              <a:spcBef>
                <a:spcPts val="480"/>
              </a:spcBef>
              <a:spcAft>
                <a:spcPts val="0"/>
              </a:spcAft>
              <a:buNone/>
            </a:pPr>
            <a:r>
              <a:rPr lang="en-US"/>
              <a:t> 	</a:t>
            </a:r>
            <a:endParaRPr/>
          </a:p>
          <a:p>
            <a:pPr indent="-369570" lvl="0" marL="457200" rtl="0" algn="l">
              <a:spcBef>
                <a:spcPts val="480"/>
              </a:spcBef>
              <a:spcAft>
                <a:spcPts val="0"/>
              </a:spcAft>
              <a:buSzPct val="100000"/>
              <a:buChar char="•"/>
            </a:pPr>
            <a:r>
              <a:rPr lang="en-US"/>
              <a:t>The Bid’s Sustainability Requirements are substantially compliant and do not contain any material deviation(s) from the minimum required as included in Section II: Schedule of Requirements	(Pass/Fail	)</a:t>
            </a:r>
            <a:endParaRPr/>
          </a:p>
          <a:p>
            <a:pPr indent="0" lvl="0" marL="45720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69570" lvl="0" marL="457200" rtl="0" algn="l">
              <a:spcBef>
                <a:spcPts val="480"/>
              </a:spcBef>
              <a:spcAft>
                <a:spcPts val="0"/>
              </a:spcAft>
              <a:buSzPct val="100000"/>
              <a:buChar char="•"/>
            </a:pPr>
            <a:r>
              <a:rPr lang="en-US"/>
              <a:t>The bid’s Delivery Requirements (including Incoterms rule(s) requested) are substantially compliant and do not contain any material deviation(s) from the minimum required as included in Section II: Schedule of Requirements (Pass/Fail)</a:t>
            </a:r>
            <a:endParaRPr/>
          </a:p>
        </p:txBody>
      </p:sp>
      <p:sp>
        <p:nvSpPr>
          <p:cNvPr id="139" name="Google Shape;139;g24bc0d70e19_0_23"/>
          <p:cNvSpPr txBox="1"/>
          <p:nvPr>
            <p:ph idx="12" type="sldNum"/>
          </p:nvPr>
        </p:nvSpPr>
        <p:spPr>
          <a:xfrm>
            <a:off x="6553200" y="6524625"/>
            <a:ext cx="2133600" cy="196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8"/>
          <p:cNvSpPr txBox="1"/>
          <p:nvPr>
            <p:ph type="title"/>
          </p:nvPr>
        </p:nvSpPr>
        <p:spPr>
          <a:xfrm>
            <a:off x="467544" y="620688"/>
            <a:ext cx="8229600" cy="5760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dk1"/>
                </a:solidFill>
              </a:rPr>
              <a:t>Evaluation Process:</a:t>
            </a:r>
            <a:endParaRPr/>
          </a:p>
        </p:txBody>
      </p:sp>
      <p:sp>
        <p:nvSpPr>
          <p:cNvPr id="145" name="Google Shape;145;p8"/>
          <p:cNvSpPr txBox="1"/>
          <p:nvPr>
            <p:ph idx="1" type="body"/>
          </p:nvPr>
        </p:nvSpPr>
        <p:spPr>
          <a:xfrm>
            <a:off x="467544" y="1124744"/>
            <a:ext cx="8208912" cy="54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6F6F"/>
              </a:buClr>
              <a:buSzPts val="2400"/>
              <a:buNone/>
            </a:pPr>
            <a:r>
              <a:rPr b="1" lang="en-US"/>
              <a:t>Quotations will be evaluated as follows: 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6F6F"/>
              </a:buClr>
              <a:buSzPts val="2400"/>
              <a:buNone/>
            </a:pPr>
            <a:r>
              <a:t/>
            </a:r>
            <a:endParaRPr b="1"/>
          </a:p>
          <a:p>
            <a:pPr indent="-3429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ts val="2400"/>
              <a:buChar char="•"/>
            </a:pPr>
            <a:r>
              <a:rPr lang="en-US"/>
              <a:t>Quotations will be evaluated for conformity with the Eligibility &amp; Qualification criteria using a </a:t>
            </a:r>
            <a:r>
              <a:rPr i="1" lang="en-US"/>
              <a:t>“Pass / Fail” </a:t>
            </a:r>
            <a:r>
              <a:rPr lang="en-US"/>
              <a:t>rating to determine compliance with the requirements set out in the ITB.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ts val="2400"/>
              <a:buNone/>
            </a:pPr>
            <a:r>
              <a:t/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ts val="2400"/>
              <a:buChar char="•"/>
            </a:pPr>
            <a:r>
              <a:rPr lang="en-US"/>
              <a:t>Thereafter, a Technical Evaluation will be carried out using </a:t>
            </a:r>
            <a:r>
              <a:rPr i="1" lang="en-US"/>
              <a:t>“Pass / Fail” rating </a:t>
            </a:r>
            <a:r>
              <a:rPr lang="en-US"/>
              <a:t> &amp; </a:t>
            </a:r>
            <a:r>
              <a:rPr i="1" lang="en-US"/>
              <a:t>“Check &amp; Clarify”</a:t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ts val="2400"/>
              <a:buNone/>
            </a:pPr>
            <a:r>
              <a:t/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ts val="2400"/>
              <a:buChar char="•"/>
            </a:pPr>
            <a:r>
              <a:rPr lang="en-US"/>
              <a:t>The quotations must achieve a “Pass” on all of the “Pass / Fail” criteria stated in the ITB. Offers failing to obtain a “Pass” would not be eligible for further considerations. </a:t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46" name="Google Shape;146;p8"/>
          <p:cNvSpPr txBox="1"/>
          <p:nvPr>
            <p:ph idx="12" type="sldNum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itles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PMG templatev03">
  <a:themeElements>
    <a:clrScheme name="Urban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