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6858000" cx="9144000"/>
  <p:notesSz cx="6858000" cy="9144000"/>
  <p:embeddedFontLst>
    <p:embeddedFont>
      <p:font typeface="Open Sans SemiBold"/>
      <p:regular r:id="rId13"/>
      <p:bold r:id="rId14"/>
      <p:italic r:id="rId15"/>
      <p:boldItalic r:id="rId16"/>
    </p:embeddedFont>
    <p:embeddedFont>
      <p:font typeface="Open Sans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r:id="rId21" roundtripDataSignature="AMtx7miev3sZZHQST2ww0Uns/Tfpdx3b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customschemas.google.com/relationships/presentationmetadata" Target="metadata"/><Relationship Id="rId13" Type="http://schemas.openxmlformats.org/officeDocument/2006/relationships/font" Target="fonts/OpenSansSemiBold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OpenSansSemiBold-italic.fntdata"/><Relationship Id="rId14" Type="http://schemas.openxmlformats.org/officeDocument/2006/relationships/font" Target="fonts/OpenSansSemiBold-bold.fntdata"/><Relationship Id="rId17" Type="http://schemas.openxmlformats.org/officeDocument/2006/relationships/font" Target="fonts/OpenSans-regular.fntdata"/><Relationship Id="rId16" Type="http://schemas.openxmlformats.org/officeDocument/2006/relationships/font" Target="fonts/OpenSansSemiBold-bold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OpenSans-italic.fntdata"/><Relationship Id="rId6" Type="http://schemas.openxmlformats.org/officeDocument/2006/relationships/slide" Target="slides/slide1.xml"/><Relationship Id="rId18" Type="http://schemas.openxmlformats.org/officeDocument/2006/relationships/font" Target="fonts/OpenSans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5" name="Google Shape;85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13f81893c4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g313f81893c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14006c9cb6_1_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" name="Google Shape;103;g314006c9cb6_1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14006c9cb6_1_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9" name="Google Shape;109;g314006c9cb6_1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5" name="Google Shape;115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1" name="Google Shape;121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Relationship Id="rId3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Relationship Id="rId3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" type="title">
  <p:cSld name="TITLE">
    <p:bg>
      <p:bgPr>
        <a:solidFill>
          <a:schemeClr val="lt2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g314006c9cb6_3_5"/>
          <p:cNvSpPr txBox="1"/>
          <p:nvPr>
            <p:ph type="ctrTitle"/>
          </p:nvPr>
        </p:nvSpPr>
        <p:spPr>
          <a:xfrm>
            <a:off x="1828800" y="1838700"/>
            <a:ext cx="5486400" cy="2438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Open Sans"/>
              <a:buNone/>
              <a:defRPr sz="40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2" name="Google Shape;12;g314006c9cb6_3_5"/>
          <p:cNvSpPr txBox="1"/>
          <p:nvPr>
            <p:ph idx="1" type="subTitle"/>
          </p:nvPr>
        </p:nvSpPr>
        <p:spPr>
          <a:xfrm>
            <a:off x="1828800" y="4484692"/>
            <a:ext cx="54864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pic>
        <p:nvPicPr>
          <p:cNvPr id="13" name="Google Shape;13;g314006c9cb6_3_5"/>
          <p:cNvPicPr preferRelativeResize="0"/>
          <p:nvPr/>
        </p:nvPicPr>
        <p:blipFill rotWithShape="1">
          <a:blip r:embed="rId2">
            <a:alphaModFix/>
          </a:blip>
          <a:srcRect b="119" l="0" r="0" t="119"/>
          <a:stretch/>
        </p:blipFill>
        <p:spPr>
          <a:xfrm>
            <a:off x="3826512" y="950468"/>
            <a:ext cx="1490976" cy="219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A7B17"/>
          </p15:clr>
        </p15:guide>
        <p15:guide id="2" pos="2880">
          <p15:clr>
            <a:srgbClr val="FA7B17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 and text_2">
  <p:cSld name="CUSTOM_8_1">
    <p:bg>
      <p:bgPr>
        <a:solidFill>
          <a:schemeClr val="lt2"/>
        </a:soli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314006c9cb6_3_47"/>
          <p:cNvSpPr txBox="1"/>
          <p:nvPr>
            <p:ph type="title"/>
          </p:nvPr>
        </p:nvSpPr>
        <p:spPr>
          <a:xfrm>
            <a:off x="640200" y="243833"/>
            <a:ext cx="3931800" cy="1977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>
                <a:solidFill>
                  <a:schemeClr val="lt1"/>
                </a:solidFill>
              </a:defRPr>
            </a:lvl1pPr>
            <a:lvl2pPr lvl="1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2pPr>
            <a:lvl3pPr lvl="2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3pPr>
            <a:lvl4pPr lvl="3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4pPr>
            <a:lvl5pPr lvl="4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5pPr>
            <a:lvl6pPr lvl="5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6pPr>
            <a:lvl7pPr lvl="6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7pPr>
            <a:lvl8pPr lvl="7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8pPr>
            <a:lvl9pPr lvl="8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g314006c9cb6_3_47"/>
          <p:cNvSpPr txBox="1"/>
          <p:nvPr>
            <p:ph idx="12" type="sldNum"/>
          </p:nvPr>
        </p:nvSpPr>
        <p:spPr>
          <a:xfrm>
            <a:off x="7909490" y="6266688"/>
            <a:ext cx="594300" cy="2439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5" name="Google Shape;55;g314006c9cb6_3_47"/>
          <p:cNvSpPr txBox="1"/>
          <p:nvPr>
            <p:ph idx="1" type="body"/>
          </p:nvPr>
        </p:nvSpPr>
        <p:spPr>
          <a:xfrm>
            <a:off x="640200" y="3429000"/>
            <a:ext cx="7863600" cy="253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61950" lvl="0" marL="457200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100"/>
              <a:buChar char="•"/>
              <a:defRPr>
                <a:solidFill>
                  <a:schemeClr val="lt1"/>
                </a:solidFill>
              </a:defRPr>
            </a:lvl1pPr>
            <a:lvl2pPr indent="-342900" lvl="1" marL="914400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2pPr>
            <a:lvl3pPr indent="-323850" lvl="2" marL="1371600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500"/>
              <a:buChar char="•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6" name="Google Shape;56;g314006c9cb6_3_47"/>
          <p:cNvSpPr txBox="1"/>
          <p:nvPr>
            <p:ph idx="2" type="subTitle"/>
          </p:nvPr>
        </p:nvSpPr>
        <p:spPr>
          <a:xfrm>
            <a:off x="645100" y="2221600"/>
            <a:ext cx="7858800" cy="1062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None/>
              <a:defRPr b="1" sz="2400">
                <a:solidFill>
                  <a:schemeClr val="lt1"/>
                </a:solidFill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40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40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40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40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40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40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40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0">
          <p15:clr>
            <a:srgbClr val="FA7B17"/>
          </p15:clr>
        </p15:guide>
        <p15:guide id="2" orient="horz" pos="2160">
          <p15:clr>
            <a:srgbClr val="FA7B17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ing slide">
  <p:cSld name="CUSTOM_3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14006c9cb6_3_52"/>
          <p:cNvSpPr txBox="1"/>
          <p:nvPr>
            <p:ph idx="12" type="sldNum"/>
          </p:nvPr>
        </p:nvSpPr>
        <p:spPr>
          <a:xfrm>
            <a:off x="7909490" y="6266688"/>
            <a:ext cx="594300" cy="2439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59" name="Google Shape;59;g314006c9cb6_3_52"/>
          <p:cNvGrpSpPr/>
          <p:nvPr/>
        </p:nvGrpSpPr>
        <p:grpSpPr>
          <a:xfrm>
            <a:off x="2827025" y="1304550"/>
            <a:ext cx="1500950" cy="487667"/>
            <a:chOff x="2827025" y="978437"/>
            <a:chExt cx="1500950" cy="365760"/>
          </a:xfrm>
        </p:grpSpPr>
        <p:pic>
          <p:nvPicPr>
            <p:cNvPr id="60" name="Google Shape;60;g314006c9cb6_3_5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827025" y="978437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1" name="Google Shape;61;g314006c9cb6_3_52"/>
            <p:cNvSpPr txBox="1"/>
            <p:nvPr/>
          </p:nvSpPr>
          <p:spPr>
            <a:xfrm>
              <a:off x="3345175" y="1051525"/>
              <a:ext cx="982800" cy="21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/unops.org</a:t>
              </a:r>
              <a:endParaRPr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grpSp>
        <p:nvGrpSpPr>
          <p:cNvPr id="62" name="Google Shape;62;g314006c9cb6_3_52"/>
          <p:cNvGrpSpPr/>
          <p:nvPr/>
        </p:nvGrpSpPr>
        <p:grpSpPr>
          <a:xfrm>
            <a:off x="2827025" y="2300192"/>
            <a:ext cx="2113550" cy="487667"/>
            <a:chOff x="2827025" y="1725187"/>
            <a:chExt cx="2113550" cy="365760"/>
          </a:xfrm>
        </p:grpSpPr>
        <p:pic>
          <p:nvPicPr>
            <p:cNvPr id="63" name="Google Shape;63;g314006c9cb6_3_5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827025" y="1725187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4" name="Google Shape;64;g314006c9cb6_3_52"/>
            <p:cNvSpPr txBox="1"/>
            <p:nvPr/>
          </p:nvSpPr>
          <p:spPr>
            <a:xfrm>
              <a:off x="3345175" y="1798275"/>
              <a:ext cx="1595400" cy="21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/company/unops</a:t>
              </a:r>
              <a:endParaRPr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grpSp>
        <p:nvGrpSpPr>
          <p:cNvPr id="65" name="Google Shape;65;g314006c9cb6_3_52"/>
          <p:cNvGrpSpPr/>
          <p:nvPr/>
        </p:nvGrpSpPr>
        <p:grpSpPr>
          <a:xfrm>
            <a:off x="2827025" y="3295830"/>
            <a:ext cx="1874750" cy="487667"/>
            <a:chOff x="2827025" y="2471934"/>
            <a:chExt cx="1874750" cy="365760"/>
          </a:xfrm>
        </p:grpSpPr>
        <p:pic>
          <p:nvPicPr>
            <p:cNvPr id="66" name="Google Shape;66;g314006c9cb6_3_5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827025" y="2471934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7" name="Google Shape;67;g314006c9cb6_3_52"/>
            <p:cNvSpPr txBox="1"/>
            <p:nvPr/>
          </p:nvSpPr>
          <p:spPr>
            <a:xfrm>
              <a:off x="3345175" y="2545025"/>
              <a:ext cx="1356600" cy="21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/unops_official</a:t>
              </a:r>
              <a:endParaRPr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grpSp>
        <p:nvGrpSpPr>
          <p:cNvPr id="68" name="Google Shape;68;g314006c9cb6_3_52"/>
          <p:cNvGrpSpPr/>
          <p:nvPr/>
        </p:nvGrpSpPr>
        <p:grpSpPr>
          <a:xfrm>
            <a:off x="2827025" y="4291472"/>
            <a:ext cx="1523450" cy="1261823"/>
            <a:chOff x="2827025" y="3218684"/>
            <a:chExt cx="1523450" cy="946391"/>
          </a:xfrm>
        </p:grpSpPr>
        <p:pic>
          <p:nvPicPr>
            <p:cNvPr id="69" name="Google Shape;69;g314006c9cb6_3_52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2827025" y="3218684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0" name="Google Shape;70;g314006c9cb6_3_52"/>
            <p:cNvSpPr txBox="1"/>
            <p:nvPr/>
          </p:nvSpPr>
          <p:spPr>
            <a:xfrm>
              <a:off x="3345175" y="3291775"/>
              <a:ext cx="1005300" cy="873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/unops    </a:t>
              </a:r>
              <a:endParaRPr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0" lvl="0" marL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/unops_es    </a:t>
              </a:r>
              <a:endParaRPr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0" lvl="0" marL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/unops_fr</a:t>
              </a:r>
              <a:endParaRPr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_2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14006c9cb6_3_66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g314006c9cb6_3_66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4" name="Google Shape;74;g314006c9cb6_3_66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g314006c9cb6_3_66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g314006c9cb6_3_66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 1" type="obj">
  <p:cSld name="OBJEC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314006c9cb6_3_7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g314006c9cb6_3_72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g314006c9cb6_3_72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g314006c9cb6_3_72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g314006c9cb6_3_72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with photo 1">
  <p:cSld name="CUSTOM_10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g314006c9cb6_3_9"/>
          <p:cNvPicPr preferRelativeResize="0"/>
          <p:nvPr/>
        </p:nvPicPr>
        <p:blipFill rotWithShape="1">
          <a:blip r:embed="rId2">
            <a:alphaModFix/>
          </a:blip>
          <a:srcRect b="24836" l="816" r="816" t="39984"/>
          <a:stretch/>
        </p:blipFill>
        <p:spPr>
          <a:xfrm>
            <a:off x="0" y="3952500"/>
            <a:ext cx="9144005" cy="2905499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g314006c9cb6_3_9"/>
          <p:cNvSpPr txBox="1"/>
          <p:nvPr>
            <p:ph type="ctrTitle"/>
          </p:nvPr>
        </p:nvSpPr>
        <p:spPr>
          <a:xfrm>
            <a:off x="640200" y="1260000"/>
            <a:ext cx="7863600" cy="1545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Font typeface="Open Sans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g314006c9cb6_3_9"/>
          <p:cNvSpPr txBox="1"/>
          <p:nvPr>
            <p:ph idx="1" type="subTitle"/>
          </p:nvPr>
        </p:nvSpPr>
        <p:spPr>
          <a:xfrm>
            <a:off x="640200" y="2951133"/>
            <a:ext cx="7863600" cy="7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pic>
        <p:nvPicPr>
          <p:cNvPr id="18" name="Google Shape;18;g314006c9cb6_3_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31212" y="548631"/>
            <a:ext cx="1481576" cy="218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A7B17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with photo 4">
  <p:cSld name="CUSTOM_10_1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g314006c9cb6_3_14"/>
          <p:cNvPicPr preferRelativeResize="0"/>
          <p:nvPr/>
        </p:nvPicPr>
        <p:blipFill rotWithShape="1">
          <a:blip r:embed="rId2">
            <a:alphaModFix/>
          </a:blip>
          <a:srcRect b="42133" l="0" r="0" t="22108"/>
          <a:stretch/>
        </p:blipFill>
        <p:spPr>
          <a:xfrm>
            <a:off x="0" y="3952500"/>
            <a:ext cx="9144000" cy="2905499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g314006c9cb6_3_14"/>
          <p:cNvSpPr txBox="1"/>
          <p:nvPr>
            <p:ph type="ctrTitle"/>
          </p:nvPr>
        </p:nvSpPr>
        <p:spPr>
          <a:xfrm>
            <a:off x="640200" y="1260000"/>
            <a:ext cx="7863600" cy="1545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Font typeface="Open Sans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22" name="Google Shape;22;g314006c9cb6_3_14"/>
          <p:cNvSpPr txBox="1"/>
          <p:nvPr>
            <p:ph idx="1" type="subTitle"/>
          </p:nvPr>
        </p:nvSpPr>
        <p:spPr>
          <a:xfrm>
            <a:off x="640200" y="2951133"/>
            <a:ext cx="7863600" cy="7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pic>
        <p:nvPicPr>
          <p:cNvPr id="23" name="Google Shape;23;g314006c9cb6_3_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31212" y="548631"/>
            <a:ext cx="1481576" cy="218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A7B17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slide">
  <p:cSld name="CUSTOM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g314006c9cb6_3_19"/>
          <p:cNvSpPr txBox="1"/>
          <p:nvPr>
            <p:ph type="title"/>
          </p:nvPr>
        </p:nvSpPr>
        <p:spPr>
          <a:xfrm>
            <a:off x="640200" y="1611033"/>
            <a:ext cx="4965900" cy="30171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5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5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5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5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5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5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5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5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500"/>
            </a:lvl9pPr>
          </a:lstStyle>
          <a:p/>
        </p:txBody>
      </p:sp>
      <p:sp>
        <p:nvSpPr>
          <p:cNvPr id="26" name="Google Shape;26;g314006c9cb6_3_19"/>
          <p:cNvSpPr txBox="1"/>
          <p:nvPr>
            <p:ph idx="12" type="sldNum"/>
          </p:nvPr>
        </p:nvSpPr>
        <p:spPr>
          <a:xfrm>
            <a:off x="7909490" y="6266688"/>
            <a:ext cx="594300" cy="2439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buClr>
                <a:srgbClr val="000000"/>
              </a:buClr>
              <a:buFont typeface="Arial"/>
              <a:buNone/>
              <a:defRPr/>
            </a:lvl1pPr>
            <a:lvl2pPr lvl="1">
              <a:buClr>
                <a:srgbClr val="000000"/>
              </a:buClr>
              <a:buFont typeface="Arial"/>
              <a:buNone/>
              <a:defRPr/>
            </a:lvl2pPr>
            <a:lvl3pPr lvl="2">
              <a:buClr>
                <a:srgbClr val="000000"/>
              </a:buClr>
              <a:buFont typeface="Arial"/>
              <a:buNone/>
              <a:defRPr/>
            </a:lvl3pPr>
            <a:lvl4pPr lvl="3">
              <a:buClr>
                <a:srgbClr val="000000"/>
              </a:buClr>
              <a:buFont typeface="Arial"/>
              <a:buNone/>
              <a:defRPr/>
            </a:lvl4pPr>
            <a:lvl5pPr lvl="4">
              <a:buClr>
                <a:srgbClr val="000000"/>
              </a:buClr>
              <a:buFont typeface="Arial"/>
              <a:buNone/>
              <a:defRPr/>
            </a:lvl5pPr>
            <a:lvl6pPr lvl="5">
              <a:buClr>
                <a:srgbClr val="000000"/>
              </a:buClr>
              <a:buFont typeface="Arial"/>
              <a:buNone/>
              <a:defRPr/>
            </a:lvl6pPr>
            <a:lvl7pPr lvl="6">
              <a:buClr>
                <a:srgbClr val="000000"/>
              </a:buClr>
              <a:buFont typeface="Arial"/>
              <a:buNone/>
              <a:defRPr/>
            </a:lvl7pPr>
            <a:lvl8pPr lvl="7">
              <a:buClr>
                <a:srgbClr val="000000"/>
              </a:buClr>
              <a:buFont typeface="Arial"/>
              <a:buNone/>
              <a:defRPr/>
            </a:lvl8pPr>
            <a:lvl9pPr lvl="8">
              <a:buClr>
                <a:srgbClr val="000000"/>
              </a:buClr>
              <a:buFont typeface="Arial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7" name="Google Shape;27;g314006c9cb6_3_19"/>
          <p:cNvPicPr preferRelativeResize="0"/>
          <p:nvPr/>
        </p:nvPicPr>
        <p:blipFill rotWithShape="1">
          <a:blip r:embed="rId3">
            <a:alphaModFix/>
          </a:blip>
          <a:srcRect b="119" l="0" r="0" t="119"/>
          <a:stretch/>
        </p:blipFill>
        <p:spPr>
          <a:xfrm>
            <a:off x="640080" y="6230112"/>
            <a:ext cx="1241367" cy="1828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CUSTOM_3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g314006c9cb6_3_23"/>
          <p:cNvSpPr txBox="1"/>
          <p:nvPr>
            <p:ph type="title"/>
          </p:nvPr>
        </p:nvSpPr>
        <p:spPr>
          <a:xfrm>
            <a:off x="640080" y="548640"/>
            <a:ext cx="7868100" cy="999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30" name="Google Shape;30;g314006c9cb6_3_23"/>
          <p:cNvSpPr txBox="1"/>
          <p:nvPr>
            <p:ph idx="12" type="sldNum"/>
          </p:nvPr>
        </p:nvSpPr>
        <p:spPr>
          <a:xfrm>
            <a:off x="7909490" y="6266688"/>
            <a:ext cx="594300" cy="2439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buClr>
                <a:srgbClr val="000000"/>
              </a:buClr>
              <a:buFont typeface="Arial"/>
              <a:buNone/>
              <a:defRPr/>
            </a:lvl1pPr>
            <a:lvl2pPr lvl="1">
              <a:buClr>
                <a:srgbClr val="000000"/>
              </a:buClr>
              <a:buFont typeface="Arial"/>
              <a:buNone/>
              <a:defRPr/>
            </a:lvl2pPr>
            <a:lvl3pPr lvl="2">
              <a:buClr>
                <a:srgbClr val="000000"/>
              </a:buClr>
              <a:buFont typeface="Arial"/>
              <a:buNone/>
              <a:defRPr/>
            </a:lvl3pPr>
            <a:lvl4pPr lvl="3">
              <a:buClr>
                <a:srgbClr val="000000"/>
              </a:buClr>
              <a:buFont typeface="Arial"/>
              <a:buNone/>
              <a:defRPr/>
            </a:lvl4pPr>
            <a:lvl5pPr lvl="4">
              <a:buClr>
                <a:srgbClr val="000000"/>
              </a:buClr>
              <a:buFont typeface="Arial"/>
              <a:buNone/>
              <a:defRPr/>
            </a:lvl5pPr>
            <a:lvl6pPr lvl="5">
              <a:buClr>
                <a:srgbClr val="000000"/>
              </a:buClr>
              <a:buFont typeface="Arial"/>
              <a:buNone/>
              <a:defRPr/>
            </a:lvl6pPr>
            <a:lvl7pPr lvl="6">
              <a:buClr>
                <a:srgbClr val="000000"/>
              </a:buClr>
              <a:buFont typeface="Arial"/>
              <a:buNone/>
              <a:defRPr/>
            </a:lvl7pPr>
            <a:lvl8pPr lvl="7">
              <a:buClr>
                <a:srgbClr val="000000"/>
              </a:buClr>
              <a:buFont typeface="Arial"/>
              <a:buNone/>
              <a:defRPr/>
            </a:lvl8pPr>
            <a:lvl9pPr lvl="8">
              <a:buClr>
                <a:srgbClr val="000000"/>
              </a:buClr>
              <a:buFont typeface="Arial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" name="Google Shape;31;g314006c9cb6_3_23"/>
          <p:cNvSpPr txBox="1"/>
          <p:nvPr>
            <p:ph idx="10" type="dt"/>
          </p:nvPr>
        </p:nvSpPr>
        <p:spPr>
          <a:xfrm>
            <a:off x="2681700" y="6278880"/>
            <a:ext cx="4706100" cy="243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i="0" sz="9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pic>
        <p:nvPicPr>
          <p:cNvPr id="32" name="Google Shape;32;g314006c9cb6_3_2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40080" y="6230112"/>
            <a:ext cx="1241367" cy="18288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g314006c9cb6_3_23"/>
          <p:cNvSpPr txBox="1"/>
          <p:nvPr>
            <p:ph idx="1" type="body"/>
          </p:nvPr>
        </p:nvSpPr>
        <p:spPr>
          <a:xfrm>
            <a:off x="640080" y="1609344"/>
            <a:ext cx="78639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1950" lvl="0" marL="4572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42900" lvl="1" marL="9144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23850" lvl="2" marL="13716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CUSTOM_4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g314006c9cb6_3_29"/>
          <p:cNvSpPr txBox="1"/>
          <p:nvPr>
            <p:ph type="title"/>
          </p:nvPr>
        </p:nvSpPr>
        <p:spPr>
          <a:xfrm>
            <a:off x="640080" y="548640"/>
            <a:ext cx="7868100" cy="999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36" name="Google Shape;36;g314006c9cb6_3_29"/>
          <p:cNvSpPr txBox="1"/>
          <p:nvPr>
            <p:ph idx="12" type="sldNum"/>
          </p:nvPr>
        </p:nvSpPr>
        <p:spPr>
          <a:xfrm>
            <a:off x="7909490" y="6266688"/>
            <a:ext cx="594300" cy="2439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buClr>
                <a:srgbClr val="000000"/>
              </a:buClr>
              <a:buFont typeface="Arial"/>
              <a:buNone/>
              <a:defRPr/>
            </a:lvl1pPr>
            <a:lvl2pPr lvl="1">
              <a:buClr>
                <a:srgbClr val="000000"/>
              </a:buClr>
              <a:buFont typeface="Arial"/>
              <a:buNone/>
              <a:defRPr/>
            </a:lvl2pPr>
            <a:lvl3pPr lvl="2">
              <a:buClr>
                <a:srgbClr val="000000"/>
              </a:buClr>
              <a:buFont typeface="Arial"/>
              <a:buNone/>
              <a:defRPr/>
            </a:lvl3pPr>
            <a:lvl4pPr lvl="3">
              <a:buClr>
                <a:srgbClr val="000000"/>
              </a:buClr>
              <a:buFont typeface="Arial"/>
              <a:buNone/>
              <a:defRPr/>
            </a:lvl4pPr>
            <a:lvl5pPr lvl="4">
              <a:buClr>
                <a:srgbClr val="000000"/>
              </a:buClr>
              <a:buFont typeface="Arial"/>
              <a:buNone/>
              <a:defRPr/>
            </a:lvl5pPr>
            <a:lvl6pPr lvl="5">
              <a:buClr>
                <a:srgbClr val="000000"/>
              </a:buClr>
              <a:buFont typeface="Arial"/>
              <a:buNone/>
              <a:defRPr/>
            </a:lvl6pPr>
            <a:lvl7pPr lvl="6">
              <a:buClr>
                <a:srgbClr val="000000"/>
              </a:buClr>
              <a:buFont typeface="Arial"/>
              <a:buNone/>
              <a:defRPr/>
            </a:lvl7pPr>
            <a:lvl8pPr lvl="7">
              <a:buClr>
                <a:srgbClr val="000000"/>
              </a:buClr>
              <a:buFont typeface="Arial"/>
              <a:buNone/>
              <a:defRPr/>
            </a:lvl8pPr>
            <a:lvl9pPr lvl="8">
              <a:buClr>
                <a:srgbClr val="000000"/>
              </a:buClr>
              <a:buFont typeface="Arial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7" name="Google Shape;37;g314006c9cb6_3_29"/>
          <p:cNvSpPr txBox="1"/>
          <p:nvPr>
            <p:ph idx="1" type="body"/>
          </p:nvPr>
        </p:nvSpPr>
        <p:spPr>
          <a:xfrm>
            <a:off x="640078" y="1609333"/>
            <a:ext cx="38748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1950" lvl="0" marL="4572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42900" lvl="1" marL="9144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23850" lvl="2" marL="13716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38" name="Google Shape;38;g314006c9cb6_3_29"/>
          <p:cNvSpPr txBox="1"/>
          <p:nvPr>
            <p:ph idx="2" type="body"/>
          </p:nvPr>
        </p:nvSpPr>
        <p:spPr>
          <a:xfrm>
            <a:off x="4629153" y="1609333"/>
            <a:ext cx="38748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1950" lvl="0" marL="4572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42900" lvl="1" marL="9144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23850" lvl="2" marL="13716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39" name="Google Shape;39;g314006c9cb6_3_29"/>
          <p:cNvSpPr txBox="1"/>
          <p:nvPr>
            <p:ph idx="10" type="dt"/>
          </p:nvPr>
        </p:nvSpPr>
        <p:spPr>
          <a:xfrm>
            <a:off x="2681700" y="6278880"/>
            <a:ext cx="4706100" cy="243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i="0" sz="9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pic>
        <p:nvPicPr>
          <p:cNvPr id="40" name="Google Shape;40;g314006c9cb6_3_2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40080" y="6230112"/>
            <a:ext cx="1241367" cy="1828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CUSTOM_6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314006c9cb6_3_36"/>
          <p:cNvSpPr txBox="1"/>
          <p:nvPr>
            <p:ph type="title"/>
          </p:nvPr>
        </p:nvSpPr>
        <p:spPr>
          <a:xfrm>
            <a:off x="640080" y="548640"/>
            <a:ext cx="7868100" cy="999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43" name="Google Shape;43;g314006c9cb6_3_36"/>
          <p:cNvSpPr txBox="1"/>
          <p:nvPr>
            <p:ph idx="12" type="sldNum"/>
          </p:nvPr>
        </p:nvSpPr>
        <p:spPr>
          <a:xfrm>
            <a:off x="7909490" y="6266688"/>
            <a:ext cx="594300" cy="2439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buClr>
                <a:srgbClr val="000000"/>
              </a:buClr>
              <a:buFont typeface="Arial"/>
              <a:buNone/>
              <a:defRPr/>
            </a:lvl1pPr>
            <a:lvl2pPr lvl="1">
              <a:buClr>
                <a:srgbClr val="000000"/>
              </a:buClr>
              <a:buFont typeface="Arial"/>
              <a:buNone/>
              <a:defRPr/>
            </a:lvl2pPr>
            <a:lvl3pPr lvl="2">
              <a:buClr>
                <a:srgbClr val="000000"/>
              </a:buClr>
              <a:buFont typeface="Arial"/>
              <a:buNone/>
              <a:defRPr/>
            </a:lvl3pPr>
            <a:lvl4pPr lvl="3">
              <a:buClr>
                <a:srgbClr val="000000"/>
              </a:buClr>
              <a:buFont typeface="Arial"/>
              <a:buNone/>
              <a:defRPr/>
            </a:lvl4pPr>
            <a:lvl5pPr lvl="4">
              <a:buClr>
                <a:srgbClr val="000000"/>
              </a:buClr>
              <a:buFont typeface="Arial"/>
              <a:buNone/>
              <a:defRPr/>
            </a:lvl5pPr>
            <a:lvl6pPr lvl="5">
              <a:buClr>
                <a:srgbClr val="000000"/>
              </a:buClr>
              <a:buFont typeface="Arial"/>
              <a:buNone/>
              <a:defRPr/>
            </a:lvl6pPr>
            <a:lvl7pPr lvl="6">
              <a:buClr>
                <a:srgbClr val="000000"/>
              </a:buClr>
              <a:buFont typeface="Arial"/>
              <a:buNone/>
              <a:defRPr/>
            </a:lvl7pPr>
            <a:lvl8pPr lvl="7">
              <a:buClr>
                <a:srgbClr val="000000"/>
              </a:buClr>
              <a:buFont typeface="Arial"/>
              <a:buNone/>
              <a:defRPr/>
            </a:lvl8pPr>
            <a:lvl9pPr lvl="8">
              <a:buClr>
                <a:srgbClr val="000000"/>
              </a:buClr>
              <a:buFont typeface="Arial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CUSTOM_5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314006c9cb6_3_39"/>
          <p:cNvSpPr txBox="1"/>
          <p:nvPr>
            <p:ph idx="12" type="sldNum"/>
          </p:nvPr>
        </p:nvSpPr>
        <p:spPr>
          <a:xfrm>
            <a:off x="7909490" y="6266688"/>
            <a:ext cx="594300" cy="2439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buClr>
                <a:srgbClr val="000000"/>
              </a:buClr>
              <a:buFont typeface="Arial"/>
              <a:buNone/>
              <a:defRPr/>
            </a:lvl1pPr>
            <a:lvl2pPr lvl="1">
              <a:buClr>
                <a:srgbClr val="000000"/>
              </a:buClr>
              <a:buFont typeface="Arial"/>
              <a:buNone/>
              <a:defRPr/>
            </a:lvl2pPr>
            <a:lvl3pPr lvl="2">
              <a:buClr>
                <a:srgbClr val="000000"/>
              </a:buClr>
              <a:buFont typeface="Arial"/>
              <a:buNone/>
              <a:defRPr/>
            </a:lvl3pPr>
            <a:lvl4pPr lvl="3">
              <a:buClr>
                <a:srgbClr val="000000"/>
              </a:buClr>
              <a:buFont typeface="Arial"/>
              <a:buNone/>
              <a:defRPr/>
            </a:lvl4pPr>
            <a:lvl5pPr lvl="4">
              <a:buClr>
                <a:srgbClr val="000000"/>
              </a:buClr>
              <a:buFont typeface="Arial"/>
              <a:buNone/>
              <a:defRPr/>
            </a:lvl5pPr>
            <a:lvl6pPr lvl="5">
              <a:buClr>
                <a:srgbClr val="000000"/>
              </a:buClr>
              <a:buFont typeface="Arial"/>
              <a:buNone/>
              <a:defRPr/>
            </a:lvl6pPr>
            <a:lvl7pPr lvl="6">
              <a:buClr>
                <a:srgbClr val="000000"/>
              </a:buClr>
              <a:buFont typeface="Arial"/>
              <a:buNone/>
              <a:defRPr/>
            </a:lvl7pPr>
            <a:lvl8pPr lvl="7">
              <a:buClr>
                <a:srgbClr val="000000"/>
              </a:buClr>
              <a:buFont typeface="Arial"/>
              <a:buNone/>
              <a:defRPr/>
            </a:lvl8pPr>
            <a:lvl9pPr lvl="8">
              <a:buClr>
                <a:srgbClr val="000000"/>
              </a:buClr>
              <a:buFont typeface="Arial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6" name="Google Shape;46;g314006c9cb6_3_3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40080" y="6230112"/>
            <a:ext cx="1241367" cy="1828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 and text_1">
  <p:cSld name="CUSTOM_8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314006c9cb6_3_42"/>
          <p:cNvSpPr txBox="1"/>
          <p:nvPr>
            <p:ph type="title"/>
          </p:nvPr>
        </p:nvSpPr>
        <p:spPr>
          <a:xfrm>
            <a:off x="640200" y="243833"/>
            <a:ext cx="3931800" cy="1977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/>
            </a:lvl1pPr>
            <a:lvl2pPr lvl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49" name="Google Shape;49;g314006c9cb6_3_42"/>
          <p:cNvSpPr txBox="1"/>
          <p:nvPr>
            <p:ph idx="12" type="sldNum"/>
          </p:nvPr>
        </p:nvSpPr>
        <p:spPr>
          <a:xfrm>
            <a:off x="7909490" y="6266688"/>
            <a:ext cx="594300" cy="2439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buClr>
                <a:srgbClr val="000000"/>
              </a:buClr>
              <a:buFont typeface="Arial"/>
              <a:buNone/>
              <a:defRPr/>
            </a:lvl1pPr>
            <a:lvl2pPr lvl="1">
              <a:buClr>
                <a:srgbClr val="000000"/>
              </a:buClr>
              <a:buFont typeface="Arial"/>
              <a:buNone/>
              <a:defRPr/>
            </a:lvl2pPr>
            <a:lvl3pPr lvl="2">
              <a:buClr>
                <a:srgbClr val="000000"/>
              </a:buClr>
              <a:buFont typeface="Arial"/>
              <a:buNone/>
              <a:defRPr/>
            </a:lvl3pPr>
            <a:lvl4pPr lvl="3">
              <a:buClr>
                <a:srgbClr val="000000"/>
              </a:buClr>
              <a:buFont typeface="Arial"/>
              <a:buNone/>
              <a:defRPr/>
            </a:lvl4pPr>
            <a:lvl5pPr lvl="4">
              <a:buClr>
                <a:srgbClr val="000000"/>
              </a:buClr>
              <a:buFont typeface="Arial"/>
              <a:buNone/>
              <a:defRPr/>
            </a:lvl5pPr>
            <a:lvl6pPr lvl="5">
              <a:buClr>
                <a:srgbClr val="000000"/>
              </a:buClr>
              <a:buFont typeface="Arial"/>
              <a:buNone/>
              <a:defRPr/>
            </a:lvl6pPr>
            <a:lvl7pPr lvl="6">
              <a:buClr>
                <a:srgbClr val="000000"/>
              </a:buClr>
              <a:buFont typeface="Arial"/>
              <a:buNone/>
              <a:defRPr/>
            </a:lvl7pPr>
            <a:lvl8pPr lvl="7">
              <a:buClr>
                <a:srgbClr val="000000"/>
              </a:buClr>
              <a:buFont typeface="Arial"/>
              <a:buNone/>
              <a:defRPr/>
            </a:lvl8pPr>
            <a:lvl9pPr lvl="8">
              <a:buClr>
                <a:srgbClr val="000000"/>
              </a:buClr>
              <a:buFont typeface="Arial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0" name="Google Shape;50;g314006c9cb6_3_42"/>
          <p:cNvSpPr txBox="1"/>
          <p:nvPr>
            <p:ph idx="1" type="body"/>
          </p:nvPr>
        </p:nvSpPr>
        <p:spPr>
          <a:xfrm>
            <a:off x="640200" y="3429000"/>
            <a:ext cx="7863600" cy="253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61950" lvl="0" marL="457200">
              <a:spcBef>
                <a:spcPts val="400"/>
              </a:spcBef>
              <a:spcAft>
                <a:spcPts val="0"/>
              </a:spcAft>
              <a:buSzPts val="2100"/>
              <a:buChar char="•"/>
              <a:defRPr/>
            </a:lvl1pPr>
            <a:lvl2pPr indent="-342900" lvl="1" marL="914400">
              <a:spcBef>
                <a:spcPts val="400"/>
              </a:spcBef>
              <a:spcAft>
                <a:spcPts val="0"/>
              </a:spcAft>
              <a:buSzPts val="1800"/>
              <a:buChar char="•"/>
              <a:defRPr/>
            </a:lvl2pPr>
            <a:lvl3pPr indent="-323850" lvl="2" marL="1371600">
              <a:spcBef>
                <a:spcPts val="400"/>
              </a:spcBef>
              <a:spcAft>
                <a:spcPts val="0"/>
              </a:spcAft>
              <a:buSzPts val="1500"/>
              <a:buChar char="•"/>
              <a:defRPr/>
            </a:lvl3pPr>
            <a:lvl4pPr indent="-317500" lvl="3" marL="182880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indent="-317500" lvl="6" marL="320040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indent="-317500" lvl="8" marL="411480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51" name="Google Shape;51;g314006c9cb6_3_42"/>
          <p:cNvSpPr txBox="1"/>
          <p:nvPr>
            <p:ph idx="2" type="subTitle"/>
          </p:nvPr>
        </p:nvSpPr>
        <p:spPr>
          <a:xfrm>
            <a:off x="645100" y="2221600"/>
            <a:ext cx="7858800" cy="1062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None/>
              <a:defRPr b="1" sz="2400"/>
            </a:lvl1pPr>
            <a:lvl2pPr lvl="1">
              <a:spcBef>
                <a:spcPts val="40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40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40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40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40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40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40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400"/>
              </a:spcBef>
              <a:spcAft>
                <a:spcPts val="0"/>
              </a:spcAft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0">
          <p15:clr>
            <a:srgbClr val="FA7B17"/>
          </p15:clr>
        </p15:guide>
        <p15:guide id="2" orient="horz" pos="2160">
          <p15:clr>
            <a:srgbClr val="FA7B17"/>
          </p15:clr>
        </p15:guide>
      </p15:sldGuideLst>
    </p:ext>
  </p:extLs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314006c9cb6_3_0"/>
          <p:cNvSpPr txBox="1"/>
          <p:nvPr>
            <p:ph type="title"/>
          </p:nvPr>
        </p:nvSpPr>
        <p:spPr>
          <a:xfrm>
            <a:off x="640080" y="548640"/>
            <a:ext cx="7868100" cy="9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Open Sans"/>
              <a:buNone/>
              <a:defRPr b="1" i="0" sz="3000" u="none" cap="none" strike="noStrik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 SemiBold"/>
              <a:buNone/>
              <a:defRPr sz="1400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 SemiBold"/>
              <a:buNone/>
              <a:defRPr sz="1400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 SemiBold"/>
              <a:buNone/>
              <a:defRPr sz="1400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 SemiBold"/>
              <a:buNone/>
              <a:defRPr sz="1400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 SemiBold"/>
              <a:buNone/>
              <a:defRPr sz="1400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 SemiBold"/>
              <a:buNone/>
              <a:defRPr sz="1400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 SemiBold"/>
              <a:buNone/>
              <a:defRPr sz="1400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 SemiBold"/>
              <a:buNone/>
              <a:defRPr sz="1400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/>
        </p:txBody>
      </p:sp>
      <p:sp>
        <p:nvSpPr>
          <p:cNvPr id="7" name="Google Shape;7;g314006c9cb6_3_0"/>
          <p:cNvSpPr txBox="1"/>
          <p:nvPr>
            <p:ph idx="1" type="body"/>
          </p:nvPr>
        </p:nvSpPr>
        <p:spPr>
          <a:xfrm>
            <a:off x="640080" y="1609344"/>
            <a:ext cx="78639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1950" lvl="0" marL="4572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42900" lvl="1" marL="9144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23850" lvl="2" marL="13716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g314006c9cb6_3_0"/>
          <p:cNvSpPr txBox="1"/>
          <p:nvPr>
            <p:ph idx="10" type="dt"/>
          </p:nvPr>
        </p:nvSpPr>
        <p:spPr>
          <a:xfrm>
            <a:off x="2681700" y="6278880"/>
            <a:ext cx="4706100" cy="243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i="0" sz="9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9" name="Google Shape;9;g314006c9cb6_3_0"/>
          <p:cNvSpPr txBox="1"/>
          <p:nvPr>
            <p:ph idx="12" type="sldNum"/>
          </p:nvPr>
        </p:nvSpPr>
        <p:spPr>
          <a:xfrm>
            <a:off x="7909490" y="6266688"/>
            <a:ext cx="594300" cy="243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538">
          <p15:clr>
            <a:srgbClr val="EA4335"/>
          </p15:clr>
        </p15:guide>
        <p15:guide id="2" orient="horz" pos="1015">
          <p15:clr>
            <a:srgbClr val="EA4335"/>
          </p15:clr>
        </p15:guide>
        <p15:guide id="3" orient="horz" pos="4078">
          <p15:clr>
            <a:srgbClr val="EA4335"/>
          </p15:clr>
        </p15:guide>
        <p15:guide id="4" pos="403">
          <p15:clr>
            <a:srgbClr val="EA4335"/>
          </p15:clr>
        </p15:guide>
        <p15:guide id="5" pos="5357">
          <p15:clr>
            <a:srgbClr val="EA4335"/>
          </p15:clr>
        </p15:guide>
        <p15:guide id="6" orient="horz" pos="3755">
          <p15:clr>
            <a:srgbClr val="EA4335"/>
          </p15:clr>
        </p15:guide>
        <p15:guide id="7" orient="horz" pos="346">
          <p15:clr>
            <a:srgbClr val="EA4335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"/>
          <p:cNvSpPr txBox="1"/>
          <p:nvPr>
            <p:ph type="ctrTitle"/>
          </p:nvPr>
        </p:nvSpPr>
        <p:spPr>
          <a:xfrm>
            <a:off x="1074775" y="1838700"/>
            <a:ext cx="7145100" cy="139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Pre-Qualification for Medical/Laboratory Equipment Supply &amp; Installation</a:t>
            </a:r>
            <a:endParaRPr sz="3000"/>
          </a:p>
        </p:txBody>
      </p:sp>
      <p:sp>
        <p:nvSpPr>
          <p:cNvPr id="88" name="Google Shape;88;p1"/>
          <p:cNvSpPr txBox="1"/>
          <p:nvPr>
            <p:ph idx="1" type="subTitle"/>
          </p:nvPr>
        </p:nvSpPr>
        <p:spPr>
          <a:xfrm>
            <a:off x="1828800" y="4484692"/>
            <a:ext cx="54864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rPr lang="en-US"/>
              <a:t>Tender Reference: PQ/2024/54600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rPr lang="en-US"/>
              <a:t>November 2024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/>
          <p:nvPr>
            <p:ph type="title"/>
          </p:nvPr>
        </p:nvSpPr>
        <p:spPr>
          <a:xfrm>
            <a:off x="862825" y="433325"/>
            <a:ext cx="7199100" cy="92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0"/>
              <a:buFont typeface="Calibri"/>
              <a:buNone/>
            </a:pPr>
            <a:r>
              <a:rPr lang="en-US" sz="2500">
                <a:latin typeface="Calibri"/>
                <a:ea typeface="Calibri"/>
                <a:cs typeface="Calibri"/>
                <a:sym typeface="Calibri"/>
              </a:rPr>
              <a:t>UNOPS Overview &amp; Project Information</a:t>
            </a:r>
            <a:endParaRPr sz="2500"/>
          </a:p>
        </p:txBody>
      </p:sp>
      <p:sp>
        <p:nvSpPr>
          <p:cNvPr id="94" name="Google Shape;94;p2"/>
          <p:cNvSpPr txBox="1"/>
          <p:nvPr>
            <p:ph idx="4294967295" type="body"/>
          </p:nvPr>
        </p:nvSpPr>
        <p:spPr>
          <a:xfrm>
            <a:off x="457200" y="1484100"/>
            <a:ext cx="8229600" cy="45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66731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Austria MultiCountry Office (AUMCO) is part of the UNOPS Europe and Central Asia Region (ECR).</a:t>
            </a:r>
            <a:endParaRPr sz="2000">
              <a:solidFill>
                <a:schemeClr val="lt1"/>
              </a:solidFill>
            </a:endParaRPr>
          </a:p>
          <a:p>
            <a:pPr indent="-266731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AUMCO supports Agenda 2030 and the Paris </a:t>
            </a: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greement, focusing on Infrastructure, Procurement, Project Management, and more.</a:t>
            </a:r>
            <a:endParaRPr sz="2000">
              <a:solidFill>
                <a:schemeClr val="lt1"/>
              </a:solidFill>
            </a:endParaRPr>
          </a:p>
          <a:p>
            <a:pPr indent="-266731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Uzbekistan Office supports the Government of Uzbekistan’s development priorities, particularly in health, education, and infrastructure.</a:t>
            </a:r>
            <a:endParaRPr sz="20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1946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1946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1946"/>
              <a:buNone/>
            </a:pPr>
            <a:r>
              <a:t/>
            </a:r>
            <a:endParaRPr sz="2836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13f81893c4_0_0"/>
          <p:cNvSpPr txBox="1"/>
          <p:nvPr>
            <p:ph type="title"/>
          </p:nvPr>
        </p:nvSpPr>
        <p:spPr>
          <a:xfrm>
            <a:off x="862825" y="454852"/>
            <a:ext cx="4965900" cy="55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/>
              <a:t>Ongoing Projects:</a:t>
            </a:r>
            <a:endParaRPr sz="2500"/>
          </a:p>
        </p:txBody>
      </p:sp>
      <p:sp>
        <p:nvSpPr>
          <p:cNvPr id="100" name="Google Shape;100;g313f81893c4_0_0"/>
          <p:cNvSpPr txBox="1"/>
          <p:nvPr>
            <p:ph idx="4294967295" type="body"/>
          </p:nvPr>
        </p:nvSpPr>
        <p:spPr>
          <a:xfrm>
            <a:off x="457200" y="1211225"/>
            <a:ext cx="8229600" cy="49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1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Project № 1: Support to Development of Oncology Services in Uzbekistan</a:t>
            </a:r>
            <a:endParaRPr b="1" sz="17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br>
              <a:rPr b="1" lang="en-US" sz="1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1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Procured in 2023-2024: 126 Items</a:t>
            </a:r>
            <a:endParaRPr b="1" sz="17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br>
              <a:rPr b="1" lang="en-US" sz="1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1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Planned Procurement for 2025: 89 Items</a:t>
            </a:r>
            <a:endParaRPr b="1" sz="17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4721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ct val="100000"/>
              <a:buAutoNum type="arabicPeriod"/>
            </a:pPr>
            <a:r>
              <a:rPr b="1" lang="en-US" sz="1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Blood Transfusion</a:t>
            </a:r>
            <a:r>
              <a:rPr lang="en-US" sz="1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Centrifuges, blood typing systems, platelet agitators.</a:t>
            </a:r>
            <a:endParaRPr sz="17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4721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AutoNum type="arabicPeriod"/>
            </a:pPr>
            <a:r>
              <a:rPr b="1" lang="en-US" sz="1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CSSD</a:t>
            </a:r>
            <a:r>
              <a:rPr lang="en-US" sz="1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Steam sterilizers, water treatment systems.</a:t>
            </a:r>
            <a:endParaRPr sz="17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4721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AutoNum type="arabicPeriod"/>
            </a:pPr>
            <a:r>
              <a:rPr b="1" lang="en-US" sz="1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Hemodialysis</a:t>
            </a:r>
            <a:r>
              <a:rPr lang="en-US" sz="1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Hemodialysis machines, hemofiltration units.</a:t>
            </a:r>
            <a:endParaRPr sz="17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4721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AutoNum type="arabicPeriod"/>
            </a:pPr>
            <a:r>
              <a:rPr b="1" lang="en-US" sz="1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ICT</a:t>
            </a:r>
            <a:r>
              <a:rPr lang="en-US" sz="1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Cancer registry software, HIS software development.</a:t>
            </a:r>
            <a:endParaRPr sz="17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4721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AutoNum type="arabicPeriod"/>
            </a:pPr>
            <a:r>
              <a:rPr b="1" lang="en-US" sz="1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Imaging</a:t>
            </a:r>
            <a:r>
              <a:rPr lang="en-US" sz="1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MRI injectors, radiochemistry cyclotron.</a:t>
            </a:r>
            <a:endParaRPr sz="17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4721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AutoNum type="arabicPeriod"/>
            </a:pPr>
            <a:r>
              <a:rPr b="1" lang="en-US" sz="1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ICU</a:t>
            </a:r>
            <a:r>
              <a:rPr lang="en-US" sz="1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Defibrillators, infusion pumps, vital signs monitors.</a:t>
            </a:r>
            <a:endParaRPr sz="17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4721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AutoNum type="arabicPeriod"/>
            </a:pPr>
            <a:r>
              <a:rPr b="1" lang="en-US" sz="1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Laboratory</a:t>
            </a:r>
            <a:r>
              <a:rPr lang="en-US" sz="1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Glucometers, urine analyzers, microscopes.</a:t>
            </a:r>
            <a:endParaRPr sz="17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4721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AutoNum type="arabicPeriod"/>
            </a:pPr>
            <a:r>
              <a:rPr b="1" lang="en-US" sz="1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Neurology</a:t>
            </a:r>
            <a:r>
              <a:rPr lang="en-US" sz="1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Electromyographs, EEGs.</a:t>
            </a:r>
            <a:endParaRPr sz="17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4721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AutoNum type="arabicPeriod"/>
            </a:pPr>
            <a:r>
              <a:rPr b="1" lang="en-US" sz="1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Polyclinic</a:t>
            </a:r>
            <a:r>
              <a:rPr lang="en-US" sz="1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Stress test systems, tonometers, thermometers.</a:t>
            </a:r>
            <a:endParaRPr sz="17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4721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AutoNum type="arabicPeriod"/>
            </a:pPr>
            <a:r>
              <a:rPr b="1" lang="en-US" sz="1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Surgery</a:t>
            </a:r>
            <a:r>
              <a:rPr lang="en-US" sz="1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Coagulators, cryosurgery units, laryngoscopes.</a:t>
            </a:r>
            <a:endParaRPr sz="17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54992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54992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54992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14006c9cb6_1_13"/>
          <p:cNvSpPr txBox="1"/>
          <p:nvPr>
            <p:ph type="title"/>
          </p:nvPr>
        </p:nvSpPr>
        <p:spPr>
          <a:xfrm>
            <a:off x="862825" y="454852"/>
            <a:ext cx="4965900" cy="55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/>
              <a:t>Ongoing Projects:</a:t>
            </a:r>
            <a:endParaRPr sz="2500"/>
          </a:p>
        </p:txBody>
      </p:sp>
      <p:sp>
        <p:nvSpPr>
          <p:cNvPr id="106" name="Google Shape;106;g314006c9cb6_1_13"/>
          <p:cNvSpPr txBox="1"/>
          <p:nvPr>
            <p:ph idx="4294967295" type="body"/>
          </p:nvPr>
        </p:nvSpPr>
        <p:spPr>
          <a:xfrm>
            <a:off x="457200" y="1010150"/>
            <a:ext cx="8229600" cy="51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Project № 2: Uzbekistan COVID-19 Emergency Response Project</a:t>
            </a:r>
            <a:br>
              <a:rPr b="1"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Procured in 2024: 55 Items</a:t>
            </a:r>
            <a:br>
              <a:rPr b="1"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Planned Procurement for 2025: 274 Items</a:t>
            </a:r>
            <a:endParaRPr b="1" sz="6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ct val="100000"/>
              <a:buAutoNum type="arabicPeriod"/>
            </a:pPr>
            <a:r>
              <a:rPr b="1"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ELISA &amp; PCR Equipment</a:t>
            </a:r>
            <a:r>
              <a:rPr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Microplate analyzers, RT-PCR, Nucleic Acids Analyzers.</a:t>
            </a:r>
            <a:endParaRPr sz="6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AutoNum type="arabicPeriod"/>
            </a:pPr>
            <a:r>
              <a:rPr b="1"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Biosafety Cabinets</a:t>
            </a:r>
            <a:r>
              <a:rPr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Biological safety cabinets, laminar flow cabinets, fume hoods.</a:t>
            </a:r>
            <a:endParaRPr sz="6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AutoNum type="arabicPeriod"/>
            </a:pPr>
            <a:r>
              <a:rPr b="1"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Incubators &amp; Thermostats</a:t>
            </a:r>
            <a:r>
              <a:rPr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Thermostats, drying ovens, climate chambers.</a:t>
            </a:r>
            <a:endParaRPr sz="6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AutoNum type="arabicPeriod"/>
            </a:pPr>
            <a:r>
              <a:rPr b="1"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Laboratory Freezers &amp; Fridges</a:t>
            </a:r>
            <a:r>
              <a:rPr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Freezers (-30ºC to -85ºC), laboratory refrigerators.</a:t>
            </a:r>
            <a:endParaRPr sz="6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AutoNum type="arabicPeriod"/>
            </a:pPr>
            <a:r>
              <a:rPr b="1"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Centrifuges</a:t>
            </a:r>
            <a:r>
              <a:rPr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High-speed, refrigerated, and mini-centrifuges.</a:t>
            </a:r>
            <a:endParaRPr sz="6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AutoNum type="arabicPeriod"/>
            </a:pPr>
            <a:r>
              <a:rPr b="1"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Distillers &amp; Water Purifiers</a:t>
            </a:r>
            <a:r>
              <a:rPr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Distillers, mobile and UV water purifiers.</a:t>
            </a:r>
            <a:endParaRPr sz="6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AutoNum type="arabicPeriod"/>
            </a:pPr>
            <a:r>
              <a:rPr b="1"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Microscopes</a:t>
            </a:r>
            <a:r>
              <a:rPr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Binocular, stereoscopic, digital, and inverted microscopes.</a:t>
            </a:r>
            <a:endParaRPr sz="6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AutoNum type="arabicPeriod"/>
            </a:pPr>
            <a:r>
              <a:rPr b="1"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Meters &amp; Analyzers</a:t>
            </a:r>
            <a:r>
              <a:rPr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pH meters, multiparameter water meters, biochemistry analyzers.</a:t>
            </a:r>
            <a:endParaRPr sz="6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AutoNum type="arabicPeriod"/>
            </a:pPr>
            <a:r>
              <a:rPr b="1"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Autoclaves &amp; Sterilizers</a:t>
            </a:r>
            <a:r>
              <a:rPr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Steam sterilizers, disinfection chambers.</a:t>
            </a:r>
            <a:endParaRPr sz="6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AutoNum type="arabicPeriod"/>
            </a:pPr>
            <a:r>
              <a:rPr b="1"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Imaging &amp; Endoscopy Equipment</a:t>
            </a:r>
            <a:r>
              <a:rPr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Ultrasound, Fibroscan, X-ray, endoscopes.</a:t>
            </a:r>
            <a:endParaRPr sz="6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AutoNum type="arabicPeriod"/>
            </a:pPr>
            <a:r>
              <a:rPr b="1"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Patient Monitoring &amp; Diagnostic Devices</a:t>
            </a:r>
            <a:r>
              <a:rPr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ECG monitors, defibrillators, oxygen therapy.</a:t>
            </a:r>
            <a:endParaRPr sz="6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AutoNum type="arabicPeriod"/>
            </a:pPr>
            <a:r>
              <a:rPr b="1"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UPS &amp; Power Systems</a:t>
            </a:r>
            <a:r>
              <a:rPr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Uninterruptible power supplies, centralized power systems.</a:t>
            </a:r>
            <a:endParaRPr sz="6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AutoNum type="arabicPeriod"/>
            </a:pPr>
            <a:r>
              <a:rPr b="1"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Miscellaneous Equipment</a:t>
            </a:r>
            <a:r>
              <a:rPr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Functional beds, laboratory scales, nitrogen &amp; hydrogen generators.</a:t>
            </a:r>
            <a:endParaRPr sz="6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54992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54992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54992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14006c9cb6_1_18"/>
          <p:cNvSpPr txBox="1"/>
          <p:nvPr>
            <p:ph type="title"/>
          </p:nvPr>
        </p:nvSpPr>
        <p:spPr>
          <a:xfrm>
            <a:off x="862825" y="454852"/>
            <a:ext cx="4965900" cy="55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/>
              <a:t>Ongoing Projects:</a:t>
            </a:r>
            <a:endParaRPr sz="2500"/>
          </a:p>
        </p:txBody>
      </p:sp>
      <p:sp>
        <p:nvSpPr>
          <p:cNvPr id="112" name="Google Shape;112;g314006c9cb6_1_18"/>
          <p:cNvSpPr txBox="1"/>
          <p:nvPr>
            <p:ph idx="4294967295" type="body"/>
          </p:nvPr>
        </p:nvSpPr>
        <p:spPr>
          <a:xfrm>
            <a:off x="457200" y="1211225"/>
            <a:ext cx="8229600" cy="49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Project № 3: </a:t>
            </a:r>
            <a:r>
              <a:rPr lang="en-US"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Improving Healthcare in Kashkadarya Region: Delivering Infrastructure design for two new hospitals in Karshi and Beshkent cities.</a:t>
            </a:r>
            <a:endParaRPr sz="1500">
              <a:solidFill>
                <a:schemeClr val="lt1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Planned Procurement for 2025: </a:t>
            </a:r>
            <a:r>
              <a:rPr lang="en-US"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Under discussion with client for finalization of equipment.</a:t>
            </a:r>
            <a:endParaRPr sz="15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"/>
          <p:cNvSpPr txBox="1"/>
          <p:nvPr>
            <p:ph type="title"/>
          </p:nvPr>
        </p:nvSpPr>
        <p:spPr>
          <a:xfrm>
            <a:off x="640200" y="510025"/>
            <a:ext cx="7357200" cy="72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2500">
                <a:latin typeface="Calibri"/>
                <a:ea typeface="Calibri"/>
                <a:cs typeface="Calibri"/>
                <a:sym typeface="Calibri"/>
              </a:rPr>
              <a:t>Pre-Qualification Overview</a:t>
            </a:r>
            <a:endParaRPr sz="2500"/>
          </a:p>
        </p:txBody>
      </p:sp>
      <p:sp>
        <p:nvSpPr>
          <p:cNvPr id="118" name="Google Shape;118;p3"/>
          <p:cNvSpPr txBox="1"/>
          <p:nvPr>
            <p:ph idx="4294967295" type="body"/>
          </p:nvPr>
        </p:nvSpPr>
        <p:spPr>
          <a:xfrm>
            <a:off x="414125" y="1555925"/>
            <a:ext cx="8229600" cy="307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667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This pre-qualification is part of the procurement process for various upcoming tenders.</a:t>
            </a:r>
            <a:endParaRPr sz="2000">
              <a:solidFill>
                <a:schemeClr val="lt1"/>
              </a:solidFill>
            </a:endParaRPr>
          </a:p>
          <a:p>
            <a:pPr indent="-2667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UNOPS plans to carry out numerous tenders, including for oncology services and COVID-19 response.</a:t>
            </a:r>
            <a:endParaRPr sz="2000">
              <a:solidFill>
                <a:schemeClr val="lt1"/>
              </a:solidFill>
            </a:endParaRPr>
          </a:p>
          <a:p>
            <a:pPr indent="-2667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Pre-qualification will help shortlist qualified companies for limited tender invitations.</a:t>
            </a:r>
            <a:endParaRPr sz="2000">
              <a:solidFill>
                <a:schemeClr val="lt1"/>
              </a:solidFill>
            </a:endParaRPr>
          </a:p>
          <a:p>
            <a:pPr indent="-2667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pre-qualified list will be valid for 2 years.</a:t>
            </a:r>
            <a:endParaRPr sz="20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9"/>
          <p:cNvSpPr txBox="1"/>
          <p:nvPr>
            <p:ph type="title"/>
          </p:nvPr>
        </p:nvSpPr>
        <p:spPr>
          <a:xfrm>
            <a:off x="640200" y="500275"/>
            <a:ext cx="7436100" cy="91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2500">
                <a:latin typeface="Calibri"/>
                <a:ea typeface="Calibri"/>
                <a:cs typeface="Calibri"/>
                <a:sym typeface="Calibri"/>
              </a:rPr>
              <a:t>Submission Instructions &amp; Deadline</a:t>
            </a:r>
            <a:endParaRPr sz="2500"/>
          </a:p>
        </p:txBody>
      </p:sp>
      <p:sp>
        <p:nvSpPr>
          <p:cNvPr id="124" name="Google Shape;124;p9"/>
          <p:cNvSpPr txBox="1"/>
          <p:nvPr>
            <p:ph idx="4294967295" type="body"/>
          </p:nvPr>
        </p:nvSpPr>
        <p:spPr>
          <a:xfrm>
            <a:off x="507475" y="1498475"/>
            <a:ext cx="8229600" cy="516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667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Submit applications through the UNOPS eSourcing system.</a:t>
            </a:r>
            <a:endParaRPr sz="2000">
              <a:solidFill>
                <a:schemeClr val="lt1"/>
              </a:solidFill>
            </a:endParaRPr>
          </a:p>
          <a:p>
            <a:pPr indent="-2667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Ensure all documents are uploaded before the deadline.</a:t>
            </a:r>
            <a:endParaRPr sz="2000">
              <a:solidFill>
                <a:schemeClr val="lt1"/>
              </a:solidFill>
            </a:endParaRPr>
          </a:p>
          <a:p>
            <a:pPr indent="-2667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Late submissions will not be accepted.</a:t>
            </a:r>
            <a:endParaRPr sz="2000">
              <a:solidFill>
                <a:schemeClr val="lt1"/>
              </a:solidFill>
            </a:endParaRPr>
          </a:p>
          <a:p>
            <a:pPr indent="-1397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67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Deadline for submission: 20th November 2024, 07:00 UTC.</a:t>
            </a:r>
            <a:endParaRPr sz="2000">
              <a:solidFill>
                <a:schemeClr val="lt1"/>
              </a:solidFill>
            </a:endParaRPr>
          </a:p>
          <a:p>
            <a:pPr indent="-2667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Clarifications Deadline: 13th November 2024, 07:00 UTC.</a:t>
            </a:r>
            <a:endParaRPr sz="20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UNOPS PPT theme">
  <a:themeElements>
    <a:clrScheme name="Theme colour">
      <a:dk1>
        <a:srgbClr val="27251F"/>
      </a:dk1>
      <a:lt1>
        <a:srgbClr val="FFFFFF"/>
      </a:lt1>
      <a:dk2>
        <a:srgbClr val="97999B"/>
      </a:dk2>
      <a:lt2>
        <a:srgbClr val="0092D1"/>
      </a:lt2>
      <a:accent1>
        <a:srgbClr val="004976"/>
      </a:accent1>
      <a:accent2>
        <a:srgbClr val="4EC3E0"/>
      </a:accent2>
      <a:accent3>
        <a:srgbClr val="FFC72C"/>
      </a:accent3>
      <a:accent4>
        <a:srgbClr val="C4D600"/>
      </a:accent4>
      <a:accent5>
        <a:srgbClr val="E35205"/>
      </a:accent5>
      <a:accent6>
        <a:srgbClr val="5C068C"/>
      </a:accent6>
      <a:hlink>
        <a:srgbClr val="991E66"/>
      </a:hlink>
      <a:folHlink>
        <a:srgbClr val="97D7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2013-01-27T09:14:16Z</dcterms:created>
</cp:coreProperties>
</file>