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5"/>
  </p:sldMasterIdLst>
  <p:notesMasterIdLst>
    <p:notesMasterId r:id="rId41"/>
  </p:notesMasterIdLst>
  <p:handoutMasterIdLst>
    <p:handoutMasterId r:id="rId42"/>
  </p:handoutMasterIdLst>
  <p:sldIdLst>
    <p:sldId id="257" r:id="rId6"/>
    <p:sldId id="309" r:id="rId7"/>
    <p:sldId id="310" r:id="rId8"/>
    <p:sldId id="295" r:id="rId9"/>
    <p:sldId id="308" r:id="rId10"/>
    <p:sldId id="307" r:id="rId11"/>
    <p:sldId id="311" r:id="rId12"/>
    <p:sldId id="312" r:id="rId13"/>
    <p:sldId id="300" r:id="rId14"/>
    <p:sldId id="301" r:id="rId15"/>
    <p:sldId id="314" r:id="rId16"/>
    <p:sldId id="315" r:id="rId17"/>
    <p:sldId id="316" r:id="rId18"/>
    <p:sldId id="304" r:id="rId19"/>
    <p:sldId id="305" r:id="rId20"/>
    <p:sldId id="313" r:id="rId21"/>
    <p:sldId id="306" r:id="rId22"/>
    <p:sldId id="317" r:id="rId23"/>
    <p:sldId id="318" r:id="rId24"/>
    <p:sldId id="319" r:id="rId25"/>
    <p:sldId id="320" r:id="rId26"/>
    <p:sldId id="321" r:id="rId27"/>
    <p:sldId id="322" r:id="rId28"/>
    <p:sldId id="323" r:id="rId29"/>
    <p:sldId id="324" r:id="rId30"/>
    <p:sldId id="325" r:id="rId31"/>
    <p:sldId id="326" r:id="rId32"/>
    <p:sldId id="327" r:id="rId33"/>
    <p:sldId id="328" r:id="rId34"/>
    <p:sldId id="329" r:id="rId35"/>
    <p:sldId id="330" r:id="rId36"/>
    <p:sldId id="331" r:id="rId37"/>
    <p:sldId id="332" r:id="rId38"/>
    <p:sldId id="333" r:id="rId39"/>
    <p:sldId id="33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77">
          <p15:clr>
            <a:srgbClr val="A4A3A4"/>
          </p15:clr>
        </p15:guide>
        <p15:guide id="2" orient="horz" pos="803">
          <p15:clr>
            <a:srgbClr val="A4A3A4"/>
          </p15:clr>
        </p15:guide>
        <p15:guide id="3" orient="horz" pos="677">
          <p15:clr>
            <a:srgbClr val="A4A3A4"/>
          </p15:clr>
        </p15:guide>
        <p15:guide id="4" pos="5310">
          <p15:clr>
            <a:srgbClr val="A4A3A4"/>
          </p15:clr>
        </p15:guide>
        <p15:guide id="5" pos="4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900"/>
    <a:srgbClr val="0033CC"/>
    <a:srgbClr val="006699"/>
    <a:srgbClr val="E46C0A"/>
    <a:srgbClr val="0081B9"/>
    <a:srgbClr val="0074AF"/>
    <a:srgbClr val="008CCF"/>
    <a:srgbClr val="009E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551" autoAdjust="0"/>
    <p:restoredTop sz="98405" autoAdjust="0"/>
  </p:normalViewPr>
  <p:slideViewPr>
    <p:cSldViewPr snapToGrid="0">
      <p:cViewPr varScale="1">
        <p:scale>
          <a:sx n="67" d="100"/>
          <a:sy n="67" d="100"/>
        </p:scale>
        <p:origin x="72" y="418"/>
      </p:cViewPr>
      <p:guideLst>
        <p:guide orient="horz" pos="3977"/>
        <p:guide orient="horz" pos="803"/>
        <p:guide orient="horz" pos="677"/>
        <p:guide pos="5310"/>
        <p:guide pos="45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1" d="100"/>
          <a:sy n="61" d="100"/>
        </p:scale>
        <p:origin x="-3216"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6C8914-5490-4703-A0E8-B01807ECB26D}" type="datetimeFigureOut">
              <a:rPr lang="en-GB" smtClean="0"/>
              <a:pPr/>
              <a:t>17/12/2018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459D9B-F626-49D4-AD1B-CF1B60F2BB43}" type="slidenum">
              <a:rPr lang="en-GB" smtClean="0"/>
              <a:pPr/>
              <a:t>‹#›</a:t>
            </a:fld>
            <a:endParaRPr lang="en-GB"/>
          </a:p>
        </p:txBody>
      </p:sp>
    </p:spTree>
    <p:extLst>
      <p:ext uri="{BB962C8B-B14F-4D97-AF65-F5344CB8AC3E}">
        <p14:creationId xmlns:p14="http://schemas.microsoft.com/office/powerpoint/2010/main" val="1573272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4B33FA-899A-47DA-838B-410A2FF4DEF0}" type="datetimeFigureOut">
              <a:rPr lang="en-GB" smtClean="0"/>
              <a:pPr/>
              <a:t>17/12/2018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0C3395-26D5-48BB-AB78-86BF2967E728}" type="slidenum">
              <a:rPr lang="en-GB" smtClean="0"/>
              <a:pPr/>
              <a:t>‹#›</a:t>
            </a:fld>
            <a:endParaRPr lang="en-GB"/>
          </a:p>
        </p:txBody>
      </p:sp>
    </p:spTree>
    <p:extLst>
      <p:ext uri="{BB962C8B-B14F-4D97-AF65-F5344CB8AC3E}">
        <p14:creationId xmlns:p14="http://schemas.microsoft.com/office/powerpoint/2010/main" val="1038055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_1">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
        <p:nvSpPr>
          <p:cNvPr id="11"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_ES&amp;F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a:t>Click to add name, title, organization</a:t>
            </a:r>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a:t>Click to add quotation</a:t>
            </a:r>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a:t>Add section title if it is necessary</a:t>
            </a:r>
          </a:p>
        </p:txBody>
      </p:sp>
    </p:spTree>
    <p:extLst>
      <p:ext uri="{BB962C8B-B14F-4D97-AF65-F5344CB8AC3E}">
        <p14:creationId xmlns:p14="http://schemas.microsoft.com/office/powerpoint/2010/main" val="2929791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76825" y="3009900"/>
            <a:ext cx="3348000" cy="2177562"/>
          </a:xfrm>
        </p:spPr>
        <p:txBody>
          <a:bodyPr anchor="t" anchorCtr="0"/>
          <a:lstStyle>
            <a:lvl1pPr>
              <a:lnSpc>
                <a:spcPct val="120000"/>
              </a:lnSpc>
              <a:defRPr sz="2800" cap="none" baseline="0">
                <a:solidFill>
                  <a:schemeClr val="tx1"/>
                </a:solidFill>
              </a:defRPr>
            </a:lvl1pPr>
          </a:lstStyle>
          <a:p>
            <a:r>
              <a:rPr lang="en-US" dirty="0"/>
              <a:t>Click to add section title</a:t>
            </a:r>
            <a:endParaRPr lang="en-GB" dirty="0"/>
          </a:p>
        </p:txBody>
      </p:sp>
      <p:sp>
        <p:nvSpPr>
          <p:cNvPr id="7" name="Text Placeholder 6"/>
          <p:cNvSpPr>
            <a:spLocks noGrp="1"/>
          </p:cNvSpPr>
          <p:nvPr>
            <p:ph type="body" sz="quarter" idx="10" hasCustomPrompt="1"/>
          </p:nvPr>
        </p:nvSpPr>
        <p:spPr>
          <a:xfrm>
            <a:off x="5076825" y="1723292"/>
            <a:ext cx="3348000" cy="1153258"/>
          </a:xfrm>
        </p:spPr>
        <p:txBody>
          <a:bodyPr anchor="b" anchorCtr="0">
            <a:noAutofit/>
          </a:bodyPr>
          <a:lstStyle>
            <a:lvl1pPr marL="0" indent="0">
              <a:lnSpc>
                <a:spcPct val="120000"/>
              </a:lnSpc>
              <a:buNone/>
              <a:defRPr sz="2400" baseline="0">
                <a:solidFill>
                  <a:srgbClr val="009EDE"/>
                </a:solidFill>
              </a:defRPr>
            </a:lvl1pPr>
            <a:lvl2pPr marL="268287" indent="0">
              <a:buNone/>
              <a:defRPr/>
            </a:lvl2pPr>
            <a:lvl3pPr marL="577850" inden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en-US" dirty="0"/>
              <a:t>Click to add section number</a:t>
            </a:r>
          </a:p>
        </p:txBody>
      </p:sp>
    </p:spTree>
    <p:extLst>
      <p:ext uri="{BB962C8B-B14F-4D97-AF65-F5344CB8AC3E}">
        <p14:creationId xmlns:p14="http://schemas.microsoft.com/office/powerpoint/2010/main" val="1493388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 slide_1">
    <p:spTree>
      <p:nvGrpSpPr>
        <p:cNvPr id="1" name=""/>
        <p:cNvGrpSpPr/>
        <p:nvPr/>
      </p:nvGrpSpPr>
      <p:grpSpPr>
        <a:xfrm>
          <a:off x="0" y="0"/>
          <a:ext cx="0" cy="0"/>
          <a:chOff x="0" y="0"/>
          <a:chExt cx="0" cy="0"/>
        </a:xfrm>
      </p:grpSpPr>
      <p:sp>
        <p:nvSpPr>
          <p:cNvPr id="27" name="Picture Placeholder 26"/>
          <p:cNvSpPr>
            <a:spLocks noGrp="1"/>
          </p:cNvSpPr>
          <p:nvPr>
            <p:ph type="pic" sz="quarter" idx="17" hasCustomPrompt="1"/>
          </p:nvPr>
        </p:nvSpPr>
        <p:spPr>
          <a:xfrm>
            <a:off x="720724" y="1266825"/>
            <a:ext cx="2995200" cy="2877488"/>
          </a:xfrm>
          <a:custGeom>
            <a:avLst/>
            <a:gdLst>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874660 w 2998800"/>
              <a:gd name="connsiteY10" fmla="*/ 3223800 h 2865600"/>
              <a:gd name="connsiteX11" fmla="*/ 499800 w 2998800"/>
              <a:gd name="connsiteY11" fmla="*/ 286560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3223800"/>
              <a:gd name="connsiteX1" fmla="*/ 499800 w 2998800"/>
              <a:gd name="connsiteY1" fmla="*/ 0 h 3223800"/>
              <a:gd name="connsiteX2" fmla="*/ 499800 w 2998800"/>
              <a:gd name="connsiteY2" fmla="*/ 0 h 3223800"/>
              <a:gd name="connsiteX3" fmla="*/ 1249500 w 2998800"/>
              <a:gd name="connsiteY3" fmla="*/ 0 h 3223800"/>
              <a:gd name="connsiteX4" fmla="*/ 2998800 w 2998800"/>
              <a:gd name="connsiteY4" fmla="*/ 0 h 3223800"/>
              <a:gd name="connsiteX5" fmla="*/ 2998800 w 2998800"/>
              <a:gd name="connsiteY5" fmla="*/ 1671600 h 3223800"/>
              <a:gd name="connsiteX6" fmla="*/ 2998800 w 2998800"/>
              <a:gd name="connsiteY6" fmla="*/ 1671600 h 3223800"/>
              <a:gd name="connsiteX7" fmla="*/ 2998800 w 2998800"/>
              <a:gd name="connsiteY7" fmla="*/ 2388000 h 3223800"/>
              <a:gd name="connsiteX8" fmla="*/ 2998800 w 2998800"/>
              <a:gd name="connsiteY8" fmla="*/ 2865600 h 3223800"/>
              <a:gd name="connsiteX9" fmla="*/ 1249500 w 2998800"/>
              <a:gd name="connsiteY9" fmla="*/ 2865600 h 3223800"/>
              <a:gd name="connsiteX10" fmla="*/ 874660 w 2998800"/>
              <a:gd name="connsiteY10" fmla="*/ 3223800 h 3223800"/>
              <a:gd name="connsiteX11" fmla="*/ 122610 w 2998800"/>
              <a:gd name="connsiteY11" fmla="*/ 2743680 h 3223800"/>
              <a:gd name="connsiteX12" fmla="*/ 0 w 2998800"/>
              <a:gd name="connsiteY12" fmla="*/ 2865600 h 3223800"/>
              <a:gd name="connsiteX13" fmla="*/ 0 w 2998800"/>
              <a:gd name="connsiteY13" fmla="*/ 2388000 h 3223800"/>
              <a:gd name="connsiteX14" fmla="*/ 0 w 2998800"/>
              <a:gd name="connsiteY14" fmla="*/ 1671600 h 3223800"/>
              <a:gd name="connsiteX15" fmla="*/ 0 w 2998800"/>
              <a:gd name="connsiteY15" fmla="*/ 1671600 h 3223800"/>
              <a:gd name="connsiteX16" fmla="*/ 0 w 2998800"/>
              <a:gd name="connsiteY16" fmla="*/ 0 h 32238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22610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77132"/>
              <a:gd name="connsiteX1" fmla="*/ 499800 w 2998800"/>
              <a:gd name="connsiteY1" fmla="*/ 0 h 2877132"/>
              <a:gd name="connsiteX2" fmla="*/ 499800 w 2998800"/>
              <a:gd name="connsiteY2" fmla="*/ 0 h 2877132"/>
              <a:gd name="connsiteX3" fmla="*/ 1249500 w 2998800"/>
              <a:gd name="connsiteY3" fmla="*/ 0 h 2877132"/>
              <a:gd name="connsiteX4" fmla="*/ 2998800 w 2998800"/>
              <a:gd name="connsiteY4" fmla="*/ 0 h 2877132"/>
              <a:gd name="connsiteX5" fmla="*/ 2998800 w 2998800"/>
              <a:gd name="connsiteY5" fmla="*/ 1671600 h 2877132"/>
              <a:gd name="connsiteX6" fmla="*/ 2998800 w 2998800"/>
              <a:gd name="connsiteY6" fmla="*/ 1671600 h 2877132"/>
              <a:gd name="connsiteX7" fmla="*/ 2998800 w 2998800"/>
              <a:gd name="connsiteY7" fmla="*/ 2388000 h 2877132"/>
              <a:gd name="connsiteX8" fmla="*/ 2998800 w 2998800"/>
              <a:gd name="connsiteY8" fmla="*/ 2865600 h 2877132"/>
              <a:gd name="connsiteX9" fmla="*/ 1249500 w 2998800"/>
              <a:gd name="connsiteY9" fmla="*/ 2865600 h 2877132"/>
              <a:gd name="connsiteX10" fmla="*/ 251662 w 2998800"/>
              <a:gd name="connsiteY10" fmla="*/ 2877132 h 2877132"/>
              <a:gd name="connsiteX11" fmla="*/ 130147 w 2998800"/>
              <a:gd name="connsiteY11" fmla="*/ 2743680 h 2877132"/>
              <a:gd name="connsiteX12" fmla="*/ 0 w 2998800"/>
              <a:gd name="connsiteY12" fmla="*/ 2865600 h 2877132"/>
              <a:gd name="connsiteX13" fmla="*/ 0 w 2998800"/>
              <a:gd name="connsiteY13" fmla="*/ 2388000 h 2877132"/>
              <a:gd name="connsiteX14" fmla="*/ 0 w 2998800"/>
              <a:gd name="connsiteY14" fmla="*/ 1671600 h 2877132"/>
              <a:gd name="connsiteX15" fmla="*/ 0 w 2998800"/>
              <a:gd name="connsiteY15" fmla="*/ 1671600 h 2877132"/>
              <a:gd name="connsiteX16" fmla="*/ 0 w 2998800"/>
              <a:gd name="connsiteY16" fmla="*/ 0 h 2877132"/>
              <a:gd name="connsiteX0" fmla="*/ 0 w 2998800"/>
              <a:gd name="connsiteY0" fmla="*/ 0 h 2869596"/>
              <a:gd name="connsiteX1" fmla="*/ 499800 w 2998800"/>
              <a:gd name="connsiteY1" fmla="*/ 0 h 2869596"/>
              <a:gd name="connsiteX2" fmla="*/ 499800 w 2998800"/>
              <a:gd name="connsiteY2" fmla="*/ 0 h 2869596"/>
              <a:gd name="connsiteX3" fmla="*/ 1249500 w 2998800"/>
              <a:gd name="connsiteY3" fmla="*/ 0 h 2869596"/>
              <a:gd name="connsiteX4" fmla="*/ 2998800 w 2998800"/>
              <a:gd name="connsiteY4" fmla="*/ 0 h 2869596"/>
              <a:gd name="connsiteX5" fmla="*/ 2998800 w 2998800"/>
              <a:gd name="connsiteY5" fmla="*/ 1671600 h 2869596"/>
              <a:gd name="connsiteX6" fmla="*/ 2998800 w 2998800"/>
              <a:gd name="connsiteY6" fmla="*/ 1671600 h 2869596"/>
              <a:gd name="connsiteX7" fmla="*/ 2998800 w 2998800"/>
              <a:gd name="connsiteY7" fmla="*/ 2388000 h 2869596"/>
              <a:gd name="connsiteX8" fmla="*/ 2998800 w 2998800"/>
              <a:gd name="connsiteY8" fmla="*/ 2865600 h 2869596"/>
              <a:gd name="connsiteX9" fmla="*/ 1249500 w 2998800"/>
              <a:gd name="connsiteY9" fmla="*/ 2865600 h 2869596"/>
              <a:gd name="connsiteX10" fmla="*/ 254174 w 2998800"/>
              <a:gd name="connsiteY10" fmla="*/ 2869596 h 2869596"/>
              <a:gd name="connsiteX11" fmla="*/ 130147 w 2998800"/>
              <a:gd name="connsiteY11" fmla="*/ 2743680 h 2869596"/>
              <a:gd name="connsiteX12" fmla="*/ 0 w 2998800"/>
              <a:gd name="connsiteY12" fmla="*/ 2865600 h 2869596"/>
              <a:gd name="connsiteX13" fmla="*/ 0 w 2998800"/>
              <a:gd name="connsiteY13" fmla="*/ 2388000 h 2869596"/>
              <a:gd name="connsiteX14" fmla="*/ 0 w 2998800"/>
              <a:gd name="connsiteY14" fmla="*/ 1671600 h 2869596"/>
              <a:gd name="connsiteX15" fmla="*/ 0 w 2998800"/>
              <a:gd name="connsiteY15" fmla="*/ 1671600 h 2869596"/>
              <a:gd name="connsiteX16" fmla="*/ 0 w 2998800"/>
              <a:gd name="connsiteY16" fmla="*/ 0 h 2869596"/>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33667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7093"/>
              <a:gd name="connsiteX1" fmla="*/ 499800 w 2998800"/>
              <a:gd name="connsiteY1" fmla="*/ 0 h 2867093"/>
              <a:gd name="connsiteX2" fmla="*/ 499800 w 2998800"/>
              <a:gd name="connsiteY2" fmla="*/ 0 h 2867093"/>
              <a:gd name="connsiteX3" fmla="*/ 1249500 w 2998800"/>
              <a:gd name="connsiteY3" fmla="*/ 0 h 2867093"/>
              <a:gd name="connsiteX4" fmla="*/ 2998800 w 2998800"/>
              <a:gd name="connsiteY4" fmla="*/ 0 h 2867093"/>
              <a:gd name="connsiteX5" fmla="*/ 2998800 w 2998800"/>
              <a:gd name="connsiteY5" fmla="*/ 1671600 h 2867093"/>
              <a:gd name="connsiteX6" fmla="*/ 2998800 w 2998800"/>
              <a:gd name="connsiteY6" fmla="*/ 1671600 h 2867093"/>
              <a:gd name="connsiteX7" fmla="*/ 2998800 w 2998800"/>
              <a:gd name="connsiteY7" fmla="*/ 2388000 h 2867093"/>
              <a:gd name="connsiteX8" fmla="*/ 2998800 w 2998800"/>
              <a:gd name="connsiteY8" fmla="*/ 2865600 h 2867093"/>
              <a:gd name="connsiteX9" fmla="*/ 1249500 w 2998800"/>
              <a:gd name="connsiteY9" fmla="*/ 2865600 h 2867093"/>
              <a:gd name="connsiteX10" fmla="*/ 261710 w 2998800"/>
              <a:gd name="connsiteY10" fmla="*/ 2867093 h 2867093"/>
              <a:gd name="connsiteX11" fmla="*/ 130147 w 2998800"/>
              <a:gd name="connsiteY11" fmla="*/ 2733667 h 2867093"/>
              <a:gd name="connsiteX12" fmla="*/ 0 w 2998800"/>
              <a:gd name="connsiteY12" fmla="*/ 2865600 h 2867093"/>
              <a:gd name="connsiteX13" fmla="*/ 0 w 2998800"/>
              <a:gd name="connsiteY13" fmla="*/ 2388000 h 2867093"/>
              <a:gd name="connsiteX14" fmla="*/ 0 w 2998800"/>
              <a:gd name="connsiteY14" fmla="*/ 1671600 h 2867093"/>
              <a:gd name="connsiteX15" fmla="*/ 0 w 2998800"/>
              <a:gd name="connsiteY15" fmla="*/ 1671600 h 2867093"/>
              <a:gd name="connsiteX16" fmla="*/ 0 w 2998800"/>
              <a:gd name="connsiteY16" fmla="*/ 0 h 286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98800" h="2867093">
                <a:moveTo>
                  <a:pt x="0" y="0"/>
                </a:moveTo>
                <a:lnTo>
                  <a:pt x="499800" y="0"/>
                </a:lnTo>
                <a:lnTo>
                  <a:pt x="499800" y="0"/>
                </a:lnTo>
                <a:lnTo>
                  <a:pt x="1249500" y="0"/>
                </a:lnTo>
                <a:lnTo>
                  <a:pt x="2998800" y="0"/>
                </a:lnTo>
                <a:lnTo>
                  <a:pt x="2998800" y="1671600"/>
                </a:lnTo>
                <a:lnTo>
                  <a:pt x="2998800" y="1671600"/>
                </a:lnTo>
                <a:lnTo>
                  <a:pt x="2998800" y="2388000"/>
                </a:lnTo>
                <a:lnTo>
                  <a:pt x="2998800" y="2865600"/>
                </a:lnTo>
                <a:lnTo>
                  <a:pt x="1249500" y="2865600"/>
                </a:lnTo>
                <a:lnTo>
                  <a:pt x="261710" y="2867093"/>
                </a:lnTo>
                <a:lnTo>
                  <a:pt x="130147" y="2733667"/>
                </a:lnTo>
                <a:lnTo>
                  <a:pt x="0" y="2865600"/>
                </a:lnTo>
                <a:lnTo>
                  <a:pt x="0" y="2388000"/>
                </a:lnTo>
                <a:lnTo>
                  <a:pt x="0" y="1671600"/>
                </a:lnTo>
                <a:lnTo>
                  <a:pt x="0" y="16716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a:t>Click to insert a picture</a:t>
            </a:r>
          </a:p>
        </p:txBody>
      </p:sp>
      <p:sp>
        <p:nvSpPr>
          <p:cNvPr id="25" name="Picture Placeholder 24"/>
          <p:cNvSpPr>
            <a:spLocks noGrp="1"/>
          </p:cNvSpPr>
          <p:nvPr>
            <p:ph type="pic" sz="quarter" idx="16" hasCustomPrompt="1"/>
          </p:nvPr>
        </p:nvSpPr>
        <p:spPr>
          <a:xfrm>
            <a:off x="3707999" y="1266823"/>
            <a:ext cx="4716000" cy="4968000"/>
          </a:xfrm>
          <a:custGeom>
            <a:avLst/>
            <a:gdLst>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375516 w 4716000"/>
              <a:gd name="connsiteY10" fmla="*/ 5670000 h 5040000"/>
              <a:gd name="connsiteX11" fmla="*/ 786000 w 4716000"/>
              <a:gd name="connsiteY11" fmla="*/ 5040000 h 5040000"/>
              <a:gd name="connsiteX12" fmla="*/ 0 w 4716000"/>
              <a:gd name="connsiteY12" fmla="*/ 50400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786000 w 4716000"/>
              <a:gd name="connsiteY11" fmla="*/ 5040000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134213 w 4716000"/>
              <a:gd name="connsiteY11" fmla="*/ 4907111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4990 w 4716000"/>
              <a:gd name="connsiteY10" fmla="*/ 503403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14317 w 4730317"/>
              <a:gd name="connsiteY0" fmla="*/ 0 h 5040000"/>
              <a:gd name="connsiteX1" fmla="*/ 800317 w 4730317"/>
              <a:gd name="connsiteY1" fmla="*/ 0 h 5040000"/>
              <a:gd name="connsiteX2" fmla="*/ 800317 w 4730317"/>
              <a:gd name="connsiteY2" fmla="*/ 0 h 5040000"/>
              <a:gd name="connsiteX3" fmla="*/ 1979317 w 4730317"/>
              <a:gd name="connsiteY3" fmla="*/ 0 h 5040000"/>
              <a:gd name="connsiteX4" fmla="*/ 4730317 w 4730317"/>
              <a:gd name="connsiteY4" fmla="*/ 0 h 5040000"/>
              <a:gd name="connsiteX5" fmla="*/ 4730317 w 4730317"/>
              <a:gd name="connsiteY5" fmla="*/ 2940000 h 5040000"/>
              <a:gd name="connsiteX6" fmla="*/ 4730317 w 4730317"/>
              <a:gd name="connsiteY6" fmla="*/ 2940000 h 5040000"/>
              <a:gd name="connsiteX7" fmla="*/ 4730317 w 4730317"/>
              <a:gd name="connsiteY7" fmla="*/ 4200000 h 5040000"/>
              <a:gd name="connsiteX8" fmla="*/ 4730317 w 4730317"/>
              <a:gd name="connsiteY8" fmla="*/ 5040000 h 5040000"/>
              <a:gd name="connsiteX9" fmla="*/ 1979317 w 4730317"/>
              <a:gd name="connsiteY9" fmla="*/ 5040000 h 5040000"/>
              <a:gd name="connsiteX10" fmla="*/ 0 w 4730317"/>
              <a:gd name="connsiteY10" fmla="*/ 5034034 h 5040000"/>
              <a:gd name="connsiteX11" fmla="*/ 148530 w 4730317"/>
              <a:gd name="connsiteY11" fmla="*/ 4907111 h 5040000"/>
              <a:gd name="connsiteX12" fmla="*/ 14317 w 4730317"/>
              <a:gd name="connsiteY12" fmla="*/ 4767894 h 5040000"/>
              <a:gd name="connsiteX13" fmla="*/ 14317 w 4730317"/>
              <a:gd name="connsiteY13" fmla="*/ 4200000 h 5040000"/>
              <a:gd name="connsiteX14" fmla="*/ 14317 w 4730317"/>
              <a:gd name="connsiteY14" fmla="*/ 2940000 h 5040000"/>
              <a:gd name="connsiteX15" fmla="*/ 14317 w 4730317"/>
              <a:gd name="connsiteY15" fmla="*/ 2940000 h 5040000"/>
              <a:gd name="connsiteX16" fmla="*/ 14317 w 473031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234665 w 4716000"/>
              <a:gd name="connsiteY10" fmla="*/ 501538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1581 w 4716000"/>
              <a:gd name="connsiteY10" fmla="*/ 503254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744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90 w 4716677"/>
              <a:gd name="connsiteY11" fmla="*/ 4907111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42244 w 4716677"/>
              <a:gd name="connsiteY11" fmla="*/ 4909563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89 w 4716677"/>
              <a:gd name="connsiteY11" fmla="*/ 4914466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39896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08027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5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774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4992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48302 w 4764302"/>
              <a:gd name="connsiteY0" fmla="*/ 0 h 5040000"/>
              <a:gd name="connsiteX1" fmla="*/ 834302 w 4764302"/>
              <a:gd name="connsiteY1" fmla="*/ 0 h 5040000"/>
              <a:gd name="connsiteX2" fmla="*/ 834302 w 4764302"/>
              <a:gd name="connsiteY2" fmla="*/ 0 h 5040000"/>
              <a:gd name="connsiteX3" fmla="*/ 2013302 w 4764302"/>
              <a:gd name="connsiteY3" fmla="*/ 0 h 5040000"/>
              <a:gd name="connsiteX4" fmla="*/ 4764302 w 4764302"/>
              <a:gd name="connsiteY4" fmla="*/ 0 h 5040000"/>
              <a:gd name="connsiteX5" fmla="*/ 4764302 w 4764302"/>
              <a:gd name="connsiteY5" fmla="*/ 2940000 h 5040000"/>
              <a:gd name="connsiteX6" fmla="*/ 4764302 w 4764302"/>
              <a:gd name="connsiteY6" fmla="*/ 2940000 h 5040000"/>
              <a:gd name="connsiteX7" fmla="*/ 4764302 w 4764302"/>
              <a:gd name="connsiteY7" fmla="*/ 4200000 h 5040000"/>
              <a:gd name="connsiteX8" fmla="*/ 4764302 w 4764302"/>
              <a:gd name="connsiteY8" fmla="*/ 5040000 h 5040000"/>
              <a:gd name="connsiteX9" fmla="*/ 2013302 w 4764302"/>
              <a:gd name="connsiteY9" fmla="*/ 5040000 h 5040000"/>
              <a:gd name="connsiteX10" fmla="*/ 0 w 4764302"/>
              <a:gd name="connsiteY10" fmla="*/ 5001795 h 5040000"/>
              <a:gd name="connsiteX11" fmla="*/ 182514 w 4764302"/>
              <a:gd name="connsiteY11" fmla="*/ 4914466 h 5040000"/>
              <a:gd name="connsiteX12" fmla="*/ 48302 w 4764302"/>
              <a:gd name="connsiteY12" fmla="*/ 4777700 h 5040000"/>
              <a:gd name="connsiteX13" fmla="*/ 48302 w 4764302"/>
              <a:gd name="connsiteY13" fmla="*/ 4200000 h 5040000"/>
              <a:gd name="connsiteX14" fmla="*/ 48302 w 4764302"/>
              <a:gd name="connsiteY14" fmla="*/ 2940000 h 5040000"/>
              <a:gd name="connsiteX15" fmla="*/ 48302 w 4764302"/>
              <a:gd name="connsiteY15" fmla="*/ 2940000 h 5040000"/>
              <a:gd name="connsiteX16" fmla="*/ 48302 w 4764302"/>
              <a:gd name="connsiteY16" fmla="*/ 0 h 5040000"/>
              <a:gd name="connsiteX0" fmla="*/ 10202 w 4726202"/>
              <a:gd name="connsiteY0" fmla="*/ 0 h 5040000"/>
              <a:gd name="connsiteX1" fmla="*/ 796202 w 4726202"/>
              <a:gd name="connsiteY1" fmla="*/ 0 h 5040000"/>
              <a:gd name="connsiteX2" fmla="*/ 796202 w 4726202"/>
              <a:gd name="connsiteY2" fmla="*/ 0 h 5040000"/>
              <a:gd name="connsiteX3" fmla="*/ 1975202 w 4726202"/>
              <a:gd name="connsiteY3" fmla="*/ 0 h 5040000"/>
              <a:gd name="connsiteX4" fmla="*/ 4726202 w 4726202"/>
              <a:gd name="connsiteY4" fmla="*/ 0 h 5040000"/>
              <a:gd name="connsiteX5" fmla="*/ 4726202 w 4726202"/>
              <a:gd name="connsiteY5" fmla="*/ 2940000 h 5040000"/>
              <a:gd name="connsiteX6" fmla="*/ 4726202 w 4726202"/>
              <a:gd name="connsiteY6" fmla="*/ 2940000 h 5040000"/>
              <a:gd name="connsiteX7" fmla="*/ 4726202 w 4726202"/>
              <a:gd name="connsiteY7" fmla="*/ 4200000 h 5040000"/>
              <a:gd name="connsiteX8" fmla="*/ 4726202 w 4726202"/>
              <a:gd name="connsiteY8" fmla="*/ 5040000 h 5040000"/>
              <a:gd name="connsiteX9" fmla="*/ 1975202 w 4726202"/>
              <a:gd name="connsiteY9" fmla="*/ 5040000 h 5040000"/>
              <a:gd name="connsiteX10" fmla="*/ 0 w 4726202"/>
              <a:gd name="connsiteY10" fmla="*/ 5037990 h 5040000"/>
              <a:gd name="connsiteX11" fmla="*/ 144414 w 4726202"/>
              <a:gd name="connsiteY11" fmla="*/ 4914466 h 5040000"/>
              <a:gd name="connsiteX12" fmla="*/ 10202 w 4726202"/>
              <a:gd name="connsiteY12" fmla="*/ 4777700 h 5040000"/>
              <a:gd name="connsiteX13" fmla="*/ 10202 w 4726202"/>
              <a:gd name="connsiteY13" fmla="*/ 4200000 h 5040000"/>
              <a:gd name="connsiteX14" fmla="*/ 10202 w 4726202"/>
              <a:gd name="connsiteY14" fmla="*/ 2940000 h 5040000"/>
              <a:gd name="connsiteX15" fmla="*/ 10202 w 4726202"/>
              <a:gd name="connsiteY15" fmla="*/ 2940000 h 5040000"/>
              <a:gd name="connsiteX16" fmla="*/ 10202 w 4726202"/>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0684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4716000 w 4716000"/>
              <a:gd name="connsiteY3" fmla="*/ 0 h 5040000"/>
              <a:gd name="connsiteX4" fmla="*/ 4716000 w 4716000"/>
              <a:gd name="connsiteY4" fmla="*/ 2940000 h 5040000"/>
              <a:gd name="connsiteX5" fmla="*/ 4716000 w 4716000"/>
              <a:gd name="connsiteY5" fmla="*/ 2940000 h 5040000"/>
              <a:gd name="connsiteX6" fmla="*/ 4716000 w 4716000"/>
              <a:gd name="connsiteY6" fmla="*/ 4200000 h 5040000"/>
              <a:gd name="connsiteX7" fmla="*/ 4716000 w 4716000"/>
              <a:gd name="connsiteY7" fmla="*/ 5040000 h 5040000"/>
              <a:gd name="connsiteX8" fmla="*/ 1965000 w 4716000"/>
              <a:gd name="connsiteY8" fmla="*/ 5040000 h 5040000"/>
              <a:gd name="connsiteX9" fmla="*/ 5038 w 4716000"/>
              <a:gd name="connsiteY9" fmla="*/ 5036085 h 5040000"/>
              <a:gd name="connsiteX10" fmla="*/ 134212 w 4716000"/>
              <a:gd name="connsiteY10" fmla="*/ 4906846 h 5040000"/>
              <a:gd name="connsiteX11" fmla="*/ 0 w 4716000"/>
              <a:gd name="connsiteY11" fmla="*/ 4777700 h 5040000"/>
              <a:gd name="connsiteX12" fmla="*/ 0 w 4716000"/>
              <a:gd name="connsiteY12" fmla="*/ 4200000 h 5040000"/>
              <a:gd name="connsiteX13" fmla="*/ 0 w 4716000"/>
              <a:gd name="connsiteY13" fmla="*/ 2940000 h 5040000"/>
              <a:gd name="connsiteX14" fmla="*/ 0 w 4716000"/>
              <a:gd name="connsiteY14" fmla="*/ 2940000 h 5040000"/>
              <a:gd name="connsiteX15" fmla="*/ 0 w 4716000"/>
              <a:gd name="connsiteY15" fmla="*/ 0 h 5040000"/>
              <a:gd name="connsiteX0" fmla="*/ 0 w 4716000"/>
              <a:gd name="connsiteY0" fmla="*/ 0 h 5040000"/>
              <a:gd name="connsiteX1" fmla="*/ 786000 w 4716000"/>
              <a:gd name="connsiteY1" fmla="*/ 0 h 5040000"/>
              <a:gd name="connsiteX2" fmla="*/ 4716000 w 4716000"/>
              <a:gd name="connsiteY2" fmla="*/ 0 h 5040000"/>
              <a:gd name="connsiteX3" fmla="*/ 4716000 w 4716000"/>
              <a:gd name="connsiteY3" fmla="*/ 2940000 h 5040000"/>
              <a:gd name="connsiteX4" fmla="*/ 4716000 w 4716000"/>
              <a:gd name="connsiteY4" fmla="*/ 2940000 h 5040000"/>
              <a:gd name="connsiteX5" fmla="*/ 4716000 w 4716000"/>
              <a:gd name="connsiteY5" fmla="*/ 4200000 h 5040000"/>
              <a:gd name="connsiteX6" fmla="*/ 4716000 w 4716000"/>
              <a:gd name="connsiteY6" fmla="*/ 5040000 h 5040000"/>
              <a:gd name="connsiteX7" fmla="*/ 1965000 w 4716000"/>
              <a:gd name="connsiteY7" fmla="*/ 5040000 h 5040000"/>
              <a:gd name="connsiteX8" fmla="*/ 5038 w 4716000"/>
              <a:gd name="connsiteY8" fmla="*/ 5036085 h 5040000"/>
              <a:gd name="connsiteX9" fmla="*/ 134212 w 4716000"/>
              <a:gd name="connsiteY9" fmla="*/ 4906846 h 5040000"/>
              <a:gd name="connsiteX10" fmla="*/ 0 w 4716000"/>
              <a:gd name="connsiteY10" fmla="*/ 4777700 h 5040000"/>
              <a:gd name="connsiteX11" fmla="*/ 0 w 4716000"/>
              <a:gd name="connsiteY11" fmla="*/ 4200000 h 5040000"/>
              <a:gd name="connsiteX12" fmla="*/ 0 w 4716000"/>
              <a:gd name="connsiteY12" fmla="*/ 2940000 h 5040000"/>
              <a:gd name="connsiteX13" fmla="*/ 0 w 4716000"/>
              <a:gd name="connsiteY13" fmla="*/ 2940000 h 5040000"/>
              <a:gd name="connsiteX14" fmla="*/ 0 w 4716000"/>
              <a:gd name="connsiteY14" fmla="*/ 0 h 5040000"/>
              <a:gd name="connsiteX0" fmla="*/ 0 w 4716000"/>
              <a:gd name="connsiteY0" fmla="*/ 0 h 5040000"/>
              <a:gd name="connsiteX1" fmla="*/ 4716000 w 4716000"/>
              <a:gd name="connsiteY1" fmla="*/ 0 h 5040000"/>
              <a:gd name="connsiteX2" fmla="*/ 4716000 w 4716000"/>
              <a:gd name="connsiteY2" fmla="*/ 2940000 h 5040000"/>
              <a:gd name="connsiteX3" fmla="*/ 4716000 w 4716000"/>
              <a:gd name="connsiteY3" fmla="*/ 2940000 h 5040000"/>
              <a:gd name="connsiteX4" fmla="*/ 4716000 w 4716000"/>
              <a:gd name="connsiteY4" fmla="*/ 4200000 h 5040000"/>
              <a:gd name="connsiteX5" fmla="*/ 4716000 w 4716000"/>
              <a:gd name="connsiteY5" fmla="*/ 5040000 h 5040000"/>
              <a:gd name="connsiteX6" fmla="*/ 1965000 w 4716000"/>
              <a:gd name="connsiteY6" fmla="*/ 5040000 h 5040000"/>
              <a:gd name="connsiteX7" fmla="*/ 5038 w 4716000"/>
              <a:gd name="connsiteY7" fmla="*/ 5036085 h 5040000"/>
              <a:gd name="connsiteX8" fmla="*/ 134212 w 4716000"/>
              <a:gd name="connsiteY8" fmla="*/ 4906846 h 5040000"/>
              <a:gd name="connsiteX9" fmla="*/ 0 w 4716000"/>
              <a:gd name="connsiteY9" fmla="*/ 4777700 h 5040000"/>
              <a:gd name="connsiteX10" fmla="*/ 0 w 4716000"/>
              <a:gd name="connsiteY10" fmla="*/ 4200000 h 5040000"/>
              <a:gd name="connsiteX11" fmla="*/ 0 w 4716000"/>
              <a:gd name="connsiteY11" fmla="*/ 2940000 h 5040000"/>
              <a:gd name="connsiteX12" fmla="*/ 0 w 4716000"/>
              <a:gd name="connsiteY12" fmla="*/ 2940000 h 5040000"/>
              <a:gd name="connsiteX13" fmla="*/ 0 w 4716000"/>
              <a:gd name="connsiteY13" fmla="*/ 0 h 50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16000" h="5040000">
                <a:moveTo>
                  <a:pt x="0" y="0"/>
                </a:moveTo>
                <a:lnTo>
                  <a:pt x="4716000" y="0"/>
                </a:lnTo>
                <a:lnTo>
                  <a:pt x="4716000" y="2940000"/>
                </a:lnTo>
                <a:lnTo>
                  <a:pt x="4716000" y="2940000"/>
                </a:lnTo>
                <a:lnTo>
                  <a:pt x="4716000" y="4200000"/>
                </a:lnTo>
                <a:lnTo>
                  <a:pt x="4716000" y="5040000"/>
                </a:lnTo>
                <a:lnTo>
                  <a:pt x="1965000" y="5040000"/>
                </a:lnTo>
                <a:lnTo>
                  <a:pt x="5038" y="5036085"/>
                </a:lnTo>
                <a:lnTo>
                  <a:pt x="134212" y="4906846"/>
                </a:lnTo>
                <a:lnTo>
                  <a:pt x="0" y="4777700"/>
                </a:lnTo>
                <a:lnTo>
                  <a:pt x="0" y="4200000"/>
                </a:lnTo>
                <a:lnTo>
                  <a:pt x="0" y="2940000"/>
                </a:lnTo>
                <a:lnTo>
                  <a:pt x="0" y="29400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a:t>Click to insert a picture</a:t>
            </a:r>
          </a:p>
        </p:txBody>
      </p:sp>
      <p:sp>
        <p:nvSpPr>
          <p:cNvPr id="2" name="Title 1"/>
          <p:cNvSpPr>
            <a:spLocks noGrp="1"/>
          </p:cNvSpPr>
          <p:nvPr>
            <p:ph type="title"/>
          </p:nvPr>
        </p:nvSpPr>
        <p:spPr>
          <a:xfrm>
            <a:off x="720000" y="277368"/>
            <a:ext cx="7704000" cy="792000"/>
          </a:xfrm>
        </p:spPr>
        <p:txBody>
          <a:bodyPr/>
          <a:lstStyle/>
          <a:p>
            <a:r>
              <a:rPr lang="en-US"/>
              <a:t>Click to edit Master title style</a:t>
            </a:r>
            <a:endParaRPr lang="en-GB" dirty="0"/>
          </a:p>
        </p:txBody>
      </p:sp>
      <p:sp>
        <p:nvSpPr>
          <p:cNvPr id="3" name="Footer Placeholder 2"/>
          <p:cNvSpPr>
            <a:spLocks noGrp="1"/>
          </p:cNvSpPr>
          <p:nvPr>
            <p:ph type="ftr" sz="quarter" idx="10"/>
          </p:nvPr>
        </p:nvSpPr>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0001" y="3933582"/>
            <a:ext cx="3127251" cy="2301243"/>
          </a:xfrm>
          <a:prstGeom prst="rect">
            <a:avLst/>
          </a:prstGeom>
        </p:spPr>
      </p:pic>
      <p:sp>
        <p:nvSpPr>
          <p:cNvPr id="8" name="Text Placeholder 10"/>
          <p:cNvSpPr>
            <a:spLocks noGrp="1"/>
          </p:cNvSpPr>
          <p:nvPr>
            <p:ph type="body" sz="quarter" idx="13" hasCustomPrompt="1"/>
          </p:nvPr>
        </p:nvSpPr>
        <p:spPr>
          <a:xfrm>
            <a:off x="934653" y="4231461"/>
            <a:ext cx="2583648" cy="752792"/>
          </a:xfrm>
        </p:spPr>
        <p:txBody>
          <a:bodyPr anchor="ctr" anchorCtr="0">
            <a:noAutofit/>
          </a:bodyPr>
          <a:lstStyle>
            <a:lvl1pPr marL="0" indent="0">
              <a:lnSpc>
                <a:spcPct val="120000"/>
              </a:lnSpc>
              <a:buNone/>
              <a:defRPr sz="1400" baseline="0">
                <a:solidFill>
                  <a:schemeClr val="bg1"/>
                </a:solidFill>
              </a:defRPr>
            </a:lvl1pPr>
          </a:lstStyle>
          <a:p>
            <a:pPr lvl="0"/>
            <a:r>
              <a:rPr lang="en-GB" sz="1400" dirty="0"/>
              <a:t>Click to add text</a:t>
            </a:r>
            <a:endParaRPr lang="en-GB" dirty="0"/>
          </a:p>
        </p:txBody>
      </p:sp>
      <p:sp>
        <p:nvSpPr>
          <p:cNvPr id="9" name="Text Placeholder 10"/>
          <p:cNvSpPr>
            <a:spLocks noGrp="1"/>
          </p:cNvSpPr>
          <p:nvPr>
            <p:ph type="body" sz="quarter" idx="14" hasCustomPrompt="1"/>
          </p:nvPr>
        </p:nvSpPr>
        <p:spPr>
          <a:xfrm>
            <a:off x="934653" y="5338638"/>
            <a:ext cx="2583648" cy="717069"/>
          </a:xfrm>
        </p:spPr>
        <p:txBody>
          <a:bodyPr anchor="ctr" anchorCtr="0">
            <a:noAutofit/>
          </a:bodyPr>
          <a:lstStyle>
            <a:lvl1pPr marL="0" indent="0">
              <a:lnSpc>
                <a:spcPct val="120000"/>
              </a:lnSpc>
              <a:buNone/>
              <a:defRPr lang="en-GB" sz="1400" dirty="0" smtClean="0">
                <a:solidFill>
                  <a:schemeClr val="bg1"/>
                </a:solidFill>
              </a:defRPr>
            </a:lvl1pPr>
          </a:lstStyle>
          <a:p>
            <a:pPr lvl="0"/>
            <a:r>
              <a:rPr lang="en-GB" sz="1400" dirty="0"/>
              <a:t>Click to add text</a:t>
            </a:r>
            <a:endParaRPr lang="en-GB" dirty="0"/>
          </a:p>
        </p:txBody>
      </p:sp>
      <p:sp>
        <p:nvSpPr>
          <p:cNvPr id="10" name="Text Placeholder 7"/>
          <p:cNvSpPr>
            <a:spLocks noGrp="1"/>
          </p:cNvSpPr>
          <p:nvPr>
            <p:ph type="body" sz="quarter" idx="18"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a:t>Add section title if it is necessary</a:t>
            </a:r>
          </a:p>
        </p:txBody>
      </p:sp>
    </p:spTree>
    <p:extLst>
      <p:ext uri="{BB962C8B-B14F-4D97-AF65-F5344CB8AC3E}">
        <p14:creationId xmlns:p14="http://schemas.microsoft.com/office/powerpoint/2010/main" val="13223921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hoto slide_2">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3780000" cy="792000"/>
          </a:xfrm>
        </p:spPr>
        <p:txBody>
          <a:bodyPr/>
          <a:lstStyle/>
          <a:p>
            <a:r>
              <a:rPr lang="en-US"/>
              <a:t>Click to edit Master title style</a:t>
            </a:r>
            <a:endParaRPr lang="en-GB" dirty="0"/>
          </a:p>
        </p:txBody>
      </p:sp>
      <p:sp>
        <p:nvSpPr>
          <p:cNvPr id="3" name="Footer Placeholder 2"/>
          <p:cNvSpPr>
            <a:spLocks noGrp="1"/>
          </p:cNvSpPr>
          <p:nvPr>
            <p:ph type="ftr" sz="quarter" idx="10"/>
          </p:nvPr>
        </p:nvSpPr>
        <p:spPr>
          <a:xfrm>
            <a:off x="2411999" y="6514618"/>
            <a:ext cx="2088000" cy="180000"/>
          </a:xfrm>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Picture Placeholder 4"/>
          <p:cNvSpPr>
            <a:spLocks noGrp="1"/>
          </p:cNvSpPr>
          <p:nvPr>
            <p:ph type="pic" sz="quarter" idx="15" hasCustomPrompt="1"/>
          </p:nvPr>
        </p:nvSpPr>
        <p:spPr>
          <a:xfrm>
            <a:off x="4805680" y="0"/>
            <a:ext cx="3618320" cy="6858000"/>
          </a:xfrm>
        </p:spPr>
        <p:txBody>
          <a:bodyPr/>
          <a:lstStyle>
            <a:lvl1pPr marL="0" marR="0" indent="0" algn="l" defTabSz="914400" rtl="0" eaLnBrk="1" fontAlgn="auto" latinLnBrk="0" hangingPunct="1">
              <a:lnSpc>
                <a:spcPct val="100000"/>
              </a:lnSpc>
              <a:spcBef>
                <a:spcPct val="20000"/>
              </a:spcBef>
              <a:spcAft>
                <a:spcPts val="0"/>
              </a:spcAft>
              <a:buClr>
                <a:srgbClr val="009EDE"/>
              </a:buClr>
              <a:buSzTx/>
              <a:buFont typeface="Wingdings" panose="05000000000000000000" pitchFamily="2" charset="2"/>
              <a:buNone/>
              <a:tabLst/>
              <a:defRPr/>
            </a:lvl1pPr>
          </a:lstStyle>
          <a:p>
            <a:r>
              <a:rPr lang="en-GB" dirty="0"/>
              <a:t>Click to insert a picture</a:t>
            </a:r>
          </a:p>
        </p:txBody>
      </p:sp>
      <p:sp>
        <p:nvSpPr>
          <p:cNvPr id="8" name="Text Placeholder 15"/>
          <p:cNvSpPr>
            <a:spLocks noGrp="1"/>
          </p:cNvSpPr>
          <p:nvPr>
            <p:ph type="body" sz="quarter" idx="20"/>
          </p:nvPr>
        </p:nvSpPr>
        <p:spPr>
          <a:xfrm>
            <a:off x="720000" y="1266825"/>
            <a:ext cx="3780000" cy="4968000"/>
          </a:xfrm>
        </p:spPr>
        <p:txBody>
          <a:bodyPr/>
          <a:lstStyle/>
          <a:p>
            <a:pPr lvl="0"/>
            <a:r>
              <a:rPr lang="en-US"/>
              <a:t>Click to edit Master text styles</a:t>
            </a:r>
          </a:p>
          <a:p>
            <a:pPr lvl="1"/>
            <a:r>
              <a:rPr lang="en-US"/>
              <a:t>Second level</a:t>
            </a:r>
          </a:p>
          <a:p>
            <a:pPr lvl="2"/>
            <a:r>
              <a:rPr lang="en-US"/>
              <a:t>Third level</a:t>
            </a:r>
          </a:p>
        </p:txBody>
      </p:sp>
      <p:sp>
        <p:nvSpPr>
          <p:cNvPr id="7" name="Text Placeholder 7"/>
          <p:cNvSpPr>
            <a:spLocks noGrp="1"/>
          </p:cNvSpPr>
          <p:nvPr>
            <p:ph type="body" sz="quarter" idx="13" hasCustomPrompt="1"/>
          </p:nvPr>
        </p:nvSpPr>
        <p:spPr>
          <a:xfrm>
            <a:off x="722313" y="85725"/>
            <a:ext cx="3780000" cy="209550"/>
          </a:xfrm>
        </p:spPr>
        <p:txBody>
          <a:bodyPr/>
          <a:lstStyle>
            <a:lvl1pPr marL="0" indent="0">
              <a:buNone/>
              <a:defRPr sz="1100" baseline="0">
                <a:solidFill>
                  <a:schemeClr val="tx2"/>
                </a:solidFill>
              </a:defRPr>
            </a:lvl1pPr>
          </a:lstStyle>
          <a:p>
            <a:pPr lvl="0"/>
            <a:r>
              <a:rPr lang="en-GB" dirty="0"/>
              <a:t>Add section title if it is necessary</a:t>
            </a:r>
          </a:p>
        </p:txBody>
      </p:sp>
    </p:spTree>
    <p:extLst>
      <p:ext uri="{BB962C8B-B14F-4D97-AF65-F5344CB8AC3E}">
        <p14:creationId xmlns:p14="http://schemas.microsoft.com/office/powerpoint/2010/main" val="1344500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slide_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Picture Placeholder 5"/>
          <p:cNvSpPr>
            <a:spLocks noGrp="1"/>
          </p:cNvSpPr>
          <p:nvPr>
            <p:ph type="pic" sz="quarter" idx="19" hasCustomPrompt="1"/>
          </p:nvPr>
        </p:nvSpPr>
        <p:spPr>
          <a:xfrm>
            <a:off x="720000" y="1266825"/>
            <a:ext cx="1926000" cy="2484000"/>
          </a:xfrm>
          <a:solidFill>
            <a:schemeClr val="tx2"/>
          </a:solidFill>
        </p:spPr>
        <p:txBody>
          <a:bodyPr>
            <a:normAutofit/>
          </a:bodyPr>
          <a:lstStyle>
            <a:lvl1pPr marL="171450" indent="-171450" algn="l">
              <a:lnSpc>
                <a:spcPct val="120000"/>
              </a:lnSpc>
              <a:buClr>
                <a:schemeClr val="tx1"/>
              </a:buClr>
              <a:buFont typeface="Wingdings" panose="05000000000000000000" pitchFamily="2" charset="2"/>
              <a:buChar char="§"/>
              <a:defRPr sz="1200" baseline="0"/>
            </a:lvl1pPr>
          </a:lstStyle>
          <a:p>
            <a:r>
              <a:rPr lang="en-GB" dirty="0"/>
              <a:t>Click the icon to insert a picture. If you want to delete photo, remember to send the photo frame to back</a:t>
            </a:r>
          </a:p>
        </p:txBody>
      </p:sp>
      <p:sp>
        <p:nvSpPr>
          <p:cNvPr id="6" name="Picture Placeholder 5"/>
          <p:cNvSpPr>
            <a:spLocks noGrp="1"/>
          </p:cNvSpPr>
          <p:nvPr>
            <p:ph type="pic" sz="quarter" idx="21" hasCustomPrompt="1"/>
          </p:nvPr>
        </p:nvSpPr>
        <p:spPr>
          <a:xfrm>
            <a:off x="2646000" y="1266825"/>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a:t>Click the icon to insert a picture. If you want to delete photo, remember to send the photo frame to back</a:t>
            </a:r>
          </a:p>
        </p:txBody>
      </p:sp>
      <p:sp>
        <p:nvSpPr>
          <p:cNvPr id="7" name="Picture Placeholder 5"/>
          <p:cNvSpPr>
            <a:spLocks noGrp="1"/>
          </p:cNvSpPr>
          <p:nvPr>
            <p:ph type="pic" sz="quarter" idx="23" hasCustomPrompt="1"/>
          </p:nvPr>
        </p:nvSpPr>
        <p:spPr>
          <a:xfrm>
            <a:off x="4572000" y="1266825"/>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a:t>Click the icon to insert a picture. If you want to delete photo, remember to send the photo frame to back</a:t>
            </a:r>
          </a:p>
          <a:p>
            <a:endParaRPr lang="en-GB" dirty="0"/>
          </a:p>
        </p:txBody>
      </p:sp>
      <p:sp>
        <p:nvSpPr>
          <p:cNvPr id="8" name="Picture Placeholder 5"/>
          <p:cNvSpPr>
            <a:spLocks noGrp="1"/>
          </p:cNvSpPr>
          <p:nvPr>
            <p:ph type="pic" sz="quarter" idx="24" hasCustomPrompt="1"/>
          </p:nvPr>
        </p:nvSpPr>
        <p:spPr>
          <a:xfrm>
            <a:off x="6498000" y="1266825"/>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a:t>Click the icon to insert a picture. If you want to delete photo, remember to send the photo frame to back</a:t>
            </a:r>
          </a:p>
          <a:p>
            <a:endParaRPr lang="en-GB" dirty="0"/>
          </a:p>
        </p:txBody>
      </p:sp>
      <p:sp>
        <p:nvSpPr>
          <p:cNvPr id="9" name="Picture Placeholder 5"/>
          <p:cNvSpPr>
            <a:spLocks noGrp="1"/>
          </p:cNvSpPr>
          <p:nvPr>
            <p:ph type="pic" sz="quarter" idx="27" hasCustomPrompt="1"/>
          </p:nvPr>
        </p:nvSpPr>
        <p:spPr>
          <a:xfrm>
            <a:off x="6498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a:t>Click the icon to insert a picture. If you want to delete photo, remember to send the photo frame to back</a:t>
            </a:r>
          </a:p>
          <a:p>
            <a:endParaRPr lang="en-GB" dirty="0"/>
          </a:p>
        </p:txBody>
      </p:sp>
      <p:sp>
        <p:nvSpPr>
          <p:cNvPr id="10" name="Picture Placeholder 5"/>
          <p:cNvSpPr>
            <a:spLocks noGrp="1"/>
          </p:cNvSpPr>
          <p:nvPr>
            <p:ph type="pic" sz="quarter" idx="28" hasCustomPrompt="1"/>
          </p:nvPr>
        </p:nvSpPr>
        <p:spPr>
          <a:xfrm>
            <a:off x="2646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a:t>Click the icon to insert a picture. If you want to delete photo, remember to send the photo frame to back</a:t>
            </a:r>
          </a:p>
          <a:p>
            <a:endParaRPr lang="en-GB" dirty="0"/>
          </a:p>
        </p:txBody>
      </p:sp>
      <p:sp>
        <p:nvSpPr>
          <p:cNvPr id="11" name="Picture Placeholder 5"/>
          <p:cNvSpPr>
            <a:spLocks noGrp="1"/>
          </p:cNvSpPr>
          <p:nvPr>
            <p:ph type="pic" sz="quarter" idx="29" hasCustomPrompt="1"/>
          </p:nvPr>
        </p:nvSpPr>
        <p:spPr>
          <a:xfrm>
            <a:off x="4572000" y="3748033"/>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a:t>Click the icon to insert a picture. If you want to delete photo, remember to send the photo frame to back</a:t>
            </a:r>
          </a:p>
        </p:txBody>
      </p:sp>
      <p:sp>
        <p:nvSpPr>
          <p:cNvPr id="12" name="Picture Placeholder 5"/>
          <p:cNvSpPr>
            <a:spLocks noGrp="1"/>
          </p:cNvSpPr>
          <p:nvPr>
            <p:ph type="pic" sz="quarter" idx="30" hasCustomPrompt="1"/>
          </p:nvPr>
        </p:nvSpPr>
        <p:spPr>
          <a:xfrm>
            <a:off x="720000" y="3748033"/>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a:t>Click the icon to insert a picture. If you want to delete photo, remember to send the photo frame to back</a:t>
            </a:r>
          </a:p>
          <a:p>
            <a:endParaRPr lang="en-GB" dirty="0"/>
          </a:p>
        </p:txBody>
      </p:sp>
      <p:sp>
        <p:nvSpPr>
          <p:cNvPr id="13" name="Text Placeholder 7"/>
          <p:cNvSpPr>
            <a:spLocks noGrp="1"/>
          </p:cNvSpPr>
          <p:nvPr>
            <p:ph type="body" sz="quarter" idx="34" hasCustomPrompt="1"/>
          </p:nvPr>
        </p:nvSpPr>
        <p:spPr>
          <a:xfrm>
            <a:off x="927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a:t>Click to add texts when there is no photo</a:t>
            </a:r>
            <a:endParaRPr lang="en-GB" dirty="0"/>
          </a:p>
        </p:txBody>
      </p:sp>
      <p:sp>
        <p:nvSpPr>
          <p:cNvPr id="14" name="Text Placeholder 7"/>
          <p:cNvSpPr>
            <a:spLocks noGrp="1"/>
          </p:cNvSpPr>
          <p:nvPr>
            <p:ph type="body" sz="quarter" idx="35" hasCustomPrompt="1"/>
          </p:nvPr>
        </p:nvSpPr>
        <p:spPr>
          <a:xfrm>
            <a:off x="2853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a:t>Click to add texts when there is no photo</a:t>
            </a:r>
            <a:endParaRPr lang="en-GB" dirty="0"/>
          </a:p>
        </p:txBody>
      </p:sp>
      <p:sp>
        <p:nvSpPr>
          <p:cNvPr id="15" name="Text Placeholder 7"/>
          <p:cNvSpPr>
            <a:spLocks noGrp="1"/>
          </p:cNvSpPr>
          <p:nvPr>
            <p:ph type="body" sz="quarter" idx="36" hasCustomPrompt="1"/>
          </p:nvPr>
        </p:nvSpPr>
        <p:spPr>
          <a:xfrm>
            <a:off x="4779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a:t>Click to add texts when there is no photo</a:t>
            </a:r>
            <a:endParaRPr lang="en-GB" dirty="0"/>
          </a:p>
        </p:txBody>
      </p:sp>
      <p:sp>
        <p:nvSpPr>
          <p:cNvPr id="16" name="Text Placeholder 7"/>
          <p:cNvSpPr>
            <a:spLocks noGrp="1"/>
          </p:cNvSpPr>
          <p:nvPr>
            <p:ph type="body" sz="quarter" idx="37" hasCustomPrompt="1"/>
          </p:nvPr>
        </p:nvSpPr>
        <p:spPr>
          <a:xfrm>
            <a:off x="6705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a:t>Click to add texts when there is no photo</a:t>
            </a:r>
            <a:endParaRPr lang="en-GB" dirty="0"/>
          </a:p>
        </p:txBody>
      </p:sp>
      <p:sp>
        <p:nvSpPr>
          <p:cNvPr id="17" name="Text Placeholder 7"/>
          <p:cNvSpPr>
            <a:spLocks noGrp="1"/>
          </p:cNvSpPr>
          <p:nvPr>
            <p:ph type="body" sz="quarter" idx="20" hasCustomPrompt="1"/>
          </p:nvPr>
        </p:nvSpPr>
        <p:spPr>
          <a:xfrm>
            <a:off x="927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a:t>Click to add texts when there is no photo</a:t>
            </a:r>
            <a:endParaRPr lang="en-GB" dirty="0"/>
          </a:p>
        </p:txBody>
      </p:sp>
      <p:sp>
        <p:nvSpPr>
          <p:cNvPr id="18" name="Text Placeholder 7"/>
          <p:cNvSpPr>
            <a:spLocks noGrp="1"/>
          </p:cNvSpPr>
          <p:nvPr>
            <p:ph type="body" sz="quarter" idx="38" hasCustomPrompt="1"/>
          </p:nvPr>
        </p:nvSpPr>
        <p:spPr>
          <a:xfrm>
            <a:off x="2853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a:t>Click to add texts when there is no photo</a:t>
            </a:r>
            <a:endParaRPr lang="en-GB" dirty="0"/>
          </a:p>
        </p:txBody>
      </p:sp>
      <p:sp>
        <p:nvSpPr>
          <p:cNvPr id="19" name="Text Placeholder 7"/>
          <p:cNvSpPr>
            <a:spLocks noGrp="1"/>
          </p:cNvSpPr>
          <p:nvPr>
            <p:ph type="body" sz="quarter" idx="39" hasCustomPrompt="1"/>
          </p:nvPr>
        </p:nvSpPr>
        <p:spPr>
          <a:xfrm>
            <a:off x="4779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a:t>Click to add texts when there is no photo</a:t>
            </a:r>
            <a:endParaRPr lang="en-GB" dirty="0"/>
          </a:p>
        </p:txBody>
      </p:sp>
      <p:sp>
        <p:nvSpPr>
          <p:cNvPr id="20" name="Text Placeholder 7"/>
          <p:cNvSpPr>
            <a:spLocks noGrp="1"/>
          </p:cNvSpPr>
          <p:nvPr>
            <p:ph type="body" sz="quarter" idx="40" hasCustomPrompt="1"/>
          </p:nvPr>
        </p:nvSpPr>
        <p:spPr>
          <a:xfrm>
            <a:off x="6705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a:t>Click to add texts when there is no photo</a:t>
            </a:r>
            <a:endParaRPr lang="en-GB" dirty="0"/>
          </a:p>
        </p:txBody>
      </p:sp>
      <p:sp>
        <p:nvSpPr>
          <p:cNvPr id="21"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a:t>Add section title if it is necessary</a:t>
            </a:r>
          </a:p>
        </p:txBody>
      </p:sp>
    </p:spTree>
    <p:extLst>
      <p:ext uri="{BB962C8B-B14F-4D97-AF65-F5344CB8AC3E}">
        <p14:creationId xmlns:p14="http://schemas.microsoft.com/office/powerpoint/2010/main" val="4013452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ext Placeholder 7"/>
          <p:cNvSpPr>
            <a:spLocks noGrp="1"/>
          </p:cNvSpPr>
          <p:nvPr>
            <p:ph type="body" sz="quarter" idx="14" hasCustomPrompt="1"/>
          </p:nvPr>
        </p:nvSpPr>
        <p:spPr>
          <a:xfrm>
            <a:off x="720000" y="1266825"/>
            <a:ext cx="2340000" cy="4968000"/>
          </a:xfrm>
        </p:spPr>
        <p:txBody>
          <a:bodyPr tIns="0" anchor="ctr" anchorCtr="0"/>
          <a:lstStyle>
            <a:lvl1pPr marL="0" indent="0">
              <a:buNone/>
              <a:defRPr baseline="0"/>
            </a:lvl1pPr>
          </a:lstStyle>
          <a:p>
            <a:pPr lvl="0"/>
            <a:r>
              <a:rPr lang="en-GB" dirty="0"/>
              <a:t>Click to add texts</a:t>
            </a:r>
          </a:p>
        </p:txBody>
      </p:sp>
      <p:sp>
        <p:nvSpPr>
          <p:cNvPr id="6" name="Chart Placeholder 6"/>
          <p:cNvSpPr>
            <a:spLocks noGrp="1"/>
          </p:cNvSpPr>
          <p:nvPr>
            <p:ph type="chart" sz="quarter" idx="15" hasCustomPrompt="1"/>
          </p:nvPr>
        </p:nvSpPr>
        <p:spPr>
          <a:xfrm>
            <a:off x="3384000" y="1266825"/>
            <a:ext cx="5040000" cy="4968000"/>
          </a:xfrm>
        </p:spPr>
        <p:txBody>
          <a:bodyPr/>
          <a:lstStyle>
            <a:lvl1pPr marL="0" indent="0">
              <a:buNone/>
              <a:defRPr baseline="0"/>
            </a:lvl1pPr>
          </a:lstStyle>
          <a:p>
            <a:r>
              <a:rPr lang="en-GB" dirty="0"/>
              <a:t>Click to insert a chart</a:t>
            </a:r>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a:t>Add section title if it is necessary</a:t>
            </a:r>
          </a:p>
        </p:txBody>
      </p:sp>
    </p:spTree>
    <p:extLst>
      <p:ext uri="{BB962C8B-B14F-4D97-AF65-F5344CB8AC3E}">
        <p14:creationId xmlns:p14="http://schemas.microsoft.com/office/powerpoint/2010/main" val="2601837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able Placeholder 5"/>
          <p:cNvSpPr>
            <a:spLocks noGrp="1"/>
          </p:cNvSpPr>
          <p:nvPr>
            <p:ph type="tbl" sz="quarter" idx="12"/>
          </p:nvPr>
        </p:nvSpPr>
        <p:spPr>
          <a:xfrm>
            <a:off x="720000" y="1266825"/>
            <a:ext cx="7704000" cy="4968000"/>
          </a:xfrm>
        </p:spPr>
        <p:txBody>
          <a:bodyPr/>
          <a:lstStyle/>
          <a:p>
            <a:r>
              <a:rPr lang="en-US"/>
              <a:t>Click icon to add table</a:t>
            </a:r>
            <a:endParaRPr lang="en-GB" dirty="0"/>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a:t>Add section title if it is necessary</a:t>
            </a:r>
          </a:p>
        </p:txBody>
      </p:sp>
    </p:spTree>
    <p:extLst>
      <p:ext uri="{BB962C8B-B14F-4D97-AF65-F5344CB8AC3E}">
        <p14:creationId xmlns:p14="http://schemas.microsoft.com/office/powerpoint/2010/main" val="150826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ersonal contact info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6" name="Picture Placeholder 5"/>
          <p:cNvSpPr>
            <a:spLocks noGrp="1"/>
          </p:cNvSpPr>
          <p:nvPr>
            <p:ph type="pic" sz="quarter" idx="12" hasCustomPrompt="1"/>
          </p:nvPr>
        </p:nvSpPr>
        <p:spPr>
          <a:xfrm>
            <a:off x="1682627" y="1994873"/>
            <a:ext cx="2160000" cy="2160000"/>
          </a:xfr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a:t>Click to insert a picture</a:t>
            </a:r>
          </a:p>
        </p:txBody>
      </p:sp>
      <p:sp>
        <p:nvSpPr>
          <p:cNvPr id="8" name="Text Placeholder 7"/>
          <p:cNvSpPr>
            <a:spLocks noGrp="1"/>
          </p:cNvSpPr>
          <p:nvPr>
            <p:ph type="body" sz="quarter" idx="13" hasCustomPrompt="1"/>
          </p:nvPr>
        </p:nvSpPr>
        <p:spPr>
          <a:xfrm>
            <a:off x="4119563" y="1924537"/>
            <a:ext cx="4310062" cy="360000"/>
          </a:xfrm>
        </p:spPr>
        <p:txBody>
          <a:bodyPr anchor="b" anchorCtr="0"/>
          <a:lstStyle>
            <a:lvl1pPr marL="0" indent="0">
              <a:buNone/>
              <a:defRPr sz="2400" b="1" baseline="0">
                <a:solidFill>
                  <a:schemeClr val="tx2"/>
                </a:solidFill>
              </a:defRPr>
            </a:lvl1pPr>
          </a:lstStyle>
          <a:p>
            <a:pPr lvl="0"/>
            <a:r>
              <a:rPr lang="en-GB" dirty="0"/>
              <a:t>Click to add the name here</a:t>
            </a:r>
          </a:p>
        </p:txBody>
      </p:sp>
      <p:sp>
        <p:nvSpPr>
          <p:cNvPr id="10" name="Text Placeholder 9"/>
          <p:cNvSpPr>
            <a:spLocks noGrp="1"/>
          </p:cNvSpPr>
          <p:nvPr>
            <p:ph type="body" sz="quarter" idx="14" hasCustomPrompt="1"/>
          </p:nvPr>
        </p:nvSpPr>
        <p:spPr>
          <a:xfrm>
            <a:off x="4119563" y="2328361"/>
            <a:ext cx="4310062" cy="648000"/>
          </a:xfrm>
        </p:spPr>
        <p:txBody>
          <a:bodyPr wrap="square"/>
          <a:lstStyle>
            <a:lvl1pPr marL="0" indent="0">
              <a:buNone/>
              <a:defRPr baseline="0">
                <a:solidFill>
                  <a:schemeClr val="tx2"/>
                </a:solidFill>
              </a:defRPr>
            </a:lvl1pPr>
          </a:lstStyle>
          <a:p>
            <a:pPr lvl="0"/>
            <a:r>
              <a:rPr lang="en-GB" dirty="0"/>
              <a:t>Click to add the title here</a:t>
            </a:r>
          </a:p>
        </p:txBody>
      </p:sp>
      <p:sp>
        <p:nvSpPr>
          <p:cNvPr id="12" name="Text Placeholder 11"/>
          <p:cNvSpPr>
            <a:spLocks noGrp="1"/>
          </p:cNvSpPr>
          <p:nvPr>
            <p:ph type="body" sz="quarter" idx="15" hasCustomPrompt="1"/>
          </p:nvPr>
        </p:nvSpPr>
        <p:spPr>
          <a:xfrm>
            <a:off x="4119563" y="3031027"/>
            <a:ext cx="4310062" cy="1260000"/>
          </a:xfrm>
        </p:spPr>
        <p:txBody>
          <a:bodyPr anchor="t" anchorCtr="0"/>
          <a:lstStyle>
            <a:lvl1pPr marL="0" indent="0">
              <a:buNone/>
              <a:defRPr baseline="0"/>
            </a:lvl1pPr>
          </a:lstStyle>
          <a:p>
            <a:pPr lvl="0"/>
            <a:r>
              <a:rPr lang="en-US" dirty="0"/>
              <a:t>Click to add the contact info here</a:t>
            </a:r>
            <a:endParaRPr lang="en-GB" dirty="0"/>
          </a:p>
        </p:txBody>
      </p:sp>
    </p:spTree>
    <p:extLst>
      <p:ext uri="{BB962C8B-B14F-4D97-AF65-F5344CB8AC3E}">
        <p14:creationId xmlns:p14="http://schemas.microsoft.com/office/powerpoint/2010/main" val="36340413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Ending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7536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_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
        <p:nvSpPr>
          <p:cNvPr id="12"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51593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_3">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2"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2612667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_4">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11"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a:t>Click to edit Master title style</a:t>
            </a:r>
            <a:endParaRPr lang="en-US" dirty="0"/>
          </a:p>
        </p:txBody>
      </p:sp>
      <p:sp>
        <p:nvSpPr>
          <p:cNvPr id="12"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778179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_without pictu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ctrTitle"/>
          </p:nvPr>
        </p:nvSpPr>
        <p:spPr>
          <a:xfrm>
            <a:off x="721841" y="1387718"/>
            <a:ext cx="5040000" cy="2242469"/>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a:t>Click to edit Master title style</a:t>
            </a:r>
            <a:endParaRPr lang="en-US" dirty="0"/>
          </a:p>
        </p:txBody>
      </p:sp>
      <p:sp>
        <p:nvSpPr>
          <p:cNvPr id="9" name="Subtitle 2"/>
          <p:cNvSpPr>
            <a:spLocks noGrp="1"/>
          </p:cNvSpPr>
          <p:nvPr>
            <p:ph type="subTitle" idx="1" hasCustomPrompt="1"/>
          </p:nvPr>
        </p:nvSpPr>
        <p:spPr>
          <a:xfrm>
            <a:off x="721843" y="3768664"/>
            <a:ext cx="5040000" cy="981456"/>
          </a:xfrm>
        </p:spPr>
        <p:txBody>
          <a:bodyPr>
            <a:noAutofit/>
          </a:bodyPr>
          <a:lstStyle>
            <a:lvl1pPr marL="0" indent="0" algn="l">
              <a:lnSpc>
                <a:spcPct val="13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3081548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Footer Placeholder 2"/>
          <p:cNvSpPr>
            <a:spLocks noGrp="1"/>
          </p:cNvSpPr>
          <p:nvPr>
            <p:ph type="ftr" sz="quarter" idx="10"/>
          </p:nvPr>
        </p:nvSpPr>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Content Placeholder 6"/>
          <p:cNvSpPr>
            <a:spLocks noGrp="1"/>
          </p:cNvSpPr>
          <p:nvPr>
            <p:ph sz="quarter" idx="12"/>
          </p:nvPr>
        </p:nvSpPr>
        <p:spPr>
          <a:xfrm>
            <a:off x="720000" y="1266825"/>
            <a:ext cx="7704000" cy="4968000"/>
          </a:xfrm>
        </p:spPr>
        <p:txBody>
          <a:bodyPr bIns="0"/>
          <a:lstStyle/>
          <a:p>
            <a:pPr lvl="0"/>
            <a:r>
              <a:rPr lang="en-US"/>
              <a:t>Click to edit Master text styles</a:t>
            </a:r>
          </a:p>
          <a:p>
            <a:pPr lvl="1"/>
            <a:r>
              <a:rPr lang="en-US"/>
              <a:t>Second level</a:t>
            </a:r>
          </a:p>
          <a:p>
            <a:pPr lvl="2"/>
            <a:r>
              <a:rPr lang="en-US"/>
              <a:t>Third level</a:t>
            </a:r>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a:t>Add section title if it is necessary</a:t>
            </a:r>
          </a:p>
        </p:txBody>
      </p:sp>
    </p:spTree>
    <p:extLst>
      <p:ext uri="{BB962C8B-B14F-4D97-AF65-F5344CB8AC3E}">
        <p14:creationId xmlns:p14="http://schemas.microsoft.com/office/powerpoint/2010/main" val="2521465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with icons">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a:t>Click to edit Master title style</a:t>
            </a:r>
            <a:endParaRPr lang="en-GB" dirty="0"/>
          </a:p>
        </p:txBody>
      </p:sp>
      <p:sp>
        <p:nvSpPr>
          <p:cNvPr id="3" name="Footer Placeholder 2"/>
          <p:cNvSpPr>
            <a:spLocks noGrp="1"/>
          </p:cNvSpPr>
          <p:nvPr>
            <p:ph type="ftr" sz="quarter" idx="10"/>
          </p:nvPr>
        </p:nvSpPr>
        <p:spPr/>
        <p:txBody>
          <a:bodyPr/>
          <a:lstStyle/>
          <a:p>
            <a:r>
              <a:rPr lang="en-GB" dirty="0"/>
              <a:t>UNOPS eSourcing training for Vendors v1.</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6" name="Picture Placeholder 4"/>
          <p:cNvSpPr>
            <a:spLocks noGrp="1"/>
          </p:cNvSpPr>
          <p:nvPr>
            <p:ph type="pic" sz="quarter" idx="13" hasCustomPrompt="1"/>
          </p:nvPr>
        </p:nvSpPr>
        <p:spPr>
          <a:xfrm>
            <a:off x="1332000" y="4404993"/>
            <a:ext cx="1080000" cy="1080000"/>
          </a:xfrm>
        </p:spPr>
        <p:txBody>
          <a:bodyPr/>
          <a:lstStyle>
            <a:lvl1pPr marL="0" indent="0">
              <a:lnSpc>
                <a:spcPct val="100000"/>
              </a:lnSpc>
              <a:buNone/>
              <a:defRPr baseline="0"/>
            </a:lvl1pPr>
          </a:lstStyle>
          <a:p>
            <a:r>
              <a:rPr lang="en-GB" dirty="0"/>
              <a:t>Click to insert icon</a:t>
            </a:r>
          </a:p>
        </p:txBody>
      </p:sp>
      <p:sp>
        <p:nvSpPr>
          <p:cNvPr id="7" name="Text Placeholder 7"/>
          <p:cNvSpPr>
            <a:spLocks noGrp="1"/>
          </p:cNvSpPr>
          <p:nvPr>
            <p:ph type="body" sz="quarter" idx="14" hasCustomPrompt="1"/>
          </p:nvPr>
        </p:nvSpPr>
        <p:spPr>
          <a:xfrm>
            <a:off x="720000"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a:t>Icon description</a:t>
            </a:r>
          </a:p>
        </p:txBody>
      </p:sp>
      <p:sp>
        <p:nvSpPr>
          <p:cNvPr id="8" name="Picture Placeholder 4"/>
          <p:cNvSpPr>
            <a:spLocks noGrp="1"/>
          </p:cNvSpPr>
          <p:nvPr>
            <p:ph type="pic" sz="quarter" idx="15" hasCustomPrompt="1"/>
          </p:nvPr>
        </p:nvSpPr>
        <p:spPr>
          <a:xfrm>
            <a:off x="4034122" y="4404993"/>
            <a:ext cx="1080000" cy="1080000"/>
          </a:xfrm>
        </p:spPr>
        <p:txBody>
          <a:bodyPr/>
          <a:lstStyle>
            <a:lvl1pPr marL="0" indent="0">
              <a:lnSpc>
                <a:spcPct val="100000"/>
              </a:lnSpc>
              <a:buNone/>
              <a:defRPr baseline="0"/>
            </a:lvl1pPr>
          </a:lstStyle>
          <a:p>
            <a:r>
              <a:rPr lang="en-GB" dirty="0"/>
              <a:t>Click to insert icon</a:t>
            </a:r>
          </a:p>
        </p:txBody>
      </p:sp>
      <p:sp>
        <p:nvSpPr>
          <p:cNvPr id="9" name="Text Placeholder 7"/>
          <p:cNvSpPr>
            <a:spLocks noGrp="1"/>
          </p:cNvSpPr>
          <p:nvPr>
            <p:ph type="body" sz="quarter" idx="16" hasCustomPrompt="1"/>
          </p:nvPr>
        </p:nvSpPr>
        <p:spPr>
          <a:xfrm>
            <a:off x="3422122"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a:t>Icon description</a:t>
            </a:r>
          </a:p>
        </p:txBody>
      </p:sp>
      <p:sp>
        <p:nvSpPr>
          <p:cNvPr id="10" name="Picture Placeholder 4"/>
          <p:cNvSpPr>
            <a:spLocks noGrp="1"/>
          </p:cNvSpPr>
          <p:nvPr>
            <p:ph type="pic" sz="quarter" idx="17" hasCustomPrompt="1"/>
          </p:nvPr>
        </p:nvSpPr>
        <p:spPr>
          <a:xfrm>
            <a:off x="6737625" y="4404993"/>
            <a:ext cx="1080000" cy="1080000"/>
          </a:xfrm>
        </p:spPr>
        <p:txBody>
          <a:bodyPr/>
          <a:lstStyle>
            <a:lvl1pPr marL="0" indent="0">
              <a:lnSpc>
                <a:spcPct val="100000"/>
              </a:lnSpc>
              <a:buNone/>
              <a:defRPr baseline="0"/>
            </a:lvl1pPr>
          </a:lstStyle>
          <a:p>
            <a:r>
              <a:rPr lang="en-GB" dirty="0"/>
              <a:t>Click to insert icon</a:t>
            </a:r>
          </a:p>
        </p:txBody>
      </p:sp>
      <p:sp>
        <p:nvSpPr>
          <p:cNvPr id="11" name="Text Placeholder 7"/>
          <p:cNvSpPr>
            <a:spLocks noGrp="1"/>
          </p:cNvSpPr>
          <p:nvPr>
            <p:ph type="body" sz="quarter" idx="18" hasCustomPrompt="1"/>
          </p:nvPr>
        </p:nvSpPr>
        <p:spPr>
          <a:xfrm>
            <a:off x="6125625"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a:t>Icon description</a:t>
            </a:r>
          </a:p>
        </p:txBody>
      </p:sp>
      <p:sp>
        <p:nvSpPr>
          <p:cNvPr id="17" name="Text Placeholder 15"/>
          <p:cNvSpPr>
            <a:spLocks noGrp="1"/>
          </p:cNvSpPr>
          <p:nvPr>
            <p:ph type="body" sz="quarter" idx="20"/>
          </p:nvPr>
        </p:nvSpPr>
        <p:spPr>
          <a:xfrm>
            <a:off x="720000" y="1266825"/>
            <a:ext cx="7704000" cy="2700000"/>
          </a:xfrm>
        </p:spPr>
        <p:txBody>
          <a:bodyPr/>
          <a:lstStyle/>
          <a:p>
            <a:pPr lvl="0"/>
            <a:r>
              <a:rPr lang="en-US"/>
              <a:t>Click to edit Master text styles</a:t>
            </a:r>
          </a:p>
          <a:p>
            <a:pPr lvl="1"/>
            <a:r>
              <a:rPr lang="en-US"/>
              <a:t>Second level</a:t>
            </a:r>
          </a:p>
          <a:p>
            <a:pPr lvl="2"/>
            <a:r>
              <a:rPr lang="en-US"/>
              <a:t>Third level</a:t>
            </a:r>
          </a:p>
        </p:txBody>
      </p:sp>
      <p:sp>
        <p:nvSpPr>
          <p:cNvPr id="12" name="Text Placeholder 7"/>
          <p:cNvSpPr>
            <a:spLocks noGrp="1"/>
          </p:cNvSpPr>
          <p:nvPr>
            <p:ph type="body" sz="quarter" idx="21"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a:t>Add section title if it is necessary</a:t>
            </a:r>
          </a:p>
        </p:txBody>
      </p:sp>
    </p:spTree>
    <p:extLst>
      <p:ext uri="{BB962C8B-B14F-4D97-AF65-F5344CB8AC3E}">
        <p14:creationId xmlns:p14="http://schemas.microsoft.com/office/powerpoint/2010/main" val="3827504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conten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a:t>Click to edit Master title style</a:t>
            </a:r>
            <a:endParaRPr lang="en-GB" dirty="0"/>
          </a:p>
        </p:txBody>
      </p:sp>
      <p:sp>
        <p:nvSpPr>
          <p:cNvPr id="3" name="Footer Placeholder 2"/>
          <p:cNvSpPr>
            <a:spLocks noGrp="1"/>
          </p:cNvSpPr>
          <p:nvPr>
            <p:ph type="ftr" sz="quarter" idx="10"/>
          </p:nvPr>
        </p:nvSpPr>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ext Placeholder 15"/>
          <p:cNvSpPr>
            <a:spLocks noGrp="1"/>
          </p:cNvSpPr>
          <p:nvPr>
            <p:ph type="body" sz="quarter" idx="20"/>
          </p:nvPr>
        </p:nvSpPr>
        <p:spPr>
          <a:xfrm>
            <a:off x="720000" y="1266825"/>
            <a:ext cx="3598725" cy="4968000"/>
          </a:xfrm>
        </p:spPr>
        <p:txBody>
          <a:bodyPr/>
          <a:lstStyle/>
          <a:p>
            <a:pPr lvl="0"/>
            <a:r>
              <a:rPr lang="en-US"/>
              <a:t>Click to edit Master text styles</a:t>
            </a:r>
          </a:p>
          <a:p>
            <a:pPr lvl="1"/>
            <a:r>
              <a:rPr lang="en-US"/>
              <a:t>Second level</a:t>
            </a:r>
          </a:p>
          <a:p>
            <a:pPr lvl="2"/>
            <a:r>
              <a:rPr lang="en-US"/>
              <a:t>Third level</a:t>
            </a:r>
          </a:p>
        </p:txBody>
      </p:sp>
      <p:sp>
        <p:nvSpPr>
          <p:cNvPr id="6" name="Text Placeholder 15"/>
          <p:cNvSpPr>
            <a:spLocks noGrp="1"/>
          </p:cNvSpPr>
          <p:nvPr>
            <p:ph type="body" sz="quarter" idx="21"/>
          </p:nvPr>
        </p:nvSpPr>
        <p:spPr>
          <a:xfrm>
            <a:off x="4825275" y="1266825"/>
            <a:ext cx="3598725" cy="4968000"/>
          </a:xfrm>
        </p:spPr>
        <p:txBody>
          <a:bodyPr/>
          <a:lstStyle/>
          <a:p>
            <a:pPr lvl="0"/>
            <a:r>
              <a:rPr lang="en-US"/>
              <a:t>Click to edit Master text styles</a:t>
            </a:r>
          </a:p>
          <a:p>
            <a:pPr lvl="1"/>
            <a:r>
              <a:rPr lang="en-US"/>
              <a:t>Second level</a:t>
            </a:r>
          </a:p>
          <a:p>
            <a:pPr lvl="2"/>
            <a:r>
              <a:rPr lang="en-US"/>
              <a:t>Third level</a:t>
            </a:r>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a:t>Add section title if it is necessary</a:t>
            </a:r>
          </a:p>
        </p:txBody>
      </p:sp>
    </p:spTree>
    <p:extLst>
      <p:ext uri="{BB962C8B-B14F-4D97-AF65-F5344CB8AC3E}">
        <p14:creationId xmlns:p14="http://schemas.microsoft.com/office/powerpoint/2010/main" val="204244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ation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a:t>Click to add name, title, organization</a:t>
            </a:r>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a:t>Click to add quotation</a:t>
            </a:r>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a:t>Add section title if it is necessary</a:t>
            </a:r>
          </a:p>
        </p:txBody>
      </p:sp>
    </p:spTree>
    <p:extLst>
      <p:ext uri="{BB962C8B-B14F-4D97-AF65-F5344CB8AC3E}">
        <p14:creationId xmlns:p14="http://schemas.microsoft.com/office/powerpoint/2010/main" val="501614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0" y="0"/>
            <a:ext cx="524257" cy="737618"/>
          </a:xfrm>
          <a:prstGeom prst="rect">
            <a:avLst/>
          </a:prstGeom>
        </p:spPr>
      </p:pic>
      <p:sp>
        <p:nvSpPr>
          <p:cNvPr id="2" name="Title Placeholder 1"/>
          <p:cNvSpPr>
            <a:spLocks noGrp="1"/>
          </p:cNvSpPr>
          <p:nvPr>
            <p:ph type="title"/>
          </p:nvPr>
        </p:nvSpPr>
        <p:spPr>
          <a:xfrm>
            <a:off x="720000" y="277368"/>
            <a:ext cx="7704000" cy="792000"/>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719999" y="1266825"/>
            <a:ext cx="7704000" cy="49680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2411999" y="6514618"/>
            <a:ext cx="6012000" cy="180000"/>
          </a:xfrm>
          <a:prstGeom prst="rect">
            <a:avLst/>
          </a:prstGeom>
        </p:spPr>
        <p:txBody>
          <a:bodyPr vert="horz" lIns="0" tIns="0" rIns="0" bIns="0" rtlCol="0" anchor="ctr"/>
          <a:lstStyle>
            <a:lvl1pPr algn="l">
              <a:defRPr sz="10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endParaRPr lang="en-US" dirty="0"/>
          </a:p>
        </p:txBody>
      </p:sp>
      <p:sp>
        <p:nvSpPr>
          <p:cNvPr id="10" name="Slide Number Placeholder 5"/>
          <p:cNvSpPr>
            <a:spLocks noGrp="1"/>
          </p:cNvSpPr>
          <p:nvPr>
            <p:ph type="sldNum" sz="quarter" idx="4"/>
          </p:nvPr>
        </p:nvSpPr>
        <p:spPr>
          <a:xfrm>
            <a:off x="94957" y="184636"/>
            <a:ext cx="216000" cy="180000"/>
          </a:xfrm>
          <a:prstGeom prst="rect">
            <a:avLst/>
          </a:prstGeom>
        </p:spPr>
        <p:txBody>
          <a:bodyPr lIns="0" tIns="0" rIns="0" bIns="0" anchor="ctr" anchorCtr="0"/>
          <a:lstStyle>
            <a:lvl1pPr>
              <a:defRPr sz="1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algn="r"/>
            <a:fld id="{B6F15528-21DE-4FAA-801E-634DDDAF4B2B}" type="slidenum">
              <a:rPr lang="en-US" smtClean="0"/>
              <a:pPr algn="r"/>
              <a:t>‹#›</a:t>
            </a:fld>
            <a:endParaRPr lang="en-US" dirty="0"/>
          </a:p>
        </p:txBody>
      </p:sp>
      <p:pic>
        <p:nvPicPr>
          <p:cNvPr id="7" name="Picture 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9037320" y="6318503"/>
            <a:ext cx="106680" cy="539497"/>
          </a:xfrm>
          <a:prstGeom prst="rect">
            <a:avLst/>
          </a:prstGeom>
        </p:spPr>
      </p:pic>
      <p:pic>
        <p:nvPicPr>
          <p:cNvPr id="4" name="Picture 3"/>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22313" y="6469655"/>
            <a:ext cx="1242731" cy="1872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79" r:id="rId2"/>
    <p:sldLayoutId id="2147483682" r:id="rId3"/>
    <p:sldLayoutId id="2147483683" r:id="rId4"/>
    <p:sldLayoutId id="2147483694" r:id="rId5"/>
    <p:sldLayoutId id="2147483697" r:id="rId6"/>
    <p:sldLayoutId id="2147483685" r:id="rId7"/>
    <p:sldLayoutId id="2147483686" r:id="rId8"/>
    <p:sldLayoutId id="2147483687" r:id="rId9"/>
    <p:sldLayoutId id="2147483698" r:id="rId10"/>
    <p:sldLayoutId id="2147483657" r:id="rId11"/>
    <p:sldLayoutId id="2147483688" r:id="rId12"/>
    <p:sldLayoutId id="2147483689" r:id="rId13"/>
    <p:sldLayoutId id="2147483690" r:id="rId14"/>
    <p:sldLayoutId id="2147483691" r:id="rId15"/>
    <p:sldLayoutId id="2147483692" r:id="rId16"/>
    <p:sldLayoutId id="2147483693" r:id="rId17"/>
    <p:sldLayoutId id="2147483696" r:id="rId18"/>
  </p:sldLayoutIdLst>
  <p:hf hdr="0" dt="0"/>
  <p:txStyles>
    <p:title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p:titleStyle>
    <p:body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ungm.org/"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hyperlink" Target="http://www.ungm.org/"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www.ungm.org/" TargetMode="Externa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www.ungm.org/"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esourcing.unops.org/"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mailto:esourcing@unops.org" TargetMode="Externa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hyperlink" Target="https://www.ungm.org/Public/ContractAward" TargetMode="Externa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hyperlink" Target="https://www.ungm.org/Public/Help" TargetMode="External"/><Relationship Id="rId7" Type="http://schemas.openxmlformats.org/officeDocument/2006/relationships/hyperlink" Target="mailto:esourcing@unops.org" TargetMode="External"/><Relationship Id="rId2" Type="http://schemas.openxmlformats.org/officeDocument/2006/relationships/hyperlink" Target="http://www.ungm.org/" TargetMode="External"/><Relationship Id="rId1" Type="http://schemas.openxmlformats.org/officeDocument/2006/relationships/slideLayout" Target="../slideLayouts/slideLayout6.xml"/><Relationship Id="rId6" Type="http://schemas.openxmlformats.org/officeDocument/2006/relationships/hyperlink" Target="https://esourcing.unops.org/" TargetMode="External"/><Relationship Id="rId5" Type="http://schemas.openxmlformats.org/officeDocument/2006/relationships/hyperlink" Target="https://www.unops.org/english/Opportunities/suppliers/Pages/Business-opportunities.aspx" TargetMode="External"/><Relationship Id="rId4" Type="http://schemas.openxmlformats.org/officeDocument/2006/relationships/hyperlink" Target="http://www.unops.org/"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245483" y="4240802"/>
            <a:ext cx="2808000" cy="1498983"/>
          </a:xfrm>
        </p:spPr>
        <p:txBody>
          <a:bodyPr/>
          <a:lstStyle/>
          <a:p>
            <a:pPr rtl="1"/>
            <a:r>
              <a:rPr lang="ar-YE" sz="2400" b="1" dirty="0">
                <a:latin typeface="Traditional Arabic" pitchFamily="18" charset="-78"/>
                <a:cs typeface="Traditional Arabic" pitchFamily="18" charset="-78"/>
              </a:rPr>
              <a:t>تدريب الموردين</a:t>
            </a:r>
          </a:p>
          <a:p>
            <a:pPr rtl="1"/>
            <a:r>
              <a:rPr lang="en-US" sz="2000" dirty="0" smtClean="0">
                <a:latin typeface="Traditional Arabic" pitchFamily="18" charset="-78"/>
                <a:cs typeface="Traditional Arabic" pitchFamily="18" charset="-78"/>
              </a:rPr>
              <a:t> 18</a:t>
            </a:r>
            <a:r>
              <a:rPr lang="ar-YE" sz="2000" dirty="0" smtClean="0">
                <a:latin typeface="Traditional Arabic" pitchFamily="18" charset="-78"/>
                <a:cs typeface="Traditional Arabic" pitchFamily="18" charset="-78"/>
              </a:rPr>
              <a:t>ديسمبر </a:t>
            </a:r>
            <a:r>
              <a:rPr lang="en-US" sz="2000" dirty="0" smtClean="0">
                <a:latin typeface="Traditional Arabic" pitchFamily="18" charset="-78"/>
                <a:cs typeface="Traditional Arabic" pitchFamily="18" charset="-78"/>
              </a:rPr>
              <a:t>2018</a:t>
            </a:r>
            <a:endParaRPr lang="en-GB" sz="2000" dirty="0">
              <a:latin typeface="Traditional Arabic" pitchFamily="18" charset="-78"/>
              <a:cs typeface="Traditional Arabic" pitchFamily="18" charset="-78"/>
            </a:endParaRPr>
          </a:p>
          <a:p>
            <a:pPr rtl="1"/>
            <a:r>
              <a:rPr lang="ar-YE" dirty="0" smtClean="0">
                <a:latin typeface="Traditional Arabic" pitchFamily="18" charset="-78"/>
                <a:cs typeface="Traditional Arabic" pitchFamily="18" charset="-78"/>
              </a:rPr>
              <a:t>عدن, اليمن</a:t>
            </a:r>
            <a:endParaRPr lang="en-GB" dirty="0">
              <a:latin typeface="Traditional Arabic" pitchFamily="18" charset="-78"/>
              <a:cs typeface="Traditional Arabic" pitchFamily="18" charset="-78"/>
            </a:endParaRPr>
          </a:p>
        </p:txBody>
      </p:sp>
      <p:sp>
        <p:nvSpPr>
          <p:cNvPr id="3" name="Title 2"/>
          <p:cNvSpPr>
            <a:spLocks noGrp="1"/>
          </p:cNvSpPr>
          <p:nvPr>
            <p:ph type="ctrTitle"/>
          </p:nvPr>
        </p:nvSpPr>
        <p:spPr>
          <a:xfrm>
            <a:off x="5205046" y="2644726"/>
            <a:ext cx="3756074" cy="2456404"/>
          </a:xfrm>
        </p:spPr>
        <p:txBody>
          <a:bodyPr/>
          <a:lstStyle/>
          <a:p>
            <a:pPr rtl="1"/>
            <a:r>
              <a:rPr lang="ar-YE" sz="1800" dirty="0">
                <a:latin typeface="Traditional Arabic" pitchFamily="18" charset="-78"/>
                <a:cs typeface="Traditional Arabic" pitchFamily="18" charset="-78"/>
              </a:rPr>
              <a:t/>
            </a:r>
            <a:br>
              <a:rPr lang="ar-YE" sz="1800" dirty="0">
                <a:latin typeface="Traditional Arabic" pitchFamily="18" charset="-78"/>
                <a:cs typeface="Traditional Arabic" pitchFamily="18" charset="-78"/>
              </a:rPr>
            </a:br>
            <a:r>
              <a:rPr lang="ar-YE" sz="1800" dirty="0">
                <a:latin typeface="Traditional Arabic" pitchFamily="18" charset="-78"/>
                <a:cs typeface="Traditional Arabic" pitchFamily="18" charset="-78"/>
              </a:rPr>
              <a:t/>
            </a:r>
            <a:br>
              <a:rPr lang="ar-YE" sz="1800" dirty="0">
                <a:latin typeface="Traditional Arabic" pitchFamily="18" charset="-78"/>
                <a:cs typeface="Traditional Arabic" pitchFamily="18" charset="-78"/>
              </a:rPr>
            </a:br>
            <a:r>
              <a:rPr lang="ar-YE" sz="1800" dirty="0">
                <a:latin typeface="Traditional Arabic" pitchFamily="18" charset="-78"/>
                <a:cs typeface="Traditional Arabic" pitchFamily="18" charset="-78"/>
              </a:rPr>
              <a:t/>
            </a:r>
            <a:br>
              <a:rPr lang="ar-YE" sz="1800" dirty="0">
                <a:latin typeface="Traditional Arabic" pitchFamily="18" charset="-78"/>
                <a:cs typeface="Traditional Arabic" pitchFamily="18" charset="-78"/>
              </a:rPr>
            </a:br>
            <a:r>
              <a:rPr lang="ar-YE" sz="1800" dirty="0">
                <a:latin typeface="Traditional Arabic" pitchFamily="18" charset="-78"/>
                <a:cs typeface="Traditional Arabic" pitchFamily="18" charset="-78"/>
              </a:rPr>
              <a:t/>
            </a:r>
            <a:br>
              <a:rPr lang="ar-YE" sz="1800" dirty="0">
                <a:latin typeface="Traditional Arabic" pitchFamily="18" charset="-78"/>
                <a:cs typeface="Traditional Arabic" pitchFamily="18" charset="-78"/>
              </a:rPr>
            </a:br>
            <a:r>
              <a:rPr lang="ar-YE" sz="1800" dirty="0">
                <a:latin typeface="Traditional Arabic" pitchFamily="18" charset="-78"/>
                <a:cs typeface="Traditional Arabic" pitchFamily="18" charset="-78"/>
              </a:rPr>
              <a:t/>
            </a:r>
            <a:br>
              <a:rPr lang="ar-YE" sz="1800" dirty="0">
                <a:latin typeface="Traditional Arabic" pitchFamily="18" charset="-78"/>
                <a:cs typeface="Traditional Arabic" pitchFamily="18" charset="-78"/>
              </a:rPr>
            </a:br>
            <a:r>
              <a:rPr lang="ar-YE" sz="1800" dirty="0">
                <a:latin typeface="Traditional Arabic" pitchFamily="18" charset="-78"/>
                <a:cs typeface="Traditional Arabic" pitchFamily="18" charset="-78"/>
              </a:rPr>
              <a:t/>
            </a:r>
            <a:br>
              <a:rPr lang="ar-YE" sz="1800" dirty="0">
                <a:latin typeface="Traditional Arabic" pitchFamily="18" charset="-78"/>
                <a:cs typeface="Traditional Arabic" pitchFamily="18" charset="-78"/>
              </a:rPr>
            </a:br>
            <a:r>
              <a:rPr lang="ar-YE" sz="2400" dirty="0">
                <a:latin typeface="Traditional Arabic" pitchFamily="18" charset="-78"/>
                <a:cs typeface="Traditional Arabic" pitchFamily="18" charset="-78"/>
              </a:rPr>
              <a:t> نظام الشراء الإلكتروني </a:t>
            </a:r>
            <a:br>
              <a:rPr lang="ar-YE" sz="2400" dirty="0">
                <a:latin typeface="Traditional Arabic" pitchFamily="18" charset="-78"/>
                <a:cs typeface="Traditional Arabic" pitchFamily="18" charset="-78"/>
              </a:rPr>
            </a:br>
            <a:r>
              <a:rPr lang="ar-YE" sz="2400" dirty="0">
                <a:latin typeface="Traditional Arabic" pitchFamily="18" charset="-78"/>
                <a:cs typeface="Traditional Arabic" pitchFamily="18" charset="-78"/>
              </a:rPr>
              <a:t>لبوابة الأمم المتحدة العالمية للمشتريات ومكتب الأمم المتحدة لخدمات المشاريع</a:t>
            </a:r>
            <a:br>
              <a:rPr lang="ar-YE" sz="2400" dirty="0">
                <a:latin typeface="Traditional Arabic" pitchFamily="18" charset="-78"/>
                <a:cs typeface="Traditional Arabic" pitchFamily="18" charset="-78"/>
              </a:rPr>
            </a:br>
            <a:r>
              <a:rPr lang="ar-YE" dirty="0"/>
              <a:t/>
            </a:r>
            <a:br>
              <a:rPr lang="ar-YE" dirty="0"/>
            </a:br>
            <a:endParaRPr lang="en-GB" dirty="0"/>
          </a:p>
        </p:txBody>
      </p:sp>
    </p:spTree>
    <p:extLst>
      <p:ext uri="{BB962C8B-B14F-4D97-AF65-F5344CB8AC3E}">
        <p14:creationId xmlns:p14="http://schemas.microsoft.com/office/powerpoint/2010/main" val="28368198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3772" y="2995832"/>
            <a:ext cx="3348000" cy="1407356"/>
          </a:xfrm>
        </p:spPr>
        <p:txBody>
          <a:bodyPr/>
          <a:lstStyle/>
          <a:p>
            <a:pPr algn="r" rtl="1"/>
            <a:r>
              <a:rPr lang="ar-YE">
                <a:latin typeface="Traditional Arabic" pitchFamily="18" charset="-78"/>
                <a:cs typeface="Traditional Arabic" pitchFamily="18" charset="-78"/>
              </a:rPr>
              <a:t>التسجيل في بوابة الأمم المتحدة العالمية للمشتريات</a:t>
            </a:r>
            <a:endParaRPr lang="en-GB" dirty="0">
              <a:latin typeface="Traditional Arabic" pitchFamily="18" charset="-78"/>
              <a:cs typeface="Traditional Arabic" pitchFamily="18" charset="-78"/>
            </a:endParaRPr>
          </a:p>
        </p:txBody>
      </p:sp>
      <p:sp>
        <p:nvSpPr>
          <p:cNvPr id="6" name="Text Placeholder 2"/>
          <p:cNvSpPr>
            <a:spLocks noGrp="1"/>
          </p:cNvSpPr>
          <p:nvPr>
            <p:ph type="body" sz="quarter" idx="10"/>
          </p:nvPr>
        </p:nvSpPr>
        <p:spPr>
          <a:xfrm>
            <a:off x="7821636" y="1737360"/>
            <a:ext cx="842339" cy="1153258"/>
          </a:xfrm>
        </p:spPr>
        <p:txBody>
          <a:bodyPr/>
          <a:lstStyle/>
          <a:p>
            <a:pPr algn="r"/>
            <a:r>
              <a:rPr lang="ar-YE" sz="4400" b="1"/>
              <a:t>2</a:t>
            </a:r>
            <a:endParaRPr lang="en-GB" sz="4000" b="1" dirty="0"/>
          </a:p>
        </p:txBody>
      </p:sp>
    </p:spTree>
    <p:extLst>
      <p:ext uri="{BB962C8B-B14F-4D97-AF65-F5344CB8AC3E}">
        <p14:creationId xmlns:p14="http://schemas.microsoft.com/office/powerpoint/2010/main" val="2337029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11</a:t>
            </a:fld>
            <a:endParaRPr lang="en-US" dirty="0"/>
          </a:p>
        </p:txBody>
      </p:sp>
      <p:sp>
        <p:nvSpPr>
          <p:cNvPr id="5" name="Content Placeholder 4"/>
          <p:cNvSpPr>
            <a:spLocks noGrp="1"/>
          </p:cNvSpPr>
          <p:nvPr>
            <p:ph sz="quarter" idx="12"/>
          </p:nvPr>
        </p:nvSpPr>
        <p:spPr>
          <a:xfrm>
            <a:off x="1029490" y="1266825"/>
            <a:ext cx="7704000" cy="4177372"/>
          </a:xfrm>
        </p:spPr>
        <p:txBody>
          <a:bodyPr/>
          <a:lstStyle/>
          <a:p>
            <a:pPr algn="justLow" rtl="1">
              <a:buClrTx/>
            </a:pPr>
            <a:r>
              <a:rPr lang="ar-YE" sz="2000" b="1" dirty="0" smtClean="0">
                <a:latin typeface="Traditional Arabic" pitchFamily="18" charset="-78"/>
                <a:cs typeface="Traditional Arabic" pitchFamily="18" charset="-78"/>
              </a:rPr>
              <a:t>التسجيل أمر بالغ الأهمية</a:t>
            </a:r>
            <a:r>
              <a:rPr lang="ar-YE" sz="2000" dirty="0" smtClean="0">
                <a:latin typeface="Traditional Arabic" pitchFamily="18" charset="-78"/>
                <a:cs typeface="Traditional Arabic" pitchFamily="18" charset="-78"/>
              </a:rPr>
              <a:t>: لانه من أجل الوصول إلى التفاصيل الكاملة لمناقصة مكتب الأمم المتحدة لخدمات المشاريع والاستجابة لأي مناقصة في نظام الشراء الإلكتروني لمكتب الأمم المتحدة لخدمات المشاريع، بمجرد قيامك بالتسجيل، تكون </a:t>
            </a:r>
            <a:r>
              <a:rPr lang="ar-YE" sz="2000" b="1" dirty="0" smtClean="0">
                <a:latin typeface="Traditional Arabic" pitchFamily="18" charset="-78"/>
                <a:cs typeface="Traditional Arabic" pitchFamily="18" charset="-78"/>
              </a:rPr>
              <a:t>تفاصيل تسجيل الدخول هي نفسها </a:t>
            </a:r>
            <a:r>
              <a:rPr lang="ar-YE" sz="2000" dirty="0" smtClean="0">
                <a:latin typeface="Traditional Arabic" pitchFamily="18" charset="-78"/>
                <a:cs typeface="Traditional Arabic" pitchFamily="18" charset="-78"/>
              </a:rPr>
              <a:t>بالنسبة لبوابة الأمم المتحدة العالمية للمشتريات ومكتب الأمم المتحدة لخدمات المشاريع.</a:t>
            </a:r>
          </a:p>
          <a:p>
            <a:pPr algn="justLow" rtl="1">
              <a:buClrTx/>
            </a:pPr>
            <a:r>
              <a:rPr lang="ar-YE" sz="2000" dirty="0" smtClean="0">
                <a:latin typeface="Traditional Arabic" pitchFamily="18" charset="-78"/>
                <a:cs typeface="Traditional Arabic" pitchFamily="18" charset="-78"/>
              </a:rPr>
              <a:t>التسجيل </a:t>
            </a:r>
            <a:r>
              <a:rPr lang="ar-YE" sz="2000" dirty="0">
                <a:latin typeface="Traditional Arabic" pitchFamily="18" charset="-78"/>
                <a:cs typeface="Traditional Arabic" pitchFamily="18" charset="-78"/>
              </a:rPr>
              <a:t>في </a:t>
            </a:r>
            <a:r>
              <a:rPr lang="ar-YE" sz="2000" b="1" dirty="0">
                <a:latin typeface="Traditional Arabic" pitchFamily="18" charset="-78"/>
                <a:cs typeface="Traditional Arabic" pitchFamily="18" charset="-78"/>
              </a:rPr>
              <a:t>المستوى الأساسي </a:t>
            </a:r>
            <a:r>
              <a:rPr lang="ar-YE" sz="2000" dirty="0">
                <a:latin typeface="Traditional Arabic" pitchFamily="18" charset="-78"/>
                <a:cs typeface="Traditional Arabic" pitchFamily="18" charset="-78"/>
              </a:rPr>
              <a:t>كاف، لأن مكتب الأمم المتحدة لخدمات المشاريع لا يشترط التسجيل في المستوى الأول والمستوى الثاني.</a:t>
            </a:r>
          </a:p>
          <a:p>
            <a:pPr algn="justLow" rtl="1">
              <a:buClrTx/>
            </a:pPr>
            <a:r>
              <a:rPr lang="ar-YE" sz="2000" dirty="0" smtClean="0">
                <a:latin typeface="Traditional Arabic" pitchFamily="18" charset="-78"/>
                <a:cs typeface="Traditional Arabic" pitchFamily="18" charset="-78"/>
              </a:rPr>
              <a:t>يستغرق </a:t>
            </a:r>
            <a:r>
              <a:rPr lang="ar-YE" sz="2000" dirty="0">
                <a:latin typeface="Traditional Arabic" pitchFamily="18" charset="-78"/>
                <a:cs typeface="Traditional Arabic" pitchFamily="18" charset="-78"/>
              </a:rPr>
              <a:t>التسجيل </a:t>
            </a:r>
            <a:r>
              <a:rPr lang="ar-YE" sz="2000" b="1" dirty="0">
                <a:latin typeface="Traditional Arabic" pitchFamily="18" charset="-78"/>
                <a:cs typeface="Traditional Arabic" pitchFamily="18" charset="-78"/>
              </a:rPr>
              <a:t>أقل من 10 دقائق </a:t>
            </a:r>
            <a:r>
              <a:rPr lang="ar-YE" sz="2000" dirty="0">
                <a:latin typeface="Traditional Arabic" pitchFamily="18" charset="-78"/>
                <a:cs typeface="Traditional Arabic" pitchFamily="18" charset="-78"/>
              </a:rPr>
              <a:t>لإتمامه.</a:t>
            </a:r>
          </a:p>
          <a:p>
            <a:pPr algn="justLow" rtl="1">
              <a:buClrTx/>
            </a:pPr>
            <a:r>
              <a:rPr lang="ar-YE" sz="2000" dirty="0">
                <a:latin typeface="Traditional Arabic" pitchFamily="18" charset="-78"/>
                <a:cs typeface="Traditional Arabic" pitchFamily="18" charset="-78"/>
              </a:rPr>
              <a:t>يُرجى ملاحظة أن التسجيل </a:t>
            </a:r>
            <a:r>
              <a:rPr lang="ar-YE" sz="2000" b="1" dirty="0">
                <a:latin typeface="Traditional Arabic" pitchFamily="18" charset="-78"/>
                <a:cs typeface="Traditional Arabic" pitchFamily="18" charset="-78"/>
              </a:rPr>
              <a:t>مجاني</a:t>
            </a:r>
            <a:r>
              <a:rPr lang="ar-YE" sz="2000" dirty="0">
                <a:latin typeface="Traditional Arabic" pitchFamily="18" charset="-78"/>
                <a:cs typeface="Traditional Arabic" pitchFamily="18" charset="-78"/>
              </a:rPr>
              <a:t> في بوابة الأمم المتحدة العالمية للمشتريات.</a:t>
            </a:r>
            <a:endParaRPr lang="en-GB" sz="2000" dirty="0">
              <a:latin typeface="Traditional Arabic" pitchFamily="18" charset="-78"/>
              <a:cs typeface="Traditional Arabic" pitchFamily="18" charset="-78"/>
            </a:endParaRPr>
          </a:p>
        </p:txBody>
      </p:sp>
      <p:sp>
        <p:nvSpPr>
          <p:cNvPr id="7" name="Title 1"/>
          <p:cNvSpPr>
            <a:spLocks noGrp="1"/>
          </p:cNvSpPr>
          <p:nvPr>
            <p:ph type="title"/>
          </p:nvPr>
        </p:nvSpPr>
        <p:spPr>
          <a:xfrm>
            <a:off x="1057624" y="520504"/>
            <a:ext cx="7704000" cy="534796"/>
          </a:xfrm>
        </p:spPr>
        <p:txBody>
          <a:bodyPr/>
          <a:lstStyle/>
          <a:p>
            <a:pPr algn="r" rtl="1"/>
            <a:r>
              <a:rPr lang="ar-YE">
                <a:latin typeface="Traditional Arabic" pitchFamily="18" charset="-78"/>
                <a:cs typeface="Traditional Arabic" pitchFamily="18" charset="-78"/>
              </a:rPr>
              <a:t>التسجيل في بوابة الأمم المتحدة العالمية للمشتريات</a:t>
            </a:r>
            <a:endParaRPr lang="en-GB" dirty="0"/>
          </a:p>
        </p:txBody>
      </p:sp>
      <p:sp>
        <p:nvSpPr>
          <p:cNvPr id="8" name="Text Placeholder 5"/>
          <p:cNvSpPr>
            <a:spLocks noGrp="1"/>
          </p:cNvSpPr>
          <p:nvPr>
            <p:ph type="body" sz="quarter" idx="13"/>
          </p:nvPr>
        </p:nvSpPr>
        <p:spPr>
          <a:xfrm>
            <a:off x="722313" y="85725"/>
            <a:ext cx="8013724" cy="308170"/>
          </a:xfrm>
        </p:spPr>
        <p:txBody>
          <a:bodyPr/>
          <a:lstStyle/>
          <a:p>
            <a:pPr algn="r" rtl="1"/>
            <a:r>
              <a:rPr lang="ar-YE" sz="1600" b="1"/>
              <a:t>2. </a:t>
            </a:r>
            <a:r>
              <a:rPr lang="ar-YE" sz="1600" b="1">
                <a:latin typeface="Traditional Arabic" pitchFamily="18" charset="-78"/>
                <a:cs typeface="Traditional Arabic" pitchFamily="18" charset="-78"/>
              </a:rPr>
              <a:t>التسجيل في بوابة الأمم المتحدة العالمية للمشتريات</a:t>
            </a:r>
            <a:endParaRPr lang="ar-YE" sz="1600" b="1"/>
          </a:p>
          <a:p>
            <a:endParaRPr lang="en-GB" dirty="0"/>
          </a:p>
        </p:txBody>
      </p:sp>
    </p:spTree>
    <p:extLst>
      <p:ext uri="{BB962C8B-B14F-4D97-AF65-F5344CB8AC3E}">
        <p14:creationId xmlns:p14="http://schemas.microsoft.com/office/powerpoint/2010/main" val="15763829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436099"/>
            <a:ext cx="8044172" cy="506659"/>
          </a:xfrm>
        </p:spPr>
        <p:txBody>
          <a:bodyPr/>
          <a:lstStyle/>
          <a:p>
            <a:pPr algn="r" rtl="1"/>
            <a:r>
              <a:rPr lang="ar-YE">
                <a:latin typeface="Traditional Arabic" pitchFamily="18" charset="-78"/>
                <a:cs typeface="Traditional Arabic" pitchFamily="18" charset="-78"/>
              </a:rPr>
              <a:t>كيفية التسجيل</a:t>
            </a:r>
            <a:endParaRPr lang="en-GB"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dirty="0"/>
              <a:t>UNOPS eSourcing training for Vendors v1.3</a:t>
            </a:r>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12</a:t>
            </a:fld>
            <a:endParaRPr lang="en-US" dirty="0"/>
          </a:p>
        </p:txBody>
      </p:sp>
      <p:sp>
        <p:nvSpPr>
          <p:cNvPr id="5" name="Text Placeholder 4"/>
          <p:cNvSpPr>
            <a:spLocks noGrp="1"/>
          </p:cNvSpPr>
          <p:nvPr>
            <p:ph type="body" sz="quarter" idx="20"/>
          </p:nvPr>
        </p:nvSpPr>
        <p:spPr>
          <a:xfrm>
            <a:off x="4951828" y="1098013"/>
            <a:ext cx="3741949" cy="2067218"/>
          </a:xfrm>
        </p:spPr>
        <p:txBody>
          <a:bodyPr/>
          <a:lstStyle/>
          <a:p>
            <a:pPr algn="justLow" rtl="1">
              <a:lnSpc>
                <a:spcPct val="100000"/>
              </a:lnSpc>
              <a:buClrTx/>
            </a:pPr>
            <a:r>
              <a:rPr lang="ar-YE" sz="2000" b="1" dirty="0">
                <a:latin typeface="Traditional Arabic" pitchFamily="18" charset="-78"/>
                <a:cs typeface="Traditional Arabic" pitchFamily="18" charset="-78"/>
              </a:rPr>
              <a:t>اذهب إلى </a:t>
            </a:r>
            <a:r>
              <a:rPr lang="en-GB" sz="2000" dirty="0">
                <a:latin typeface="Traditional Arabic" pitchFamily="18" charset="-78"/>
                <a:cs typeface="Traditional Arabic" pitchFamily="18" charset="-78"/>
                <a:hlinkClick r:id="rId2"/>
              </a:rPr>
              <a:t>www.ungm.org</a:t>
            </a:r>
            <a:endParaRPr lang="ar-YE" sz="2000" dirty="0">
              <a:latin typeface="Traditional Arabic" pitchFamily="18" charset="-78"/>
              <a:cs typeface="Traditional Arabic" pitchFamily="18" charset="-78"/>
            </a:endParaRPr>
          </a:p>
          <a:p>
            <a:pPr algn="justLow" rtl="1">
              <a:lnSpc>
                <a:spcPct val="100000"/>
              </a:lnSpc>
              <a:buClrTx/>
            </a:pPr>
            <a:r>
              <a:rPr lang="ar-YE" sz="2000" dirty="0">
                <a:latin typeface="Traditional Arabic" pitchFamily="18" charset="-78"/>
                <a:cs typeface="Traditional Arabic" pitchFamily="18" charset="-78"/>
              </a:rPr>
              <a:t>أنقر فوق قسم </a:t>
            </a:r>
            <a:r>
              <a:rPr lang="ar-YE" sz="2000" b="1" dirty="0">
                <a:latin typeface="Traditional Arabic" pitchFamily="18" charset="-78"/>
                <a:cs typeface="Traditional Arabic" pitchFamily="18" charset="-78"/>
              </a:rPr>
              <a:t>التسجيل</a:t>
            </a:r>
          </a:p>
          <a:p>
            <a:pPr algn="justLow" rtl="1">
              <a:lnSpc>
                <a:spcPct val="100000"/>
              </a:lnSpc>
              <a:buClrTx/>
            </a:pPr>
            <a:r>
              <a:rPr lang="ar-YE" sz="2000" dirty="0">
                <a:latin typeface="Traditional Arabic" pitchFamily="18" charset="-78"/>
                <a:cs typeface="Traditional Arabic" pitchFamily="18" charset="-78"/>
              </a:rPr>
              <a:t>اتبع التعليمات التي تظهر على الشاشة، وقك بإدخال المعلومات المطلوبة. </a:t>
            </a:r>
            <a:r>
              <a:rPr lang="ar-YE" sz="2000" u="sng" dirty="0">
                <a:latin typeface="Traditional Arabic" pitchFamily="18" charset="-78"/>
                <a:cs typeface="Traditional Arabic" pitchFamily="18" charset="-78"/>
              </a:rPr>
              <a:t>راجع دليل المستخدم للإطلاع على التفاصيل</a:t>
            </a:r>
          </a:p>
          <a:p>
            <a:pPr algn="justLow" rtl="1">
              <a:lnSpc>
                <a:spcPct val="100000"/>
              </a:lnSpc>
              <a:buClrTx/>
            </a:pPr>
            <a:r>
              <a:rPr lang="ar-YE" sz="2000" dirty="0">
                <a:latin typeface="Traditional Arabic" pitchFamily="18" charset="-78"/>
                <a:cs typeface="Traditional Arabic" pitchFamily="18" charset="-78"/>
              </a:rPr>
              <a:t>في نهاية العملية، أنقر فوق إنشاء </a:t>
            </a:r>
            <a:r>
              <a:rPr lang="ar-YE" sz="2000" b="1" dirty="0">
                <a:latin typeface="Traditional Arabic" pitchFamily="18" charset="-78"/>
                <a:cs typeface="Traditional Arabic" pitchFamily="18" charset="-78"/>
              </a:rPr>
              <a:t>تسجيل الدخول</a:t>
            </a:r>
            <a:endParaRPr lang="en-GB" sz="2000" b="1" dirty="0">
              <a:latin typeface="Traditional Arabic" pitchFamily="18" charset="-78"/>
              <a:cs typeface="Traditional Arabic" pitchFamily="18" charset="-78"/>
            </a:endParaRPr>
          </a:p>
        </p:txBody>
      </p:sp>
      <p:sp>
        <p:nvSpPr>
          <p:cNvPr id="6" name="Text Placeholder 5"/>
          <p:cNvSpPr>
            <a:spLocks noGrp="1"/>
          </p:cNvSpPr>
          <p:nvPr>
            <p:ph type="body" sz="quarter" idx="21"/>
          </p:nvPr>
        </p:nvSpPr>
        <p:spPr>
          <a:xfrm>
            <a:off x="939978" y="3729209"/>
            <a:ext cx="7709105" cy="2010410"/>
          </a:xfrm>
        </p:spPr>
        <p:txBody>
          <a:bodyPr/>
          <a:lstStyle/>
          <a:p>
            <a:pPr algn="justLow" rtl="1">
              <a:lnSpc>
                <a:spcPct val="100000"/>
              </a:lnSpc>
              <a:buClrTx/>
            </a:pPr>
            <a:r>
              <a:rPr lang="ar-YE" sz="2000" dirty="0">
                <a:latin typeface="Traditional Arabic" pitchFamily="18" charset="-78"/>
                <a:cs typeface="Traditional Arabic" pitchFamily="18" charset="-78"/>
              </a:rPr>
              <a:t>سيُطلب منك تفعيل الحساب</a:t>
            </a:r>
          </a:p>
          <a:p>
            <a:pPr algn="justLow" rtl="1">
              <a:lnSpc>
                <a:spcPct val="100000"/>
              </a:lnSpc>
              <a:buClrTx/>
            </a:pPr>
            <a:r>
              <a:rPr lang="ar-YE" sz="2000" dirty="0">
                <a:latin typeface="Traditional Arabic" pitchFamily="18" charset="-78"/>
                <a:cs typeface="Traditional Arabic" pitchFamily="18" charset="-78"/>
              </a:rPr>
              <a:t>قم بتسجيل الدخول إلى بوابة الأمم المتحدة العالمية للمشتريات بإسم المستخدم الخاص بك (عنوان البريد الإلكتروني) وكلمة المرور الخاصة بك. هذه هي نفسها تفاصيل الدخول المستخدمة في نظام الشراء الإلكتروني لمكتب الأمم المتحدة لخدمات المشاريع</a:t>
            </a:r>
          </a:p>
          <a:p>
            <a:pPr algn="justLow" rtl="1">
              <a:lnSpc>
                <a:spcPct val="100000"/>
              </a:lnSpc>
              <a:buClrTx/>
            </a:pPr>
            <a:r>
              <a:rPr lang="ar-YE" sz="2000" dirty="0">
                <a:latin typeface="Traditional Arabic" pitchFamily="18" charset="-78"/>
                <a:cs typeface="Traditional Arabic" pitchFamily="18" charset="-78"/>
              </a:rPr>
              <a:t>أكمل ملء معلومات التسجيل الخاصة بك للأقسام: عام، العنوان، البلدان / المنطقة، جهات الاتصال، الإقرار، الترميز، منظمات الأمم المتحدة</a:t>
            </a:r>
            <a:endParaRPr lang="en-GB" sz="2000" dirty="0">
              <a:latin typeface="Traditional Arabic" pitchFamily="18" charset="-78"/>
              <a:cs typeface="Traditional Arabic" pitchFamily="18" charset="-78"/>
            </a:endParaRPr>
          </a:p>
        </p:txBody>
      </p:sp>
      <p:sp>
        <p:nvSpPr>
          <p:cNvPr id="7" name="Text Placeholder 6"/>
          <p:cNvSpPr>
            <a:spLocks noGrp="1"/>
          </p:cNvSpPr>
          <p:nvPr>
            <p:ph type="body" sz="quarter" idx="13"/>
          </p:nvPr>
        </p:nvSpPr>
        <p:spPr>
          <a:xfrm>
            <a:off x="722313" y="85724"/>
            <a:ext cx="8013724" cy="308171"/>
          </a:xfrm>
        </p:spPr>
        <p:txBody>
          <a:bodyPr/>
          <a:lstStyle/>
          <a:p>
            <a:pPr algn="r" rtl="1"/>
            <a:r>
              <a:rPr lang="ar-YE" sz="1600" b="1"/>
              <a:t>2. </a:t>
            </a:r>
            <a:r>
              <a:rPr lang="ar-YE" sz="1600" b="1">
                <a:latin typeface="Traditional Arabic" pitchFamily="18" charset="-78"/>
                <a:cs typeface="Traditional Arabic" pitchFamily="18" charset="-78"/>
              </a:rPr>
              <a:t>التسجيل في بوابة الأمم المتحدة العالمية للمشتريات</a:t>
            </a:r>
            <a:endParaRPr lang="ar-YE" sz="1600" b="1"/>
          </a:p>
          <a:p>
            <a:endParaRPr lang="en-GB"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830" y="1033057"/>
            <a:ext cx="4104456" cy="2568272"/>
          </a:xfrm>
          <a:prstGeom prst="rect">
            <a:avLst/>
          </a:prstGeom>
          <a:noFill/>
          <a:ln w="9525">
            <a:solidFill>
              <a:schemeClr val="tx2"/>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666516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219" y="675250"/>
            <a:ext cx="7704000" cy="534796"/>
          </a:xfrm>
        </p:spPr>
        <p:txBody>
          <a:bodyPr/>
          <a:lstStyle/>
          <a:p>
            <a:pPr algn="r" rtl="1"/>
            <a:r>
              <a:rPr lang="ar-YE">
                <a:latin typeface="Traditional Arabic" pitchFamily="18" charset="-78"/>
                <a:cs typeface="Traditional Arabic" pitchFamily="18" charset="-78"/>
              </a:rPr>
              <a:t>إذا كنت مسجلاً من قبل، يُرجى التأكد من أن معلوماتك مكتملة</a:t>
            </a:r>
            <a:endParaRPr lang="en-GB"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13</a:t>
            </a:fld>
            <a:endParaRPr lang="en-US" dirty="0"/>
          </a:p>
        </p:txBody>
      </p:sp>
      <p:sp>
        <p:nvSpPr>
          <p:cNvPr id="5" name="Content Placeholder 4"/>
          <p:cNvSpPr>
            <a:spLocks noGrp="1"/>
          </p:cNvSpPr>
          <p:nvPr>
            <p:ph sz="quarter" idx="12"/>
          </p:nvPr>
        </p:nvSpPr>
        <p:spPr>
          <a:xfrm>
            <a:off x="1001353" y="1449705"/>
            <a:ext cx="7704000" cy="3488054"/>
          </a:xfrm>
        </p:spPr>
        <p:txBody>
          <a:bodyPr/>
          <a:lstStyle/>
          <a:p>
            <a:pPr algn="justLow" rtl="1">
              <a:buClrTx/>
            </a:pPr>
            <a:r>
              <a:rPr lang="ar-YE" sz="2000" b="1" dirty="0">
                <a:latin typeface="Traditional Arabic" pitchFamily="18" charset="-78"/>
                <a:cs typeface="Traditional Arabic" pitchFamily="18" charset="-78"/>
              </a:rPr>
              <a:t>اذهب إلى </a:t>
            </a:r>
            <a:r>
              <a:rPr lang="en-GB" sz="2000" dirty="0">
                <a:latin typeface="Traditional Arabic" pitchFamily="18" charset="-78"/>
                <a:cs typeface="Traditional Arabic" pitchFamily="18" charset="-78"/>
                <a:hlinkClick r:id="rId2"/>
              </a:rPr>
              <a:t>www.ungm.org</a:t>
            </a:r>
            <a:endParaRPr lang="ar-YE" sz="2000" dirty="0">
              <a:latin typeface="Traditional Arabic" pitchFamily="18" charset="-78"/>
              <a:cs typeface="Traditional Arabic" pitchFamily="18" charset="-78"/>
            </a:endParaRPr>
          </a:p>
          <a:p>
            <a:pPr algn="justLow" rtl="1">
              <a:buClrTx/>
            </a:pPr>
            <a:r>
              <a:rPr lang="ar-YE" sz="2000" dirty="0">
                <a:latin typeface="Traditional Arabic" pitchFamily="18" charset="-78"/>
                <a:cs typeface="Traditional Arabic" pitchFamily="18" charset="-78"/>
              </a:rPr>
              <a:t>أنقر فوق قسم </a:t>
            </a:r>
            <a:r>
              <a:rPr lang="ar-YE" sz="2000" b="1" dirty="0">
                <a:latin typeface="Traditional Arabic" pitchFamily="18" charset="-78"/>
                <a:cs typeface="Traditional Arabic" pitchFamily="18" charset="-78"/>
              </a:rPr>
              <a:t>التسجيل</a:t>
            </a:r>
          </a:p>
          <a:p>
            <a:pPr algn="justLow" rtl="1">
              <a:buClrTx/>
            </a:pPr>
            <a:r>
              <a:rPr lang="ar-YE" sz="2000" dirty="0">
                <a:latin typeface="Traditional Arabic" pitchFamily="18" charset="-78"/>
                <a:cs typeface="Traditional Arabic" pitchFamily="18" charset="-78"/>
              </a:rPr>
              <a:t>على وجه الخصوص، يُرجى مراجعة:</a:t>
            </a:r>
          </a:p>
          <a:p>
            <a:pPr lvl="1" algn="justLow" rtl="1">
              <a:buClrTx/>
            </a:pPr>
            <a:r>
              <a:rPr lang="ar-YE" sz="2000" b="1" dirty="0">
                <a:latin typeface="Traditional Arabic" pitchFamily="18" charset="-78"/>
                <a:cs typeface="Traditional Arabic" pitchFamily="18" charset="-78"/>
              </a:rPr>
              <a:t>جهات الاتصال</a:t>
            </a:r>
            <a:r>
              <a:rPr lang="ar-YE" sz="2000" dirty="0">
                <a:latin typeface="Traditional Arabic" pitchFamily="18" charset="-78"/>
                <a:cs typeface="Traditional Arabic" pitchFamily="18" charset="-78"/>
              </a:rPr>
              <a:t>: عناوين البريد الإلكتروني المستخدمة في إخطارات نظام الشراء الإلكتروني لمكتب الأمم المتحدة لخدمات المشاريع</a:t>
            </a:r>
          </a:p>
          <a:p>
            <a:pPr lvl="1" algn="justLow" rtl="1">
              <a:buClrTx/>
            </a:pPr>
            <a:r>
              <a:rPr lang="ar-YE" sz="2000" b="1" dirty="0">
                <a:latin typeface="Traditional Arabic" pitchFamily="18" charset="-78"/>
                <a:cs typeface="Traditional Arabic" pitchFamily="18" charset="-78"/>
              </a:rPr>
              <a:t>الوكالات</a:t>
            </a:r>
            <a:r>
              <a:rPr lang="ar-YE" sz="2000" dirty="0">
                <a:latin typeface="Traditional Arabic" pitchFamily="18" charset="-78"/>
                <a:cs typeface="Traditional Arabic" pitchFamily="18" charset="-78"/>
              </a:rPr>
              <a:t>: تأكد من تسجيلك </a:t>
            </a:r>
            <a:r>
              <a:rPr lang="ar-YE" sz="2000" u="sng" dirty="0">
                <a:latin typeface="Traditional Arabic" pitchFamily="18" charset="-78"/>
                <a:cs typeface="Traditional Arabic" pitchFamily="18" charset="-78"/>
              </a:rPr>
              <a:t>كمورد لمكتب الأمم المتحدة لخدمات المشاريع حتى تتمكن من استخدام نظام الشراء الإلكتروني لمكتب الأمم المتحدة لخدمات المشاريع</a:t>
            </a:r>
            <a:endParaRPr lang="en-GB" sz="2000" u="sng"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5"/>
            <a:ext cx="8013724" cy="308170"/>
          </a:xfrm>
        </p:spPr>
        <p:txBody>
          <a:bodyPr/>
          <a:lstStyle/>
          <a:p>
            <a:pPr algn="r" rtl="1"/>
            <a:r>
              <a:rPr lang="ar-YE" sz="1600" b="1"/>
              <a:t>2. </a:t>
            </a:r>
            <a:r>
              <a:rPr lang="ar-YE" sz="1600" b="1">
                <a:latin typeface="Traditional Arabic" pitchFamily="18" charset="-78"/>
                <a:cs typeface="Traditional Arabic" pitchFamily="18" charset="-78"/>
              </a:rPr>
              <a:t>التسجيل في بوابة الأمم المتحدة العالمية للمشتريات</a:t>
            </a:r>
            <a:endParaRPr lang="ar-YE" sz="1600" b="1"/>
          </a:p>
          <a:p>
            <a:endParaRPr lang="en-GB" dirty="0"/>
          </a:p>
        </p:txBody>
      </p:sp>
    </p:spTree>
    <p:extLst>
      <p:ext uri="{BB962C8B-B14F-4D97-AF65-F5344CB8AC3E}">
        <p14:creationId xmlns:p14="http://schemas.microsoft.com/office/powerpoint/2010/main" val="4262247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407963"/>
            <a:ext cx="7987902" cy="548863"/>
          </a:xfrm>
        </p:spPr>
        <p:txBody>
          <a:bodyPr/>
          <a:lstStyle/>
          <a:p>
            <a:pPr algn="r" rtl="1"/>
            <a:r>
              <a:rPr lang="ar-YE">
                <a:latin typeface="Traditional Arabic" pitchFamily="18" charset="-78"/>
                <a:cs typeface="Traditional Arabic" pitchFamily="18" charset="-78"/>
              </a:rPr>
              <a:t>إذا كنت مسجلاً من قبل، يُرجى التأكد من أن معلوماتك مكتملة</a:t>
            </a:r>
            <a:endParaRPr lang="en-GB" dirty="0"/>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14</a:t>
            </a:fld>
            <a:endParaRPr lang="en-US" dirty="0"/>
          </a:p>
        </p:txBody>
      </p:sp>
      <p:sp>
        <p:nvSpPr>
          <p:cNvPr id="6" name="Text Placeholder 5"/>
          <p:cNvSpPr>
            <a:spLocks noGrp="1"/>
          </p:cNvSpPr>
          <p:nvPr>
            <p:ph type="body" sz="quarter" idx="13"/>
          </p:nvPr>
        </p:nvSpPr>
        <p:spPr>
          <a:xfrm>
            <a:off x="722313" y="85724"/>
            <a:ext cx="8013724" cy="308171"/>
          </a:xfrm>
        </p:spPr>
        <p:txBody>
          <a:bodyPr/>
          <a:lstStyle/>
          <a:p>
            <a:pPr algn="r" rtl="1"/>
            <a:r>
              <a:rPr lang="ar-YE" sz="1600" b="1"/>
              <a:t>2. </a:t>
            </a:r>
            <a:r>
              <a:rPr lang="ar-YE" sz="1600" b="1">
                <a:latin typeface="Traditional Arabic" pitchFamily="18" charset="-78"/>
                <a:cs typeface="Traditional Arabic" pitchFamily="18" charset="-78"/>
              </a:rPr>
              <a:t>التسجيل في بوابة الأمم المتحدة العالمية للمشتريات</a:t>
            </a:r>
            <a:endParaRPr lang="ar-YE" sz="1600" b="1"/>
          </a:p>
          <a:p>
            <a:endParaRPr lang="en-GB" dirty="0"/>
          </a:p>
        </p:txBody>
      </p:sp>
      <p:sp>
        <p:nvSpPr>
          <p:cNvPr id="7" name="TextBox 6"/>
          <p:cNvSpPr txBox="1"/>
          <p:nvPr/>
        </p:nvSpPr>
        <p:spPr>
          <a:xfrm>
            <a:off x="390202" y="1030458"/>
            <a:ext cx="8430270" cy="3547125"/>
          </a:xfrm>
          <a:prstGeom prst="rect">
            <a:avLst/>
          </a:prstGeom>
          <a:noFill/>
        </p:spPr>
        <p:txBody>
          <a:bodyPr wrap="square" rtlCol="0">
            <a:spAutoFit/>
          </a:bodyPr>
          <a:lstStyle/>
          <a:p>
            <a:pPr algn="justLow" rtl="1">
              <a:buClrTx/>
              <a:buFont typeface="Wingdings" pitchFamily="2" charset="2"/>
              <a:buChar char="§"/>
            </a:pPr>
            <a:r>
              <a:rPr lang="ar-YE" b="1">
                <a:latin typeface="Traditional Arabic" pitchFamily="18" charset="-78"/>
                <a:cs typeface="Traditional Arabic" pitchFamily="18" charset="-78"/>
              </a:rPr>
              <a:t>  </a:t>
            </a:r>
            <a:r>
              <a:rPr lang="ar-YE" sz="2000" b="1">
                <a:latin typeface="Traditional Arabic" pitchFamily="18" charset="-78"/>
                <a:cs typeface="Traditional Arabic" pitchFamily="18" charset="-78"/>
              </a:rPr>
              <a:t>اذهب إلى </a:t>
            </a:r>
            <a:r>
              <a:rPr lang="en-GB" sz="2000">
                <a:latin typeface="Traditional Arabic" pitchFamily="18" charset="-78"/>
                <a:cs typeface="Traditional Arabic" pitchFamily="18" charset="-78"/>
                <a:hlinkClick r:id="rId2"/>
              </a:rPr>
              <a:t>www.ungm.org</a:t>
            </a:r>
            <a:endParaRPr lang="ar-YE" sz="2000">
              <a:latin typeface="Traditional Arabic" pitchFamily="18" charset="-78"/>
              <a:cs typeface="Traditional Arabic" pitchFamily="18" charset="-78"/>
            </a:endParaRPr>
          </a:p>
          <a:p>
            <a:pPr algn="justLow" rtl="1">
              <a:buClrTx/>
              <a:buFont typeface="Wingdings" pitchFamily="2" charset="2"/>
              <a:buChar char="§"/>
            </a:pPr>
            <a:r>
              <a:rPr lang="ar-YE" sz="2000">
                <a:latin typeface="Traditional Arabic" pitchFamily="18" charset="-78"/>
                <a:cs typeface="Traditional Arabic" pitchFamily="18" charset="-78"/>
              </a:rPr>
              <a:t> أنقر فوق قسم </a:t>
            </a:r>
            <a:r>
              <a:rPr lang="ar-YE" sz="2000" b="1">
                <a:latin typeface="Traditional Arabic" pitchFamily="18" charset="-78"/>
                <a:cs typeface="Traditional Arabic" pitchFamily="18" charset="-78"/>
              </a:rPr>
              <a:t>التسجيل</a:t>
            </a:r>
          </a:p>
          <a:p>
            <a:pPr algn="justLow" rtl="1">
              <a:buClrTx/>
              <a:buFont typeface="Wingdings" pitchFamily="2" charset="2"/>
              <a:buChar char="§"/>
            </a:pPr>
            <a:r>
              <a:rPr lang="ar-YE" sz="2000" b="1">
                <a:latin typeface="Traditional Arabic" pitchFamily="18" charset="-78"/>
                <a:cs typeface="Traditional Arabic" pitchFamily="18" charset="-78"/>
              </a:rPr>
              <a:t>  </a:t>
            </a:r>
            <a:r>
              <a:rPr lang="ar-YE" sz="2000">
                <a:latin typeface="Traditional Arabic" pitchFamily="18" charset="-78"/>
                <a:cs typeface="Traditional Arabic" pitchFamily="18" charset="-78"/>
              </a:rPr>
              <a:t>على وجه الخصوص، يُرجى مراجعة:</a:t>
            </a:r>
            <a:r>
              <a:rPr lang="en-GB" sz="2000">
                <a:solidFill>
                  <a:schemeClr val="bg2">
                    <a:lumMod val="25000"/>
                  </a:schemeClr>
                </a:solidFill>
                <a:latin typeface="Traditional Arabic" pitchFamily="18" charset="-78"/>
                <a:cs typeface="Traditional Arabic" pitchFamily="18" charset="-78"/>
              </a:rPr>
              <a:t>:</a:t>
            </a:r>
            <a:endParaRPr lang="en-GB" sz="2000" dirty="0">
              <a:solidFill>
                <a:schemeClr val="bg2">
                  <a:lumMod val="25000"/>
                </a:schemeClr>
              </a:solidFill>
              <a:latin typeface="Traditional Arabic" pitchFamily="18" charset="-78"/>
              <a:cs typeface="Traditional Arabic" pitchFamily="18" charset="-78"/>
            </a:endParaRPr>
          </a:p>
          <a:p>
            <a:pPr marL="742950" lvl="1" indent="-285750" algn="justLow" rtl="1">
              <a:spcAft>
                <a:spcPts val="300"/>
              </a:spcAft>
              <a:buClr>
                <a:schemeClr val="tx1">
                  <a:lumMod val="75000"/>
                  <a:lumOff val="25000"/>
                </a:schemeClr>
              </a:buClr>
              <a:buFont typeface="Courier New" panose="02070309020205020404" pitchFamily="49" charset="0"/>
              <a:buChar char="o"/>
            </a:pPr>
            <a:r>
              <a:rPr lang="ar-YE" sz="2000">
                <a:solidFill>
                  <a:schemeClr val="bg2">
                    <a:lumMod val="25000"/>
                  </a:schemeClr>
                </a:solidFill>
                <a:latin typeface="Traditional Arabic" pitchFamily="18" charset="-78"/>
                <a:cs typeface="Traditional Arabic" pitchFamily="18" charset="-78"/>
              </a:rPr>
              <a:t>جهات الاتصال: عناوين البريد الإلكتروني المستخدمة في إخطارات نظام الشراء الإلكتروني لمكتب الأمم المتحدة لخدمات المشاريع</a:t>
            </a:r>
            <a:endParaRPr lang="en-GB" sz="2000">
              <a:solidFill>
                <a:schemeClr val="bg2">
                  <a:lumMod val="25000"/>
                </a:schemeClr>
              </a:solidFill>
              <a:latin typeface="Traditional Arabic" pitchFamily="18" charset="-78"/>
              <a:cs typeface="Traditional Arabic" pitchFamily="18" charset="-78"/>
            </a:endParaRPr>
          </a:p>
          <a:p>
            <a:pPr marL="742950" lvl="1" indent="-285750" algn="justLow" rtl="1">
              <a:spcAft>
                <a:spcPts val="300"/>
              </a:spcAft>
              <a:buClr>
                <a:schemeClr val="tx1">
                  <a:lumMod val="75000"/>
                  <a:lumOff val="25000"/>
                </a:schemeClr>
              </a:buClr>
              <a:buFont typeface="Courier New" panose="02070309020205020404" pitchFamily="49" charset="0"/>
              <a:buChar char="o"/>
            </a:pPr>
            <a:r>
              <a:rPr lang="ar-YE" sz="2000">
                <a:solidFill>
                  <a:schemeClr val="bg2">
                    <a:lumMod val="25000"/>
                  </a:schemeClr>
                </a:solidFill>
                <a:latin typeface="Traditional Arabic" pitchFamily="18" charset="-78"/>
                <a:cs typeface="Traditional Arabic" pitchFamily="18" charset="-78"/>
              </a:rPr>
              <a:t>الوكالات: تأكد من تسجيلك </a:t>
            </a:r>
            <a:r>
              <a:rPr lang="ar-YE" sz="2000" u="sng">
                <a:latin typeface="Traditional Arabic" pitchFamily="18" charset="-78"/>
                <a:cs typeface="Traditional Arabic" pitchFamily="18" charset="-78"/>
              </a:rPr>
              <a:t>كمورد لمكتب الأمم المتحدة لخدمات المشاريع حتى تتمكن من استخدام نظام الشراء الإلكتروني لمكتب الأمم المتحدة لخدمات المشاريع</a:t>
            </a:r>
            <a:endParaRPr lang="ar-YE" sz="2000" u="sng">
              <a:solidFill>
                <a:schemeClr val="bg2">
                  <a:lumMod val="25000"/>
                </a:schemeClr>
              </a:solidFill>
              <a:latin typeface="Traditional Arabic" pitchFamily="18" charset="-78"/>
              <a:cs typeface="Traditional Arabic" pitchFamily="18" charset="-78"/>
            </a:endParaRPr>
          </a:p>
          <a:p>
            <a:pPr marL="742950" lvl="1" indent="-285750" algn="r" rtl="1">
              <a:spcAft>
                <a:spcPts val="300"/>
              </a:spcAft>
              <a:buClr>
                <a:schemeClr val="tx1">
                  <a:lumMod val="75000"/>
                  <a:lumOff val="25000"/>
                </a:schemeClr>
              </a:buClr>
            </a:pPr>
            <a:endParaRPr lang="en-GB">
              <a:solidFill>
                <a:schemeClr val="bg2">
                  <a:lumMod val="25000"/>
                </a:schemeClr>
              </a:solidFill>
              <a:latin typeface="Arial" panose="020B0604020202020204" pitchFamily="34" charset="0"/>
              <a:cs typeface="Arial" panose="020B0604020202020204" pitchFamily="34" charset="0"/>
            </a:endParaRPr>
          </a:p>
          <a:p>
            <a:pPr marL="285750" indent="-285750">
              <a:spcAft>
                <a:spcPts val="300"/>
              </a:spcAft>
              <a:buClr>
                <a:schemeClr val="tx1">
                  <a:lumMod val="75000"/>
                  <a:lumOff val="25000"/>
                </a:schemeClr>
              </a:buClr>
              <a:buFont typeface="Arial" panose="020B0604020202020204" pitchFamily="34" charset="0"/>
              <a:buChar char="•"/>
            </a:pPr>
            <a:endParaRPr lang="en-GB" dirty="0">
              <a:solidFill>
                <a:schemeClr val="bg2">
                  <a:lumMod val="25000"/>
                </a:schemeClr>
              </a:solidFill>
              <a:latin typeface="Arial" panose="020B0604020202020204" pitchFamily="34" charset="0"/>
              <a:cs typeface="Arial" panose="020B0604020202020204" pitchFamily="34" charset="0"/>
            </a:endParaRPr>
          </a:p>
          <a:p>
            <a:pPr marL="285750" indent="-285750">
              <a:spcAft>
                <a:spcPts val="300"/>
              </a:spcAft>
              <a:buClr>
                <a:schemeClr val="tx1">
                  <a:lumMod val="75000"/>
                  <a:lumOff val="25000"/>
                </a:schemeClr>
              </a:buClr>
              <a:buFont typeface="Arial" panose="020B0604020202020204" pitchFamily="34" charset="0"/>
              <a:buChar char="•"/>
            </a:pPr>
            <a:endParaRPr lang="en-GB" dirty="0">
              <a:solidFill>
                <a:schemeClr val="bg2">
                  <a:lumMod val="25000"/>
                </a:schemeClr>
              </a:solidFill>
              <a:latin typeface="Arial" panose="020B0604020202020204" pitchFamily="34" charset="0"/>
              <a:cs typeface="Arial" panose="020B0604020202020204" pitchFamily="34" charset="0"/>
            </a:endParaRPr>
          </a:p>
          <a:p>
            <a:pPr marL="285750" indent="-285750">
              <a:spcAft>
                <a:spcPts val="300"/>
              </a:spcAft>
              <a:buClr>
                <a:schemeClr val="tx1">
                  <a:lumMod val="75000"/>
                  <a:lumOff val="25000"/>
                </a:schemeClr>
              </a:buClr>
              <a:buFont typeface="Arial" panose="020B0604020202020204" pitchFamily="34" charset="0"/>
              <a:buChar char="•"/>
            </a:pPr>
            <a:endParaRPr lang="en-GB" dirty="0">
              <a:solidFill>
                <a:schemeClr val="bg2">
                  <a:lumMod val="25000"/>
                </a:schemeClr>
              </a:solidFill>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7855" y="3348111"/>
            <a:ext cx="6227921" cy="2899241"/>
          </a:xfrm>
          <a:prstGeom prst="rect">
            <a:avLst/>
          </a:prstGeom>
          <a:noFill/>
          <a:ln w="9525">
            <a:solidFill>
              <a:schemeClr val="tx2"/>
            </a:solidFill>
            <a:miter lim="800000"/>
            <a:headEnd/>
            <a:tailEnd/>
          </a:ln>
          <a:extLst>
            <a:ext uri="{909E8E84-426E-40DD-AFC4-6F175D3DCCD1}">
              <a14:hiddenFill xmlns:a14="http://schemas.microsoft.com/office/drawing/2010/main">
                <a:solidFill>
                  <a:schemeClr val="accent1"/>
                </a:solidFill>
              </a14:hiddenFill>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9786" y="4529817"/>
            <a:ext cx="4290536" cy="188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Straight Arrow Connector 9"/>
          <p:cNvCxnSpPr/>
          <p:nvPr/>
        </p:nvCxnSpPr>
        <p:spPr>
          <a:xfrm flipH="1">
            <a:off x="5638858" y="3544887"/>
            <a:ext cx="260350" cy="2317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912582" y="4386710"/>
            <a:ext cx="260350" cy="2317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1928611" y="4863307"/>
            <a:ext cx="260350" cy="2317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8163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6746" y="3009900"/>
            <a:ext cx="3984992" cy="1688709"/>
          </a:xfrm>
        </p:spPr>
        <p:txBody>
          <a:bodyPr/>
          <a:lstStyle/>
          <a:p>
            <a:pPr algn="justLow" rtl="1"/>
            <a:r>
              <a:rPr lang="ar-YE">
                <a:latin typeface="Traditional Arabic" pitchFamily="18" charset="-78"/>
                <a:cs typeface="Traditional Arabic" pitchFamily="18" charset="-78"/>
              </a:rPr>
              <a:t>البحث عن إشعارات المناقصات / التعبير عن الاهتمام / الوصول إلى نظام الشراء الإلكتروني</a:t>
            </a:r>
            <a:endParaRPr lang="en-GB" dirty="0"/>
          </a:p>
        </p:txBody>
      </p:sp>
      <p:sp>
        <p:nvSpPr>
          <p:cNvPr id="5" name="Text Placeholder 2"/>
          <p:cNvSpPr>
            <a:spLocks noGrp="1"/>
          </p:cNvSpPr>
          <p:nvPr>
            <p:ph type="body" sz="quarter" idx="10"/>
          </p:nvPr>
        </p:nvSpPr>
        <p:spPr>
          <a:xfrm>
            <a:off x="7821636" y="1737360"/>
            <a:ext cx="842339" cy="1153258"/>
          </a:xfrm>
        </p:spPr>
        <p:txBody>
          <a:bodyPr/>
          <a:lstStyle/>
          <a:p>
            <a:pPr algn="r"/>
            <a:r>
              <a:rPr lang="ar-YE" sz="4400" b="1"/>
              <a:t>3</a:t>
            </a:r>
            <a:endParaRPr lang="en-GB" sz="4000" b="1" dirty="0"/>
          </a:p>
        </p:txBody>
      </p:sp>
    </p:spTree>
    <p:extLst>
      <p:ext uri="{BB962C8B-B14F-4D97-AF65-F5344CB8AC3E}">
        <p14:creationId xmlns:p14="http://schemas.microsoft.com/office/powerpoint/2010/main" val="769445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506436"/>
            <a:ext cx="7931632" cy="436099"/>
          </a:xfrm>
        </p:spPr>
        <p:txBody>
          <a:bodyPr/>
          <a:lstStyle/>
          <a:p>
            <a:pPr algn="r" rtl="1"/>
            <a:r>
              <a:rPr lang="ar-YE">
                <a:latin typeface="Traditional Arabic" pitchFamily="18" charset="-78"/>
                <a:cs typeface="Traditional Arabic" pitchFamily="18" charset="-78"/>
              </a:rPr>
              <a:t>البحث عن إشعارات المناقصات</a:t>
            </a:r>
            <a:endParaRPr lang="en-GB" dirty="0"/>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16</a:t>
            </a:fld>
            <a:endParaRPr lang="en-US" dirty="0"/>
          </a:p>
        </p:txBody>
      </p:sp>
      <p:sp>
        <p:nvSpPr>
          <p:cNvPr id="5" name="Content Placeholder 4"/>
          <p:cNvSpPr>
            <a:spLocks noGrp="1"/>
          </p:cNvSpPr>
          <p:nvPr>
            <p:ph sz="quarter" idx="12"/>
          </p:nvPr>
        </p:nvSpPr>
        <p:spPr>
          <a:xfrm>
            <a:off x="959151" y="1252757"/>
            <a:ext cx="7704000" cy="4968000"/>
          </a:xfrm>
        </p:spPr>
        <p:txBody>
          <a:bodyPr/>
          <a:lstStyle/>
          <a:p>
            <a:pPr marL="0" indent="0" algn="justLow" rtl="1">
              <a:lnSpc>
                <a:spcPct val="100000"/>
              </a:lnSpc>
              <a:buNone/>
            </a:pPr>
            <a:r>
              <a:rPr lang="ar-YE" dirty="0">
                <a:latin typeface="Traditional Arabic" pitchFamily="18" charset="-78"/>
                <a:cs typeface="Traditional Arabic" pitchFamily="18" charset="-78"/>
              </a:rPr>
              <a:t>يعلن مكتب الأمم المتحدة لخدمات المشاريع عن الفرص التجارية من خلال كل من المنافسة المفتوحة والمنافسة المحدودة عبر بوابة الأمم المتحدة العالمية للمشتريات. أنواع المناقصات هي:</a:t>
            </a:r>
            <a:r>
              <a:rPr lang="en-GB" dirty="0">
                <a:latin typeface="Traditional Arabic" pitchFamily="18" charset="-78"/>
                <a:cs typeface="Traditional Arabic" pitchFamily="18" charset="-78"/>
              </a:rPr>
              <a:t> </a:t>
            </a:r>
          </a:p>
          <a:p>
            <a:pPr marL="612000" algn="justLow" rtl="1">
              <a:lnSpc>
                <a:spcPct val="100000"/>
              </a:lnSpc>
              <a:buClrTx/>
            </a:pPr>
            <a:r>
              <a:rPr lang="ar-YE" dirty="0">
                <a:latin typeface="Traditional Arabic" pitchFamily="18" charset="-78"/>
                <a:cs typeface="Traditional Arabic" pitchFamily="18" charset="-78"/>
              </a:rPr>
              <a:t>طلب عرض سعر</a:t>
            </a:r>
            <a:endParaRPr lang="en-GB" dirty="0">
              <a:latin typeface="Traditional Arabic" pitchFamily="18" charset="-78"/>
              <a:cs typeface="Traditional Arabic" pitchFamily="18" charset="-78"/>
            </a:endParaRPr>
          </a:p>
          <a:p>
            <a:pPr marL="612000" algn="justLow" rtl="1">
              <a:lnSpc>
                <a:spcPct val="100000"/>
              </a:lnSpc>
              <a:buClrTx/>
            </a:pPr>
            <a:r>
              <a:rPr lang="ar-YE" dirty="0">
                <a:latin typeface="Traditional Arabic" pitchFamily="18" charset="-78"/>
                <a:cs typeface="Traditional Arabic" pitchFamily="18" charset="-78"/>
              </a:rPr>
              <a:t>دعوة لتقديم عطاءات </a:t>
            </a:r>
            <a:endParaRPr lang="en-GB" dirty="0">
              <a:latin typeface="Traditional Arabic" pitchFamily="18" charset="-78"/>
              <a:cs typeface="Traditional Arabic" pitchFamily="18" charset="-78"/>
            </a:endParaRPr>
          </a:p>
          <a:p>
            <a:pPr marL="612000" algn="justLow" rtl="1">
              <a:lnSpc>
                <a:spcPct val="100000"/>
              </a:lnSpc>
              <a:buClrTx/>
            </a:pPr>
            <a:r>
              <a:rPr lang="ar-YE" dirty="0">
                <a:latin typeface="Traditional Arabic" pitchFamily="18" charset="-78"/>
                <a:cs typeface="Traditional Arabic" pitchFamily="18" charset="-78"/>
              </a:rPr>
              <a:t>طلب تقديم </a:t>
            </a:r>
            <a:r>
              <a:rPr lang="ar-YE" dirty="0" smtClean="0">
                <a:latin typeface="Traditional Arabic" pitchFamily="18" charset="-78"/>
                <a:cs typeface="Traditional Arabic" pitchFamily="18" charset="-78"/>
              </a:rPr>
              <a:t>عروض</a:t>
            </a:r>
            <a:r>
              <a:rPr lang="en-US" dirty="0" smtClean="0">
                <a:latin typeface="Traditional Arabic" pitchFamily="18" charset="-78"/>
                <a:cs typeface="Traditional Arabic" pitchFamily="18" charset="-78"/>
              </a:rPr>
              <a:t> </a:t>
            </a:r>
            <a:r>
              <a:rPr lang="ar-YE" dirty="0" smtClean="0">
                <a:latin typeface="Traditional Arabic" pitchFamily="18" charset="-78"/>
                <a:cs typeface="Traditional Arabic" pitchFamily="18" charset="-78"/>
              </a:rPr>
              <a:t>وحلول</a:t>
            </a:r>
            <a:r>
              <a:rPr lang="ar-YE" dirty="0" smtClean="0">
                <a:latin typeface="Traditional Arabic" pitchFamily="18" charset="-78"/>
                <a:cs typeface="Traditional Arabic" pitchFamily="18" charset="-78"/>
              </a:rPr>
              <a:t> </a:t>
            </a:r>
            <a:endParaRPr lang="en-GB" dirty="0">
              <a:latin typeface="Traditional Arabic" pitchFamily="18" charset="-78"/>
              <a:cs typeface="Traditional Arabic" pitchFamily="18" charset="-78"/>
            </a:endParaRPr>
          </a:p>
          <a:p>
            <a:pPr marL="612000" algn="justLow" rtl="1">
              <a:lnSpc>
                <a:spcPct val="100000"/>
              </a:lnSpc>
              <a:buClrTx/>
            </a:pPr>
            <a:r>
              <a:rPr lang="ar-YE" dirty="0">
                <a:latin typeface="Traditional Arabic" pitchFamily="18" charset="-78"/>
                <a:cs typeface="Traditional Arabic" pitchFamily="18" charset="-78"/>
              </a:rPr>
              <a:t>طلب معلومات </a:t>
            </a:r>
            <a:endParaRPr lang="en-GB" dirty="0">
              <a:latin typeface="Traditional Arabic" pitchFamily="18" charset="-78"/>
              <a:cs typeface="Traditional Arabic" pitchFamily="18" charset="-78"/>
            </a:endParaRPr>
          </a:p>
          <a:p>
            <a:pPr marL="612000" algn="justLow" rtl="1">
              <a:lnSpc>
                <a:spcPct val="100000"/>
              </a:lnSpc>
              <a:buClrTx/>
            </a:pPr>
            <a:r>
              <a:rPr lang="ar-YE" dirty="0">
                <a:latin typeface="Traditional Arabic" pitchFamily="18" charset="-78"/>
                <a:cs typeface="Traditional Arabic" pitchFamily="18" charset="-78"/>
              </a:rPr>
              <a:t>طلب التعبير عن الاهتمام </a:t>
            </a:r>
            <a:endParaRPr lang="en-GB" dirty="0">
              <a:latin typeface="Traditional Arabic" pitchFamily="18" charset="-78"/>
              <a:cs typeface="Traditional Arabic" pitchFamily="18" charset="-78"/>
            </a:endParaRPr>
          </a:p>
          <a:p>
            <a:pPr marL="612000" algn="justLow" rtl="1">
              <a:lnSpc>
                <a:spcPct val="100000"/>
              </a:lnSpc>
              <a:buClrTx/>
            </a:pPr>
            <a:r>
              <a:rPr lang="ar-YE" dirty="0">
                <a:latin typeface="Traditional Arabic" pitchFamily="18" charset="-78"/>
                <a:cs typeface="Traditional Arabic" pitchFamily="18" charset="-78"/>
              </a:rPr>
              <a:t>التأهيل المسبق</a:t>
            </a:r>
            <a:endParaRPr lang="en-GB" dirty="0">
              <a:latin typeface="Traditional Arabic" pitchFamily="18" charset="-78"/>
              <a:cs typeface="Traditional Arabic" pitchFamily="18" charset="-78"/>
            </a:endParaRPr>
          </a:p>
          <a:p>
            <a:pPr marL="0" indent="0" algn="justLow" rtl="1">
              <a:lnSpc>
                <a:spcPct val="100000"/>
              </a:lnSpc>
              <a:buNone/>
            </a:pPr>
            <a:r>
              <a:rPr lang="en-GB" dirty="0">
                <a:latin typeface="Traditional Arabic" pitchFamily="18" charset="-78"/>
                <a:cs typeface="Traditional Arabic" pitchFamily="18" charset="-78"/>
              </a:rPr>
              <a:t> </a:t>
            </a:r>
          </a:p>
          <a:p>
            <a:pPr marL="0" indent="0" algn="justLow" rtl="1">
              <a:lnSpc>
                <a:spcPct val="100000"/>
              </a:lnSpc>
              <a:buNone/>
            </a:pPr>
            <a:r>
              <a:rPr lang="ar-YE" b="1" dirty="0">
                <a:solidFill>
                  <a:srgbClr val="006699"/>
                </a:solidFill>
                <a:latin typeface="Traditional Arabic" pitchFamily="18" charset="-78"/>
                <a:cs typeface="Traditional Arabic" pitchFamily="18" charset="-78"/>
              </a:rPr>
              <a:t>المنافسة المفتوحة</a:t>
            </a:r>
            <a:r>
              <a:rPr lang="ar-YE" dirty="0">
                <a:latin typeface="Traditional Arabic" pitchFamily="18" charset="-78"/>
                <a:cs typeface="Traditional Arabic" pitchFamily="18" charset="-78"/>
              </a:rPr>
              <a:t>: الفرص التجارية المتاحة لجميع الموردين. يتجاوب الموردين إما من خلال الأساليب التقليدية (إرسال النسخ الورقية المطبوعة أو البريد الإلكتروني) أو من خلال نظام الشراء الإلكتروني لمكتب الأمم المتحدة لخدمات المشاريع حسب التعليمات الواردة في إشعار المناقصة.</a:t>
            </a:r>
          </a:p>
          <a:p>
            <a:pPr marL="0" indent="0" algn="justLow" rtl="1">
              <a:lnSpc>
                <a:spcPct val="100000"/>
              </a:lnSpc>
              <a:buNone/>
            </a:pPr>
            <a:endParaRPr lang="ar-YE" dirty="0">
              <a:latin typeface="Traditional Arabic" pitchFamily="18" charset="-78"/>
              <a:cs typeface="Traditional Arabic" pitchFamily="18" charset="-78"/>
            </a:endParaRPr>
          </a:p>
          <a:p>
            <a:pPr marL="0" indent="0" algn="justLow" rtl="1">
              <a:lnSpc>
                <a:spcPct val="100000"/>
              </a:lnSpc>
              <a:buNone/>
            </a:pPr>
            <a:r>
              <a:rPr lang="ar-YE" b="1" dirty="0">
                <a:solidFill>
                  <a:srgbClr val="006699"/>
                </a:solidFill>
                <a:latin typeface="Traditional Arabic" pitchFamily="18" charset="-78"/>
                <a:cs typeface="Traditional Arabic" pitchFamily="18" charset="-78"/>
              </a:rPr>
              <a:t>المنافسة المحدودة</a:t>
            </a:r>
            <a:r>
              <a:rPr lang="ar-YE" dirty="0">
                <a:latin typeface="Traditional Arabic" pitchFamily="18" charset="-78"/>
                <a:cs typeface="Traditional Arabic" pitchFamily="18" charset="-78"/>
              </a:rPr>
              <a:t>: الفرص التجارية المتاحة </a:t>
            </a:r>
            <a:r>
              <a:rPr lang="ar-YE" u="sng" dirty="0">
                <a:latin typeface="Traditional Arabic" pitchFamily="18" charset="-78"/>
                <a:cs typeface="Traditional Arabic" pitchFamily="18" charset="-78"/>
              </a:rPr>
              <a:t>فقط للموردين المحددين </a:t>
            </a:r>
            <a:r>
              <a:rPr lang="ar-YE" dirty="0">
                <a:latin typeface="Traditional Arabic" pitchFamily="18" charset="-78"/>
                <a:cs typeface="Traditional Arabic" pitchFamily="18" charset="-78"/>
              </a:rPr>
              <a:t>من خلال بوابة الأمم المتحدة العالمية للمشتريات (على سبيل المثال، بعد عملية تأهيل مسبق). يمكن فقط للموردين المختارين التجاوب مع هذه المناقصات عبر نظام الشراء الإلكتروني لمكتب الأمم المتحدة لخدمات المشاريع.</a:t>
            </a:r>
            <a:endParaRPr lang="en-GB"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5"/>
            <a:ext cx="7999656" cy="350373"/>
          </a:xfrm>
        </p:spPr>
        <p:txBody>
          <a:bodyPr/>
          <a:lstStyle/>
          <a:p>
            <a:pPr algn="r" rtl="1"/>
            <a:r>
              <a:rPr lang="ar-YE" sz="1600" b="1">
                <a:latin typeface="Traditional Arabic" pitchFamily="18" charset="-78"/>
                <a:cs typeface="Traditional Arabic" pitchFamily="18" charset="-78"/>
              </a:rPr>
              <a:t>3. البحث عن إشعارات المناقصات/ التعبير عن الاهتمام / الوصول إلى نظام الشراء الإلكتروني</a:t>
            </a:r>
            <a:endParaRPr lang="en-GB" sz="16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3467960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407963"/>
            <a:ext cx="7987902" cy="464456"/>
          </a:xfrm>
        </p:spPr>
        <p:txBody>
          <a:bodyPr/>
          <a:lstStyle/>
          <a:p>
            <a:pPr algn="r" rtl="1"/>
            <a:r>
              <a:rPr lang="ar-YE">
                <a:latin typeface="Traditional Arabic" pitchFamily="18" charset="-78"/>
                <a:cs typeface="Traditional Arabic" pitchFamily="18" charset="-78"/>
              </a:rPr>
              <a:t>البحث عن إشعارات المناقصات</a:t>
            </a:r>
            <a:endParaRPr lang="en-GB" dirty="0"/>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17</a:t>
            </a:fld>
            <a:endParaRPr lang="en-US" dirty="0"/>
          </a:p>
        </p:txBody>
      </p:sp>
      <p:sp>
        <p:nvSpPr>
          <p:cNvPr id="5" name="Content Placeholder 4"/>
          <p:cNvSpPr>
            <a:spLocks noGrp="1"/>
          </p:cNvSpPr>
          <p:nvPr>
            <p:ph sz="quarter" idx="12"/>
          </p:nvPr>
        </p:nvSpPr>
        <p:spPr>
          <a:xfrm>
            <a:off x="973218" y="984738"/>
            <a:ext cx="7704000" cy="5250087"/>
          </a:xfrm>
        </p:spPr>
        <p:txBody>
          <a:bodyPr/>
          <a:lstStyle/>
          <a:p>
            <a:pPr algn="justLow" rtl="1">
              <a:buClrTx/>
            </a:pPr>
            <a:r>
              <a:rPr lang="ar-YE">
                <a:latin typeface="Traditional Arabic" pitchFamily="18" charset="-78"/>
                <a:cs typeface="Traditional Arabic" pitchFamily="18" charset="-78"/>
              </a:rPr>
              <a:t>اذهب إلى </a:t>
            </a:r>
            <a:r>
              <a:rPr lang="en-GB">
                <a:latin typeface="Traditional Arabic" pitchFamily="18" charset="-78"/>
                <a:cs typeface="Traditional Arabic" pitchFamily="18" charset="-78"/>
                <a:hlinkClick r:id="rId2"/>
              </a:rPr>
              <a:t>www.ungm.org</a:t>
            </a:r>
            <a:endParaRPr lang="ar-YE">
              <a:latin typeface="Traditional Arabic" pitchFamily="18" charset="-78"/>
              <a:cs typeface="Traditional Arabic" pitchFamily="18" charset="-78"/>
            </a:endParaRPr>
          </a:p>
          <a:p>
            <a:pPr algn="justLow" rtl="1">
              <a:buClrTx/>
            </a:pPr>
            <a:r>
              <a:rPr lang="ar-YE">
                <a:latin typeface="Traditional Arabic" pitchFamily="18" charset="-78"/>
                <a:cs typeface="Traditional Arabic" pitchFamily="18" charset="-78"/>
              </a:rPr>
              <a:t>قم بتسجيل الدخول باسم المستخدم وكلمة المرور الخاصة بك</a:t>
            </a:r>
          </a:p>
          <a:p>
            <a:pPr algn="justLow" rtl="1">
              <a:buClrTx/>
            </a:pPr>
            <a:r>
              <a:rPr lang="ar-YE">
                <a:latin typeface="Traditional Arabic" pitchFamily="18" charset="-78"/>
                <a:cs typeface="Traditional Arabic" pitchFamily="18" charset="-78"/>
              </a:rPr>
              <a:t>اذهب إلى الصفحة </a:t>
            </a:r>
            <a:r>
              <a:rPr lang="ar-YE" b="1">
                <a:latin typeface="Traditional Arabic" pitchFamily="18" charset="-78"/>
                <a:cs typeface="Traditional Arabic" pitchFamily="18" charset="-78"/>
              </a:rPr>
              <a:t>الرئيسية</a:t>
            </a:r>
            <a:r>
              <a:rPr lang="ar-YE">
                <a:latin typeface="Traditional Arabic" pitchFamily="18" charset="-78"/>
                <a:cs typeface="Traditional Arabic" pitchFamily="18" charset="-78"/>
              </a:rPr>
              <a:t> لبوابة الأمم المتحدة العالمية للمشتريات</a:t>
            </a:r>
          </a:p>
          <a:p>
            <a:pPr algn="justLow" rtl="1">
              <a:buClrTx/>
            </a:pPr>
            <a:r>
              <a:rPr lang="ar-YE">
                <a:latin typeface="Traditional Arabic" pitchFamily="18" charset="-78"/>
                <a:cs typeface="Traditional Arabic" pitchFamily="18" charset="-78"/>
              </a:rPr>
              <a:t>أنقر فوق مربع "</a:t>
            </a:r>
            <a:r>
              <a:rPr lang="ar-YE" b="1">
                <a:latin typeface="Traditional Arabic" pitchFamily="18" charset="-78"/>
                <a:cs typeface="Traditional Arabic" pitchFamily="18" charset="-78"/>
              </a:rPr>
              <a:t>الفرص التجارية</a:t>
            </a:r>
            <a:r>
              <a:rPr lang="ar-YE">
                <a:latin typeface="Traditional Arabic" pitchFamily="18" charset="-78"/>
                <a:cs typeface="Traditional Arabic" pitchFamily="18" charset="-78"/>
              </a:rPr>
              <a:t>"</a:t>
            </a:r>
          </a:p>
          <a:p>
            <a:pPr algn="justLow" rtl="1">
              <a:buClrTx/>
            </a:pPr>
            <a:r>
              <a:rPr lang="ar-YE">
                <a:latin typeface="Traditional Arabic" pitchFamily="18" charset="-78"/>
                <a:cs typeface="Traditional Arabic" pitchFamily="18" charset="-78"/>
              </a:rPr>
              <a:t>أو في أي موضع في بوابة الأمم المتحدة العالمية للمشتريات، أنقر فوق رابط </a:t>
            </a:r>
            <a:r>
              <a:rPr lang="ar-YE" b="1">
                <a:latin typeface="Traditional Arabic" pitchFamily="18" charset="-78"/>
                <a:cs typeface="Traditional Arabic" pitchFamily="18" charset="-78"/>
              </a:rPr>
              <a:t>إشعارات المناقصات </a:t>
            </a:r>
            <a:r>
              <a:rPr lang="ar-YE">
                <a:latin typeface="Traditional Arabic" pitchFamily="18" charset="-78"/>
                <a:cs typeface="Traditional Arabic" pitchFamily="18" charset="-78"/>
              </a:rPr>
              <a:t>في القائمة الموجودة على الجانب الأيسر</a:t>
            </a:r>
            <a:endParaRPr lang="en-GB"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5"/>
            <a:ext cx="8013724" cy="322238"/>
          </a:xfrm>
        </p:spPr>
        <p:txBody>
          <a:bodyPr/>
          <a:lstStyle/>
          <a:p>
            <a:pPr algn="r" rtl="1"/>
            <a:r>
              <a:rPr lang="ar-YE" sz="1600" b="1">
                <a:latin typeface="Traditional Arabic" pitchFamily="18" charset="-78"/>
                <a:cs typeface="Traditional Arabic" pitchFamily="18" charset="-78"/>
              </a:rPr>
              <a:t>3. البحث عن إشعارات المناقصات/ التعبير عن الاهتمام / الوصول إلى نظام الشراء الإلكتروني</a:t>
            </a:r>
            <a:endParaRPr lang="en-GB" sz="1600" b="1">
              <a:latin typeface="Traditional Arabic" pitchFamily="18" charset="-78"/>
              <a:cs typeface="Traditional Arabic" pitchFamily="18" charset="-78"/>
            </a:endParaRPr>
          </a:p>
          <a:p>
            <a:endParaRPr lang="en-GB" dirty="0"/>
          </a:p>
        </p:txBody>
      </p:sp>
      <p:cxnSp>
        <p:nvCxnSpPr>
          <p:cNvPr id="10" name="Straight Arrow Connector 9"/>
          <p:cNvCxnSpPr/>
          <p:nvPr/>
        </p:nvCxnSpPr>
        <p:spPr>
          <a:xfrm>
            <a:off x="3824588" y="3176042"/>
            <a:ext cx="244542" cy="26863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1359319" y="3123027"/>
            <a:ext cx="6059603" cy="3136164"/>
            <a:chOff x="0" y="0"/>
            <a:chExt cx="5664578" cy="2880000"/>
          </a:xfrm>
        </p:grpSpPr>
        <p:pic>
          <p:nvPicPr>
            <p:cNvPr id="12"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5664578" cy="2880000"/>
            </a:xfrm>
            <a:prstGeom prst="rect">
              <a:avLst/>
            </a:prstGeom>
            <a:ln w="3175">
              <a:solidFill>
                <a:schemeClr val="tx2"/>
              </a:solidFill>
            </a:ln>
            <a:extLst>
              <a:ext uri="{909E8E84-426E-40DD-AFC4-6F175D3DCCD1}">
                <a14:hiddenFill xmlns:a14="http://schemas.microsoft.com/office/drawing/2010/main">
                  <a:solidFill>
                    <a:schemeClr val="accent1"/>
                  </a:solidFill>
                </a14:hiddenFill>
              </a:ext>
            </a:extLst>
          </p:spPr>
        </p:pic>
        <p:cxnSp>
          <p:nvCxnSpPr>
            <p:cNvPr id="13" name="Straight Arrow Connector 12"/>
            <p:cNvCxnSpPr/>
            <p:nvPr/>
          </p:nvCxnSpPr>
          <p:spPr>
            <a:xfrm>
              <a:off x="2133600" y="152400"/>
              <a:ext cx="228600" cy="2286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04392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cstate="print"/>
          <a:stretch>
            <a:fillRect/>
          </a:stretch>
        </p:blipFill>
        <p:spPr>
          <a:xfrm>
            <a:off x="2109902" y="3156424"/>
            <a:ext cx="4850477" cy="2605376"/>
          </a:xfrm>
          <a:prstGeom prst="rect">
            <a:avLst/>
          </a:prstGeom>
          <a:ln w="6350">
            <a:solidFill>
              <a:schemeClr val="tx2"/>
            </a:solidFill>
          </a:ln>
        </p:spPr>
      </p:pic>
      <p:sp>
        <p:nvSpPr>
          <p:cNvPr id="2" name="Title 1"/>
          <p:cNvSpPr>
            <a:spLocks noGrp="1"/>
          </p:cNvSpPr>
          <p:nvPr>
            <p:ph type="title"/>
          </p:nvPr>
        </p:nvSpPr>
        <p:spPr>
          <a:xfrm>
            <a:off x="719999" y="492370"/>
            <a:ext cx="8016037" cy="506660"/>
          </a:xfrm>
        </p:spPr>
        <p:txBody>
          <a:bodyPr/>
          <a:lstStyle/>
          <a:p>
            <a:pPr algn="r" rtl="1"/>
            <a:r>
              <a:rPr lang="ar-YE">
                <a:latin typeface="Traditional Arabic" pitchFamily="18" charset="-78"/>
                <a:cs typeface="Traditional Arabic" pitchFamily="18" charset="-78"/>
              </a:rPr>
              <a:t>البحث عن إشعارات المناقصات</a:t>
            </a:r>
            <a:endParaRPr lang="en-GB" dirty="0"/>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18</a:t>
            </a:fld>
            <a:endParaRPr lang="en-US" dirty="0"/>
          </a:p>
        </p:txBody>
      </p:sp>
      <p:sp>
        <p:nvSpPr>
          <p:cNvPr id="5" name="Content Placeholder 4"/>
          <p:cNvSpPr>
            <a:spLocks noGrp="1"/>
          </p:cNvSpPr>
          <p:nvPr>
            <p:ph sz="quarter" idx="12"/>
          </p:nvPr>
        </p:nvSpPr>
        <p:spPr/>
        <p:txBody>
          <a:bodyPr/>
          <a:lstStyle/>
          <a:p>
            <a:pPr algn="justLow" rtl="1">
              <a:lnSpc>
                <a:spcPct val="100000"/>
              </a:lnSpc>
              <a:buClrTx/>
            </a:pPr>
            <a:r>
              <a:rPr lang="ar-YE" sz="2000">
                <a:latin typeface="Traditional Arabic" pitchFamily="18" charset="-78"/>
                <a:cs typeface="Traditional Arabic" pitchFamily="18" charset="-78"/>
              </a:rPr>
              <a:t>تشمل قائمة إشعارات مناقصات مكتب الأمم المتحدة لخدمات المشاريع مناقصات يتم التجاوب معها عن طريق تقديم عطاء على شكل نسخة ورقية مطبوعة أو عبر البريد الإلكتروني، ومناقصات يتم التجاوب معها عبر نظام الشراء الإلكتروني لمكتب الأمم المتحدة لخدمات المشاريع.</a:t>
            </a:r>
          </a:p>
          <a:p>
            <a:pPr algn="justLow" rtl="1">
              <a:lnSpc>
                <a:spcPct val="100000"/>
              </a:lnSpc>
              <a:buClrTx/>
            </a:pPr>
            <a:r>
              <a:rPr lang="ar-YE" sz="2000">
                <a:latin typeface="Traditional Arabic" pitchFamily="18" charset="-78"/>
                <a:cs typeface="Traditional Arabic" pitchFamily="18" charset="-78"/>
              </a:rPr>
              <a:t>يُرجى منك أن تتذكر أن تسجل دخولك إلى بوابة الأمم المتحدة العالمية للمشتريات وتقوم بإكمال عملية التسجيل كمورد لمكتب الأمم المتحدة لخدمات المشاريع لكي تتمكن من الإطلاع على التفاصيل الكاملة للمناقصة والتجاوب معها.</a:t>
            </a:r>
            <a:endParaRPr lang="en-GB" sz="2000"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4"/>
            <a:ext cx="8027792" cy="364442"/>
          </a:xfrm>
        </p:spPr>
        <p:txBody>
          <a:bodyPr/>
          <a:lstStyle/>
          <a:p>
            <a:pPr algn="r" rtl="1"/>
            <a:r>
              <a:rPr lang="ar-YE" sz="1600" b="1">
                <a:latin typeface="Traditional Arabic" pitchFamily="18" charset="-78"/>
                <a:cs typeface="Traditional Arabic" pitchFamily="18" charset="-78"/>
              </a:rPr>
              <a:t>3. البحث عن إشعارات المناقصات/ التعبير عن الاهتمام / الوصول إلى نظام الشراء الإلكتروني</a:t>
            </a:r>
            <a:endParaRPr lang="en-GB" sz="1600" b="1">
              <a:latin typeface="Traditional Arabic" pitchFamily="18" charset="-78"/>
              <a:cs typeface="Traditional Arabic" pitchFamily="18" charset="-78"/>
            </a:endParaRPr>
          </a:p>
          <a:p>
            <a:endParaRPr lang="en-GB" dirty="0"/>
          </a:p>
        </p:txBody>
      </p:sp>
      <p:cxnSp>
        <p:nvCxnSpPr>
          <p:cNvPr id="11" name="Straight Arrow Connector 10"/>
          <p:cNvCxnSpPr/>
          <p:nvPr/>
        </p:nvCxnSpPr>
        <p:spPr>
          <a:xfrm flipH="1">
            <a:off x="3129791" y="4371161"/>
            <a:ext cx="361554" cy="26863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4723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067" y="534573"/>
            <a:ext cx="7959766" cy="464456"/>
          </a:xfrm>
        </p:spPr>
        <p:txBody>
          <a:bodyPr/>
          <a:lstStyle/>
          <a:p>
            <a:pPr algn="r" rtl="1"/>
            <a:r>
              <a:rPr lang="ar-YE">
                <a:latin typeface="Traditional Arabic" pitchFamily="18" charset="-78"/>
                <a:cs typeface="Traditional Arabic" pitchFamily="18" charset="-78"/>
              </a:rPr>
              <a:t>التعبير عن الاهتمام</a:t>
            </a:r>
            <a:endParaRPr lang="en-GB" dirty="0"/>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19</a:t>
            </a:fld>
            <a:endParaRPr lang="en-US" dirty="0"/>
          </a:p>
        </p:txBody>
      </p:sp>
      <p:sp>
        <p:nvSpPr>
          <p:cNvPr id="5" name="Content Placeholder 4"/>
          <p:cNvSpPr>
            <a:spLocks noGrp="1"/>
          </p:cNvSpPr>
          <p:nvPr>
            <p:ph sz="quarter" idx="12"/>
          </p:nvPr>
        </p:nvSpPr>
        <p:spPr>
          <a:xfrm>
            <a:off x="1001354" y="1252757"/>
            <a:ext cx="7704000" cy="4968000"/>
          </a:xfrm>
        </p:spPr>
        <p:txBody>
          <a:bodyPr/>
          <a:lstStyle/>
          <a:p>
            <a:pPr algn="justLow" rtl="1">
              <a:lnSpc>
                <a:spcPct val="100000"/>
              </a:lnSpc>
              <a:buClrTx/>
            </a:pPr>
            <a:r>
              <a:rPr lang="ar-YE" sz="2000">
                <a:latin typeface="Traditional Arabic" pitchFamily="18" charset="-78"/>
                <a:cs typeface="Traditional Arabic" pitchFamily="18" charset="-78"/>
              </a:rPr>
              <a:t>في حال كنت مهتماً بهذه المناقصة، أنقر على زر </a:t>
            </a:r>
            <a:r>
              <a:rPr lang="en-GB" sz="2000" b="1">
                <a:latin typeface="Traditional Arabic" pitchFamily="18" charset="-78"/>
                <a:cs typeface="Traditional Arabic" pitchFamily="18" charset="-78"/>
              </a:rPr>
              <a:t>Express Interest</a:t>
            </a:r>
            <a:r>
              <a:rPr lang="ar-YE" sz="2000" b="1">
                <a:latin typeface="Traditional Arabic" pitchFamily="18" charset="-78"/>
                <a:cs typeface="Traditional Arabic" pitchFamily="18" charset="-78"/>
              </a:rPr>
              <a:t> </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التعبير عن الاهتمام </a:t>
            </a:r>
            <a:r>
              <a:rPr lang="ar-YE" sz="2000">
                <a:latin typeface="Traditional Arabic" pitchFamily="18" charset="-78"/>
                <a:cs typeface="Traditional Arabic" pitchFamily="18" charset="-78"/>
              </a:rPr>
              <a:t>(باللون </a:t>
            </a:r>
            <a:r>
              <a:rPr lang="ar-YE" sz="2000" b="1">
                <a:solidFill>
                  <a:srgbClr val="0033CC"/>
                </a:solidFill>
                <a:latin typeface="Traditional Arabic" pitchFamily="18" charset="-78"/>
                <a:cs typeface="Traditional Arabic" pitchFamily="18" charset="-78"/>
              </a:rPr>
              <a:t>الأزرق</a:t>
            </a:r>
            <a:r>
              <a:rPr lang="ar-YE" sz="2000">
                <a:latin typeface="Traditional Arabic" pitchFamily="18" charset="-78"/>
                <a:cs typeface="Traditional Arabic" pitchFamily="18" charset="-78"/>
              </a:rPr>
              <a:t>) لإخطار مكتب الأمم المتحدة لخدمات المشاريع بأنك ترغب في المشاركة فيها</a:t>
            </a:r>
          </a:p>
          <a:p>
            <a:pPr algn="justLow" rtl="1">
              <a:lnSpc>
                <a:spcPct val="100000"/>
              </a:lnSpc>
              <a:buClrTx/>
            </a:pPr>
            <a:r>
              <a:rPr lang="ar-YE" sz="2000">
                <a:latin typeface="Traditional Arabic" pitchFamily="18" charset="-78"/>
                <a:cs typeface="Traditional Arabic" pitchFamily="18" charset="-78"/>
              </a:rPr>
              <a:t>سيتغير الزر الأزرق إلى اللون </a:t>
            </a:r>
            <a:r>
              <a:rPr lang="ar-YE" sz="2000" b="1">
                <a:solidFill>
                  <a:srgbClr val="00B050"/>
                </a:solidFill>
                <a:latin typeface="Traditional Arabic" pitchFamily="18" charset="-78"/>
                <a:cs typeface="Traditional Arabic" pitchFamily="18" charset="-78"/>
              </a:rPr>
              <a:t>الأخضر</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لعرض الوثائق</a:t>
            </a:r>
          </a:p>
          <a:p>
            <a:pPr algn="justLow" rtl="1">
              <a:lnSpc>
                <a:spcPct val="100000"/>
              </a:lnSpc>
              <a:buClrTx/>
            </a:pPr>
            <a:r>
              <a:rPr lang="ar-YE" sz="2000">
                <a:latin typeface="Traditional Arabic" pitchFamily="18" charset="-78"/>
                <a:cs typeface="Traditional Arabic" pitchFamily="18" charset="-78"/>
              </a:rPr>
              <a:t>للمناقصات ذات المنافسة المحدودة، فإنك سترى فقط زر </a:t>
            </a:r>
            <a:r>
              <a:rPr lang="ar-YE" sz="2000" b="1">
                <a:latin typeface="Traditional Arabic" pitchFamily="18" charset="-78"/>
                <a:cs typeface="Traditional Arabic" pitchFamily="18" charset="-78"/>
              </a:rPr>
              <a:t>عرض الوثائق</a:t>
            </a:r>
          </a:p>
          <a:p>
            <a:pPr algn="justLow" rtl="1">
              <a:lnSpc>
                <a:spcPct val="100000"/>
              </a:lnSpc>
              <a:buClrTx/>
            </a:pPr>
            <a:r>
              <a:rPr lang="ar-YE" sz="2000">
                <a:latin typeface="Traditional Arabic" pitchFamily="18" charset="-78"/>
                <a:cs typeface="Traditional Arabic" pitchFamily="18" charset="-78"/>
              </a:rPr>
              <a:t>سيتلقى الموردين الذين أبدوا اهتمامهم </a:t>
            </a:r>
            <a:r>
              <a:rPr lang="ar-YE" sz="2000" u="sng">
                <a:latin typeface="Traditional Arabic" pitchFamily="18" charset="-78"/>
                <a:cs typeface="Traditional Arabic" pitchFamily="18" charset="-78"/>
              </a:rPr>
              <a:t>إشعارات تلقائية بالبريد الإلكتروني</a:t>
            </a:r>
            <a:r>
              <a:rPr lang="ar-YE" sz="2000">
                <a:latin typeface="Traditional Arabic" pitchFamily="18" charset="-78"/>
                <a:cs typeface="Traditional Arabic" pitchFamily="18" charset="-78"/>
              </a:rPr>
              <a:t>، مثل الموعد النهائي لتقديم العطاءات، أو عند إضافة إيضاحات أو تعديلات تتعلق بالمناقصة من قبل مكتب الأمم المتحدة لخدمات المشاريع</a:t>
            </a:r>
            <a:endParaRPr lang="en-GB" sz="2000"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4"/>
            <a:ext cx="8013724" cy="336307"/>
          </a:xfrm>
        </p:spPr>
        <p:txBody>
          <a:bodyPr/>
          <a:lstStyle/>
          <a:p>
            <a:pPr algn="r" rtl="1"/>
            <a:r>
              <a:rPr lang="ar-YE" sz="1600" b="1">
                <a:latin typeface="Traditional Arabic" pitchFamily="18" charset="-78"/>
                <a:cs typeface="Traditional Arabic" pitchFamily="18" charset="-78"/>
              </a:rPr>
              <a:t>3. البحث عن إشعارات المناقصات/ التعبير عن الاهتمام / الوصول إلى نظام الشراء الإلكتروني</a:t>
            </a:r>
            <a:endParaRPr lang="en-GB" sz="1600" b="1">
              <a:latin typeface="Traditional Arabic" pitchFamily="18" charset="-78"/>
              <a:cs typeface="Traditional Arabic" pitchFamily="18" charset="-78"/>
            </a:endParaRPr>
          </a:p>
          <a:p>
            <a:endParaRPr lang="en-GB" dirty="0"/>
          </a:p>
        </p:txBody>
      </p:sp>
      <p:pic>
        <p:nvPicPr>
          <p:cNvPr id="7" name="Picture 6"/>
          <p:cNvPicPr/>
          <p:nvPr/>
        </p:nvPicPr>
        <p:blipFill>
          <a:blip r:embed="rId2" cstate="print"/>
          <a:stretch>
            <a:fillRect/>
          </a:stretch>
        </p:blipFill>
        <p:spPr>
          <a:xfrm>
            <a:off x="1821447" y="3522026"/>
            <a:ext cx="5943600" cy="2282190"/>
          </a:xfrm>
          <a:prstGeom prst="rect">
            <a:avLst/>
          </a:prstGeom>
          <a:ln w="6350">
            <a:solidFill>
              <a:schemeClr val="tx2"/>
            </a:solidFill>
          </a:ln>
        </p:spPr>
      </p:pic>
      <p:cxnSp>
        <p:nvCxnSpPr>
          <p:cNvPr id="11" name="Straight Arrow Connector 10"/>
          <p:cNvCxnSpPr/>
          <p:nvPr/>
        </p:nvCxnSpPr>
        <p:spPr>
          <a:xfrm flipH="1">
            <a:off x="2949014" y="3817447"/>
            <a:ext cx="361554" cy="26863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273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YE" sz="2800" dirty="0" smtClean="0">
                <a:latin typeface="Traditional Arabic" pitchFamily="18" charset="-78"/>
                <a:cs typeface="Traditional Arabic" pitchFamily="18" charset="-78"/>
              </a:rPr>
              <a:t>مقدمة</a:t>
            </a:r>
            <a:endParaRPr lang="en-GB" sz="2800"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a:t>
            </a:fld>
            <a:endParaRPr lang="en-US" dirty="0"/>
          </a:p>
        </p:txBody>
      </p:sp>
      <p:sp>
        <p:nvSpPr>
          <p:cNvPr id="5" name="Content Placeholder 4"/>
          <p:cNvSpPr>
            <a:spLocks noGrp="1"/>
          </p:cNvSpPr>
          <p:nvPr>
            <p:ph sz="quarter" idx="12"/>
          </p:nvPr>
        </p:nvSpPr>
        <p:spPr>
          <a:xfrm>
            <a:off x="720000" y="1266825"/>
            <a:ext cx="7704000" cy="3371677"/>
          </a:xfrm>
        </p:spPr>
        <p:txBody>
          <a:bodyPr/>
          <a:lstStyle/>
          <a:p>
            <a:pPr algn="justLow" rtl="1"/>
            <a:r>
              <a:rPr lang="ar-YE" sz="2000" b="1">
                <a:latin typeface="Traditional Arabic" pitchFamily="18" charset="-78"/>
                <a:cs typeface="Traditional Arabic" pitchFamily="18" charset="-78"/>
              </a:rPr>
              <a:t>الأهداف</a:t>
            </a:r>
            <a:endParaRPr lang="en-GB" sz="2000" b="1" dirty="0">
              <a:latin typeface="Traditional Arabic" pitchFamily="18" charset="-78"/>
              <a:cs typeface="Traditional Arabic" pitchFamily="18" charset="-78"/>
            </a:endParaRPr>
          </a:p>
          <a:p>
            <a:pPr lvl="1" algn="justLow" rtl="1"/>
            <a:r>
              <a:rPr lang="ar-YE" sz="2000">
                <a:latin typeface="Traditional Arabic" pitchFamily="18" charset="-78"/>
                <a:cs typeface="Traditional Arabic" pitchFamily="18" charset="-78"/>
              </a:rPr>
              <a:t>مقدمة حول نظام الشراء الإلكتروني لبوابة الأمم المتحدة العالمية للمشتريات ومكتب الأمم المتحدة لخدمات المشاريع</a:t>
            </a:r>
          </a:p>
          <a:p>
            <a:pPr lvl="1" algn="justLow" rtl="1"/>
            <a:r>
              <a:rPr lang="ar-YE" sz="2000">
                <a:latin typeface="Traditional Arabic" pitchFamily="18" charset="-78"/>
                <a:cs typeface="Traditional Arabic" pitchFamily="18" charset="-78"/>
              </a:rPr>
              <a:t>تسجيل الموردين في بوابة الأمم المتحدة العالمية للمشتريات </a:t>
            </a:r>
            <a:endParaRPr lang="en-GB" sz="2000">
              <a:latin typeface="Traditional Arabic" pitchFamily="18" charset="-78"/>
              <a:cs typeface="Traditional Arabic" pitchFamily="18" charset="-78"/>
            </a:endParaRPr>
          </a:p>
          <a:p>
            <a:pPr lvl="1" algn="justLow" rtl="1"/>
            <a:r>
              <a:rPr lang="ar-YE" sz="2000">
                <a:latin typeface="Traditional Arabic" pitchFamily="18" charset="-78"/>
                <a:cs typeface="Traditional Arabic" pitchFamily="18" charset="-78"/>
              </a:rPr>
              <a:t>وظائف النظام الرئيسية</a:t>
            </a:r>
          </a:p>
          <a:p>
            <a:pPr lvl="1" algn="justLow" rtl="1"/>
            <a:r>
              <a:rPr lang="ar-YE" sz="2000">
                <a:latin typeface="Traditional Arabic" pitchFamily="18" charset="-78"/>
                <a:cs typeface="Traditional Arabic" pitchFamily="18" charset="-78"/>
              </a:rPr>
              <a:t>جلسة الاسئلة والاجوبة</a:t>
            </a:r>
            <a:endParaRPr lang="en-GB" sz="2000">
              <a:latin typeface="Traditional Arabic" pitchFamily="18" charset="-78"/>
              <a:cs typeface="Traditional Arabic" pitchFamily="18" charset="-78"/>
            </a:endParaRPr>
          </a:p>
          <a:p>
            <a:pPr algn="justLow" rtl="1"/>
            <a:r>
              <a:rPr lang="ar-YE" sz="2000" b="1">
                <a:latin typeface="Traditional Arabic" pitchFamily="18" charset="-78"/>
                <a:cs typeface="Traditional Arabic" pitchFamily="18" charset="-78"/>
              </a:rPr>
              <a:t>المدة</a:t>
            </a:r>
            <a:r>
              <a:rPr lang="ar-YE" sz="2000">
                <a:latin typeface="Traditional Arabic" pitchFamily="18" charset="-78"/>
                <a:cs typeface="Traditional Arabic" pitchFamily="18" charset="-78"/>
              </a:rPr>
              <a:t>: ساعة واحدة</a:t>
            </a:r>
            <a:endParaRPr lang="en-GB" sz="2000">
              <a:latin typeface="Traditional Arabic" pitchFamily="18" charset="-78"/>
              <a:cs typeface="Traditional Arabic" pitchFamily="18" charset="-78"/>
            </a:endParaRPr>
          </a:p>
          <a:p>
            <a:pPr algn="justLow" rtl="1"/>
            <a:r>
              <a:rPr lang="ar-YE" sz="2000">
                <a:latin typeface="Traditional Arabic" pitchFamily="18" charset="-78"/>
                <a:cs typeface="Traditional Arabic" pitchFamily="18" charset="-78"/>
              </a:rPr>
              <a:t>يُرجى إضافة أسئلة باستخدام </a:t>
            </a:r>
            <a:r>
              <a:rPr lang="ar-YE" sz="2000" b="1">
                <a:latin typeface="Traditional Arabic" pitchFamily="18" charset="-78"/>
                <a:cs typeface="Traditional Arabic" pitchFamily="18" charset="-78"/>
              </a:rPr>
              <a:t>وظيفة الدردشة </a:t>
            </a:r>
            <a:r>
              <a:rPr lang="ar-YE" sz="2000">
                <a:latin typeface="Traditional Arabic" pitchFamily="18" charset="-78"/>
                <a:cs typeface="Traditional Arabic" pitchFamily="18" charset="-78"/>
              </a:rPr>
              <a:t>الخاصة بتطبيق </a:t>
            </a:r>
            <a:r>
              <a:rPr lang="en-GB" sz="2000">
                <a:latin typeface="Traditional Arabic" pitchFamily="18" charset="-78"/>
                <a:cs typeface="Traditional Arabic" pitchFamily="18" charset="-78"/>
              </a:rPr>
              <a:t>WebEx</a:t>
            </a:r>
            <a:r>
              <a:rPr lang="ar-YE" sz="2000">
                <a:latin typeface="Traditional Arabic" pitchFamily="18" charset="-78"/>
                <a:cs typeface="Traditional Arabic" pitchFamily="18" charset="-78"/>
              </a:rPr>
              <a:t>. سيتم الرد على الأسئلة في </a:t>
            </a:r>
            <a:r>
              <a:rPr lang="ar-YE" sz="2000" b="1">
                <a:latin typeface="Traditional Arabic" pitchFamily="18" charset="-78"/>
                <a:cs typeface="Traditional Arabic" pitchFamily="18" charset="-78"/>
              </a:rPr>
              <a:t>جلسة الأسئلة والأجوبة</a:t>
            </a:r>
            <a:r>
              <a:rPr lang="ar-YE" sz="2000">
                <a:latin typeface="Traditional Arabic" pitchFamily="18" charset="-78"/>
                <a:cs typeface="Traditional Arabic" pitchFamily="18" charset="-78"/>
              </a:rPr>
              <a:t> في نهاية العرض التقديمي.</a:t>
            </a:r>
          </a:p>
          <a:p>
            <a:endParaRPr lang="en-GB" dirty="0"/>
          </a:p>
        </p:txBody>
      </p:sp>
      <p:sp>
        <p:nvSpPr>
          <p:cNvPr id="7" name="Content Placeholder 4"/>
          <p:cNvSpPr txBox="1">
            <a:spLocks/>
          </p:cNvSpPr>
          <p:nvPr/>
        </p:nvSpPr>
        <p:spPr>
          <a:xfrm>
            <a:off x="2798394" y="5075247"/>
            <a:ext cx="5619843" cy="1072336"/>
          </a:xfrm>
          <a:prstGeom prst="rect">
            <a:avLst/>
          </a:prstGeom>
        </p:spPr>
        <p:txBody>
          <a:bodyPr vert="horz" lIns="0" tIns="0" rIns="0" bIns="0" rtlCol="0">
            <a:noAutofit/>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lnSpc>
                <a:spcPct val="100000"/>
              </a:lnSpc>
            </a:pPr>
            <a:r>
              <a:rPr lang="ar-YE">
                <a:latin typeface="Traditional Arabic" pitchFamily="18" charset="-78"/>
                <a:cs typeface="Traditional Arabic" pitchFamily="18" charset="-78"/>
              </a:rPr>
              <a:t>هذا العرض التقديمي هو جزء من دليل الموردين التفصيلي في نظام الشراء الإلكتروني لمكتب الأمم المتحدة لخدمات المشاريع المتاح بتنسيق </a:t>
            </a:r>
            <a:r>
              <a:rPr lang="en-GB">
                <a:latin typeface="Traditional Arabic" pitchFamily="18" charset="-78"/>
                <a:cs typeface="Traditional Arabic" pitchFamily="18" charset="-78"/>
              </a:rPr>
              <a:t>Adobe PDF </a:t>
            </a:r>
            <a:r>
              <a:rPr lang="ar-YE">
                <a:latin typeface="Traditional Arabic" pitchFamily="18" charset="-78"/>
                <a:cs typeface="Traditional Arabic" pitchFamily="18" charset="-78"/>
              </a:rPr>
              <a:t> على هذا الرابط: </a:t>
            </a:r>
            <a:r>
              <a:rPr lang="en-GB">
                <a:solidFill>
                  <a:srgbClr val="0033CC"/>
                </a:solidFill>
                <a:latin typeface="Traditional Arabic" pitchFamily="18" charset="-78"/>
                <a:cs typeface="Traditional Arabic" pitchFamily="18" charset="-78"/>
                <a:hlinkClick r:id="rId2"/>
              </a:rPr>
              <a:t>https://esourcing.unops.org/#/Help/Guides</a:t>
            </a:r>
            <a:r>
              <a:rPr lang="en-GB">
                <a:solidFill>
                  <a:srgbClr val="0033CC"/>
                </a:solidFill>
                <a:latin typeface="Traditional Arabic" pitchFamily="18" charset="-78"/>
                <a:cs typeface="Traditional Arabic" pitchFamily="18" charset="-78"/>
              </a:rPr>
              <a:t> </a:t>
            </a:r>
            <a:endParaRPr lang="en-GB" dirty="0">
              <a:solidFill>
                <a:srgbClr val="0033CC"/>
              </a:solidFill>
              <a:latin typeface="Traditional Arabic" pitchFamily="18" charset="-78"/>
              <a:cs typeface="Traditional Arabic" pitchFamily="18" charset="-78"/>
            </a:endParaRPr>
          </a:p>
          <a:p>
            <a:pPr>
              <a:lnSpc>
                <a:spcPct val="100000"/>
              </a:lnSpc>
            </a:pPr>
            <a:endParaRPr lang="en-GB" sz="1600" dirty="0"/>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4689" y="4431323"/>
            <a:ext cx="1440160" cy="170702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22429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506436"/>
            <a:ext cx="8001969" cy="562931"/>
          </a:xfrm>
        </p:spPr>
        <p:txBody>
          <a:bodyPr/>
          <a:lstStyle/>
          <a:p>
            <a:pPr algn="r" rtl="1"/>
            <a:r>
              <a:rPr lang="ar-YE">
                <a:latin typeface="Traditional Arabic" pitchFamily="18" charset="-78"/>
                <a:cs typeface="Traditional Arabic" pitchFamily="18" charset="-78"/>
              </a:rPr>
              <a:t>الوصول إلى نظام الشراء الإلكتروني لمكتب الأمم المتحدة لخدمات المشاريع</a:t>
            </a:r>
            <a:endParaRPr lang="en-GB" dirty="0"/>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20</a:t>
            </a:fld>
            <a:endParaRPr lang="en-US" dirty="0"/>
          </a:p>
        </p:txBody>
      </p:sp>
      <p:sp>
        <p:nvSpPr>
          <p:cNvPr id="5" name="Content Placeholder 4"/>
          <p:cNvSpPr>
            <a:spLocks noGrp="1"/>
          </p:cNvSpPr>
          <p:nvPr>
            <p:ph sz="quarter" idx="12"/>
          </p:nvPr>
        </p:nvSpPr>
        <p:spPr>
          <a:xfrm>
            <a:off x="959151" y="1266825"/>
            <a:ext cx="7704000" cy="4968000"/>
          </a:xfrm>
        </p:spPr>
        <p:txBody>
          <a:bodyPr/>
          <a:lstStyle/>
          <a:p>
            <a:pPr algn="justLow" rtl="1">
              <a:lnSpc>
                <a:spcPct val="100000"/>
              </a:lnSpc>
              <a:buClrTx/>
            </a:pPr>
            <a:r>
              <a:rPr lang="ar-YE" sz="2000">
                <a:latin typeface="Traditional Arabic" pitchFamily="18" charset="-78"/>
                <a:cs typeface="Traditional Arabic" pitchFamily="18" charset="-78"/>
              </a:rPr>
              <a:t>ستظهر شاشة </a:t>
            </a:r>
            <a:r>
              <a:rPr lang="ar-YE" sz="2000" b="1">
                <a:latin typeface="Traditional Arabic" pitchFamily="18" charset="-78"/>
                <a:cs typeface="Traditional Arabic" pitchFamily="18" charset="-78"/>
              </a:rPr>
              <a:t>تسجيل الدخول </a:t>
            </a:r>
            <a:r>
              <a:rPr lang="ar-YE" sz="2000">
                <a:latin typeface="Traditional Arabic" pitchFamily="18" charset="-78"/>
                <a:cs typeface="Traditional Arabic" pitchFamily="18" charset="-78"/>
              </a:rPr>
              <a:t>إلى نظام الشراء الإلكتروني لمكتب الأمم المتحدة لخدمات المشاريع. إذا لم تظهر هذه الشاشة، يُرجى الاتصال بمكتب المساعدة في مكتب الأمم المتحدة لخدمات المشاريع على الرابط التالي: </a:t>
            </a:r>
            <a:r>
              <a:rPr lang="en-GB" sz="2000">
                <a:latin typeface="Traditional Arabic" pitchFamily="18" charset="-78"/>
                <a:cs typeface="Traditional Arabic" pitchFamily="18" charset="-78"/>
                <a:hlinkClick r:id="rId2"/>
              </a:rPr>
              <a:t>esourcing@unops.org</a:t>
            </a:r>
            <a:r>
              <a:rPr lang="ar-YE" sz="2000">
                <a:latin typeface="Traditional Arabic" pitchFamily="18" charset="-78"/>
                <a:cs typeface="Traditional Arabic" pitchFamily="18" charset="-78"/>
              </a:rPr>
              <a:t> </a:t>
            </a:r>
            <a:endParaRPr lang="en-GB" sz="2000">
              <a:latin typeface="Traditional Arabic" pitchFamily="18" charset="-78"/>
              <a:cs typeface="Traditional Arabic" pitchFamily="18" charset="-78"/>
            </a:endParaRPr>
          </a:p>
          <a:p>
            <a:pPr algn="justLow" rtl="1">
              <a:lnSpc>
                <a:spcPct val="100000"/>
              </a:lnSpc>
              <a:buClrTx/>
            </a:pPr>
            <a:r>
              <a:rPr lang="ar-YE" sz="2000">
                <a:latin typeface="Traditional Arabic" pitchFamily="18" charset="-78"/>
                <a:cs typeface="Traditional Arabic" pitchFamily="18" charset="-78"/>
              </a:rPr>
              <a:t>أدخل عنوان البريد الإلكتروني وكلمة المرور الخاصة بك وانقر فوق </a:t>
            </a:r>
            <a:r>
              <a:rPr lang="ar-YE" sz="2000" b="1">
                <a:latin typeface="Traditional Arabic" pitchFamily="18" charset="-78"/>
                <a:cs typeface="Traditional Arabic" pitchFamily="18" charset="-78"/>
              </a:rPr>
              <a:t>تسجيل الدخول</a:t>
            </a:r>
            <a:r>
              <a:rPr lang="ar-YE" sz="2000">
                <a:latin typeface="Traditional Arabic" pitchFamily="18" charset="-78"/>
                <a:cs typeface="Traditional Arabic" pitchFamily="18" charset="-78"/>
              </a:rPr>
              <a:t>.</a:t>
            </a:r>
          </a:p>
          <a:p>
            <a:pPr algn="justLow" rtl="1">
              <a:lnSpc>
                <a:spcPct val="100000"/>
              </a:lnSpc>
              <a:buClrTx/>
            </a:pPr>
            <a:r>
              <a:rPr lang="ar-YE" sz="2000" u="sng">
                <a:latin typeface="Traditional Arabic" pitchFamily="18" charset="-78"/>
                <a:cs typeface="Traditional Arabic" pitchFamily="18" charset="-78"/>
              </a:rPr>
              <a:t>عنوان البريد الإلكتروني وكلمة المرور الخاصين بنظام الشراء الإلكتروني هما نفسهما بالنسبة لبوابة الأمم المتحدة العالمية للمشتريات. في حال كنت ترغب في تغيير معلومات حسابك، فإنه يتعين عليك القيام بذلك مباشرة في بوابة الأمم المتحدة العالمية للمشتريات</a:t>
            </a:r>
            <a:r>
              <a:rPr lang="ar-YE" sz="2000">
                <a:latin typeface="Traditional Arabic" pitchFamily="18" charset="-78"/>
                <a:cs typeface="Traditional Arabic" pitchFamily="18" charset="-78"/>
              </a:rPr>
              <a:t>.</a:t>
            </a:r>
            <a:endParaRPr lang="en-GB" sz="2000"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4"/>
            <a:ext cx="8027792" cy="350373"/>
          </a:xfrm>
        </p:spPr>
        <p:txBody>
          <a:bodyPr/>
          <a:lstStyle/>
          <a:p>
            <a:pPr algn="r" rtl="1"/>
            <a:r>
              <a:rPr lang="ar-YE" sz="1600" b="1">
                <a:latin typeface="Traditional Arabic" pitchFamily="18" charset="-78"/>
                <a:cs typeface="Traditional Arabic" pitchFamily="18" charset="-78"/>
              </a:rPr>
              <a:t>3. البحث عن إشعارات المناقصات/ التعبير عن الاهتمام / الوصول إلى نظام الشراء الإلكتروني</a:t>
            </a:r>
            <a:endParaRPr lang="en-GB" sz="1600" b="1">
              <a:latin typeface="Traditional Arabic" pitchFamily="18" charset="-78"/>
              <a:cs typeface="Traditional Arabic" pitchFamily="18" charset="-78"/>
            </a:endParaRPr>
          </a:p>
          <a:p>
            <a:endParaRPr lang="en-GB"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8609" y="3612840"/>
            <a:ext cx="5166618" cy="2703553"/>
          </a:xfrm>
          <a:prstGeom prst="rect">
            <a:avLst/>
          </a:prstGeom>
          <a:noFill/>
          <a:ln w="9525">
            <a:solidFill>
              <a:schemeClr val="tx2"/>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350818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5083" y="407962"/>
            <a:ext cx="7704000" cy="562931"/>
          </a:xfrm>
        </p:spPr>
        <p:txBody>
          <a:bodyPr/>
          <a:lstStyle/>
          <a:p>
            <a:pPr algn="r" rtl="1"/>
            <a:r>
              <a:rPr lang="ar-YE">
                <a:latin typeface="Traditional Arabic" pitchFamily="18" charset="-78"/>
                <a:cs typeface="Traditional Arabic" pitchFamily="18" charset="-78"/>
              </a:rPr>
              <a:t>تصفح نظام الشراء الإلكتروني لمكتب الأمم المتحدة لخدمات المشاريع</a:t>
            </a:r>
            <a:endParaRPr lang="en-GB" dirty="0"/>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21</a:t>
            </a:fld>
            <a:endParaRPr lang="en-US" dirty="0"/>
          </a:p>
        </p:txBody>
      </p:sp>
      <p:sp>
        <p:nvSpPr>
          <p:cNvPr id="5" name="Content Placeholder 4"/>
          <p:cNvSpPr>
            <a:spLocks noGrp="1"/>
          </p:cNvSpPr>
          <p:nvPr>
            <p:ph sz="quarter" idx="12"/>
          </p:nvPr>
        </p:nvSpPr>
        <p:spPr>
          <a:xfrm>
            <a:off x="720000" y="1266825"/>
            <a:ext cx="7704000" cy="4318049"/>
          </a:xfrm>
        </p:spPr>
        <p:txBody>
          <a:bodyPr/>
          <a:lstStyle/>
          <a:p>
            <a:pPr algn="justLow" rtl="1">
              <a:lnSpc>
                <a:spcPct val="100000"/>
              </a:lnSpc>
              <a:buClrTx/>
            </a:pPr>
            <a:r>
              <a:rPr lang="ar-YE" sz="2000" dirty="0">
                <a:latin typeface="Traditional Arabic" pitchFamily="18" charset="-78"/>
                <a:cs typeface="Traditional Arabic" pitchFamily="18" charset="-78"/>
              </a:rPr>
              <a:t>بمجرد قيامك بتسجيل الدخول إلى نظام الشراء الإلكتروني لمكتب الأمم المتحدة لخدمات المشاريع، فإنه سيكون بإمكانك الوصول إلى </a:t>
            </a:r>
            <a:r>
              <a:rPr lang="ar-YE" sz="2000" b="1" dirty="0">
                <a:latin typeface="Traditional Arabic" pitchFamily="18" charset="-78"/>
                <a:cs typeface="Traditional Arabic" pitchFamily="18" charset="-78"/>
              </a:rPr>
              <a:t>المناقصة</a:t>
            </a:r>
          </a:p>
          <a:p>
            <a:pPr algn="justLow" rtl="1">
              <a:lnSpc>
                <a:spcPct val="100000"/>
              </a:lnSpc>
              <a:buClrTx/>
            </a:pPr>
            <a:r>
              <a:rPr lang="ar-YE" sz="2000" dirty="0">
                <a:latin typeface="Traditional Arabic" pitchFamily="18" charset="-78"/>
                <a:cs typeface="Traditional Arabic" pitchFamily="18" charset="-78"/>
              </a:rPr>
              <a:t>فيما يلي أدناه لقطة شاشة تعرض المعلومات الرئيسية. </a:t>
            </a:r>
            <a:r>
              <a:rPr lang="ar-YE" sz="2000" u="sng" dirty="0">
                <a:latin typeface="Traditional Arabic" pitchFamily="18" charset="-78"/>
                <a:cs typeface="Traditional Arabic" pitchFamily="18" charset="-78"/>
              </a:rPr>
              <a:t>أنظر دليل المستخدم للإطلاع على التفاصيل</a:t>
            </a:r>
            <a:endParaRPr lang="en-GB" sz="2000" u="sng"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1045870" y="0"/>
            <a:ext cx="7707312" cy="351693"/>
          </a:xfrm>
        </p:spPr>
        <p:txBody>
          <a:bodyPr/>
          <a:lstStyle/>
          <a:p>
            <a:pPr algn="r" rtl="1"/>
            <a:r>
              <a:rPr lang="ar-YE" sz="1600" b="1">
                <a:latin typeface="Traditional Arabic" pitchFamily="18" charset="-78"/>
                <a:cs typeface="Traditional Arabic" pitchFamily="18" charset="-78"/>
              </a:rPr>
              <a:t>3. البحث عن إشعارات المناقصات/ التعبير عن الاهتمام / الوصول إلى نظام الشراء الإلكتروني</a:t>
            </a:r>
            <a:endParaRPr lang="en-GB" sz="1600" b="1">
              <a:latin typeface="Traditional Arabic" pitchFamily="18" charset="-78"/>
              <a:cs typeface="Traditional Arabic" pitchFamily="18" charset="-78"/>
            </a:endParaRPr>
          </a:p>
          <a:p>
            <a:endParaRPr lang="en-GB" dirty="0"/>
          </a:p>
        </p:txBody>
      </p:sp>
      <p:pic>
        <p:nvPicPr>
          <p:cNvPr id="7" name="Picture 6"/>
          <p:cNvPicPr/>
          <p:nvPr/>
        </p:nvPicPr>
        <p:blipFill rotWithShape="1">
          <a:blip r:embed="rId2" cstate="print"/>
          <a:srcRect l="1602" t="975" r="1069" b="50074"/>
          <a:stretch/>
        </p:blipFill>
        <p:spPr bwMode="auto">
          <a:xfrm>
            <a:off x="1122375" y="2390517"/>
            <a:ext cx="6997439" cy="2698936"/>
          </a:xfrm>
          <a:prstGeom prst="rect">
            <a:avLst/>
          </a:prstGeom>
          <a:ln w="6350" cap="flat" cmpd="sng" algn="ctr">
            <a:solidFill>
              <a:srgbClr val="4F81BD"/>
            </a:solidFill>
            <a:prstDash val="solid"/>
            <a:round/>
            <a:headEnd type="none" w="med" len="med"/>
            <a:tailEnd type="none" w="med" len="med"/>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81750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824" y="3009900"/>
            <a:ext cx="3634913" cy="1801251"/>
          </a:xfrm>
        </p:spPr>
        <p:txBody>
          <a:bodyPr/>
          <a:lstStyle/>
          <a:p>
            <a:pPr algn="justLow" rtl="1"/>
            <a:r>
              <a:rPr lang="ar-YE">
                <a:latin typeface="Traditional Arabic" pitchFamily="18" charset="-78"/>
                <a:cs typeface="Traditional Arabic" pitchFamily="18" charset="-78"/>
              </a:rPr>
              <a:t>نظام الشراء الإلكتروني لمكتب الأمم المتحدة لخدمات المشاريع: </a:t>
            </a:r>
            <a:br>
              <a:rPr lang="ar-YE">
                <a:latin typeface="Traditional Arabic" pitchFamily="18" charset="-78"/>
                <a:cs typeface="Traditional Arabic" pitchFamily="18" charset="-78"/>
              </a:rPr>
            </a:br>
            <a:r>
              <a:rPr lang="ar-YE">
                <a:latin typeface="Traditional Arabic" pitchFamily="18" charset="-78"/>
                <a:cs typeface="Traditional Arabic" pitchFamily="18" charset="-78"/>
              </a:rPr>
              <a:t>لمحة عامة على الوظائف الرئيسية</a:t>
            </a:r>
            <a:endParaRPr lang="en-GB" dirty="0"/>
          </a:p>
        </p:txBody>
      </p:sp>
      <p:sp>
        <p:nvSpPr>
          <p:cNvPr id="5" name="Text Placeholder 2"/>
          <p:cNvSpPr>
            <a:spLocks noGrp="1"/>
          </p:cNvSpPr>
          <p:nvPr>
            <p:ph type="body" sz="quarter" idx="10"/>
          </p:nvPr>
        </p:nvSpPr>
        <p:spPr>
          <a:xfrm>
            <a:off x="7821636" y="1737360"/>
            <a:ext cx="842339" cy="1153258"/>
          </a:xfrm>
        </p:spPr>
        <p:txBody>
          <a:bodyPr/>
          <a:lstStyle/>
          <a:p>
            <a:pPr algn="r"/>
            <a:r>
              <a:rPr lang="ar-YE" sz="4400" b="1"/>
              <a:t>4</a:t>
            </a:r>
            <a:endParaRPr lang="en-GB" sz="4000" b="1" dirty="0"/>
          </a:p>
        </p:txBody>
      </p:sp>
    </p:spTree>
    <p:extLst>
      <p:ext uri="{BB962C8B-B14F-4D97-AF65-F5344CB8AC3E}">
        <p14:creationId xmlns:p14="http://schemas.microsoft.com/office/powerpoint/2010/main" val="25533728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576774"/>
            <a:ext cx="7973834" cy="492593"/>
          </a:xfrm>
        </p:spPr>
        <p:txBody>
          <a:bodyPr/>
          <a:lstStyle/>
          <a:p>
            <a:pPr algn="r" rtl="1"/>
            <a:r>
              <a:rPr lang="ar-YE">
                <a:latin typeface="Traditional Arabic" pitchFamily="18" charset="-78"/>
                <a:cs typeface="Traditional Arabic" pitchFamily="18" charset="-78"/>
              </a:rPr>
              <a:t>تحديد الوظائف الرئيسية لنظام الشراء الإلكتروني لمكتب الأمم المتحدة لخدمات المشاريع</a:t>
            </a:r>
            <a:endParaRPr lang="en-GB"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23</a:t>
            </a:fld>
            <a:endParaRPr lang="en-US" dirty="0"/>
          </a:p>
        </p:txBody>
      </p:sp>
      <p:sp>
        <p:nvSpPr>
          <p:cNvPr id="5" name="Content Placeholder 4"/>
          <p:cNvSpPr>
            <a:spLocks noGrp="1"/>
          </p:cNvSpPr>
          <p:nvPr>
            <p:ph sz="quarter" idx="12"/>
          </p:nvPr>
        </p:nvSpPr>
        <p:spPr>
          <a:xfrm>
            <a:off x="720000" y="1266825"/>
            <a:ext cx="7704000" cy="4641606"/>
          </a:xfrm>
        </p:spPr>
        <p:txBody>
          <a:bodyPr/>
          <a:lstStyle/>
          <a:p>
            <a:pPr algn="r" rtl="1">
              <a:buClrTx/>
            </a:pPr>
            <a:r>
              <a:rPr lang="ar-YE" sz="2000">
                <a:latin typeface="Traditional Arabic" pitchFamily="18" charset="-78"/>
                <a:cs typeface="Traditional Arabic" pitchFamily="18" charset="-78"/>
              </a:rPr>
              <a:t>في الشرائح التالية، نقدم لمحة عامة سريعة على الوظائف الرئيسية التالية</a:t>
            </a:r>
            <a:r>
              <a:rPr lang="en-GB" sz="2000">
                <a:latin typeface="Traditional Arabic" pitchFamily="18" charset="-78"/>
                <a:cs typeface="Traditional Arabic" pitchFamily="18" charset="-78"/>
              </a:rPr>
              <a:t>:</a:t>
            </a:r>
            <a:endParaRPr lang="en-GB" sz="2000" dirty="0">
              <a:latin typeface="Traditional Arabic" pitchFamily="18" charset="-78"/>
              <a:cs typeface="Traditional Arabic" pitchFamily="18" charset="-78"/>
            </a:endParaRPr>
          </a:p>
          <a:p>
            <a:pPr marL="611187" lvl="1" indent="-342900" algn="r" rtl="1">
              <a:buClrTx/>
              <a:buFont typeface="+mj-lt"/>
              <a:buAutoNum type="arabicPeriod"/>
            </a:pPr>
            <a:r>
              <a:rPr lang="ar-YE" sz="2000">
                <a:latin typeface="Traditional Arabic" pitchFamily="18" charset="-78"/>
                <a:cs typeface="Traditional Arabic" pitchFamily="18" charset="-78"/>
              </a:rPr>
              <a:t>إبلاغ مكتب الأمم المتحدة لخدمات المشاريع عن نيتك لتقديم رد (أو لا)</a:t>
            </a:r>
          </a:p>
          <a:p>
            <a:pPr marL="611187" lvl="1" indent="-342900" algn="r" rtl="1">
              <a:buClrTx/>
              <a:buFont typeface="+mj-lt"/>
              <a:buAutoNum type="arabicPeriod"/>
            </a:pPr>
            <a:r>
              <a:rPr lang="ar-YE" sz="2000">
                <a:latin typeface="Traditional Arabic" pitchFamily="18" charset="-78"/>
                <a:cs typeface="Traditional Arabic" pitchFamily="18" charset="-78"/>
              </a:rPr>
              <a:t>طلب توضيح بشأن المناقصة</a:t>
            </a:r>
          </a:p>
          <a:p>
            <a:pPr marL="611187" lvl="1" indent="-342900" algn="r" rtl="1">
              <a:buClrTx/>
              <a:buFont typeface="+mj-lt"/>
              <a:buAutoNum type="arabicPeriod"/>
            </a:pPr>
            <a:r>
              <a:rPr lang="ar-YE" sz="2000">
                <a:latin typeface="Traditional Arabic" pitchFamily="18" charset="-78"/>
                <a:cs typeface="Traditional Arabic" pitchFamily="18" charset="-78"/>
              </a:rPr>
              <a:t>تقديم رد على المناقصة</a:t>
            </a:r>
          </a:p>
          <a:p>
            <a:pPr marL="611187" lvl="1" indent="-342900" algn="r" rtl="1">
              <a:buClrTx/>
              <a:buFont typeface="+mj-lt"/>
              <a:buAutoNum type="arabicPeriod"/>
            </a:pPr>
            <a:r>
              <a:rPr lang="ar-YE" sz="2000">
                <a:latin typeface="Traditional Arabic" pitchFamily="18" charset="-78"/>
                <a:cs typeface="Traditional Arabic" pitchFamily="18" charset="-78"/>
              </a:rPr>
              <a:t>تقديم عرض بديل للمناقصة</a:t>
            </a:r>
          </a:p>
          <a:p>
            <a:pPr marL="611187" lvl="1" indent="-342900" algn="r" rtl="1">
              <a:buClrTx/>
              <a:buFont typeface="+mj-lt"/>
              <a:buAutoNum type="arabicPeriod"/>
            </a:pPr>
            <a:r>
              <a:rPr lang="ar-YE" sz="2000">
                <a:latin typeface="Traditional Arabic" pitchFamily="18" charset="-78"/>
                <a:cs typeface="Traditional Arabic" pitchFamily="18" charset="-78"/>
              </a:rPr>
              <a:t>عرض وتحرير وسحب رد على المناقصة</a:t>
            </a:r>
          </a:p>
          <a:p>
            <a:pPr marL="611187" lvl="1" indent="-342900" algn="r" rtl="1">
              <a:buClrTx/>
              <a:buFont typeface="+mj-lt"/>
              <a:buAutoNum type="arabicPeriod"/>
            </a:pPr>
            <a:r>
              <a:rPr lang="ar-YE" sz="2000">
                <a:latin typeface="Traditional Arabic" pitchFamily="18" charset="-78"/>
                <a:cs typeface="Traditional Arabic" pitchFamily="18" charset="-78"/>
              </a:rPr>
              <a:t>الرد على أي توضيح يتعلق بالتقييم</a:t>
            </a:r>
          </a:p>
          <a:p>
            <a:pPr marL="611187" lvl="1" indent="-342900" algn="r" rtl="1">
              <a:buClrTx/>
              <a:buFont typeface="+mj-lt"/>
              <a:buAutoNum type="arabicPeriod"/>
            </a:pPr>
            <a:r>
              <a:rPr lang="ar-YE" sz="2000">
                <a:latin typeface="Traditional Arabic" pitchFamily="18" charset="-78"/>
                <a:cs typeface="Traditional Arabic" pitchFamily="18" charset="-78"/>
              </a:rPr>
              <a:t>التحقق من حالة المناقصة</a:t>
            </a:r>
            <a:endParaRPr lang="en-GB" sz="2000" dirty="0">
              <a:latin typeface="Traditional Arabic" pitchFamily="18" charset="-78"/>
              <a:cs typeface="Traditional Arabic" pitchFamily="18" charset="-78"/>
            </a:endParaRPr>
          </a:p>
          <a:p>
            <a:pPr marL="611187" lvl="1" indent="-342900" algn="r" rtl="1">
              <a:buClrTx/>
              <a:buFont typeface="+mj-lt"/>
              <a:buAutoNum type="arabicPeriod"/>
            </a:pPr>
            <a:endParaRPr lang="en-GB" sz="2000" dirty="0">
              <a:latin typeface="Traditional Arabic" pitchFamily="18" charset="-78"/>
              <a:cs typeface="Traditional Arabic" pitchFamily="18" charset="-78"/>
            </a:endParaRPr>
          </a:p>
          <a:p>
            <a:pPr marL="268287" lvl="1" indent="0" algn="r" rtl="1">
              <a:buClrTx/>
              <a:buNone/>
            </a:pPr>
            <a:r>
              <a:rPr lang="ar-YE" sz="2000">
                <a:latin typeface="Traditional Arabic" pitchFamily="18" charset="-78"/>
                <a:cs typeface="Traditional Arabic" pitchFamily="18" charset="-78"/>
              </a:rPr>
              <a:t>الشرائح التالية هي مجرد عرض سريع. </a:t>
            </a:r>
            <a:r>
              <a:rPr lang="ar-YE" sz="2000" u="sng">
                <a:latin typeface="Traditional Arabic" pitchFamily="18" charset="-78"/>
                <a:cs typeface="Traditional Arabic" pitchFamily="18" charset="-78"/>
              </a:rPr>
              <a:t>لمزيد من التفاصيل، يُرجى الإطلاع على دليل المستخدم</a:t>
            </a:r>
            <a:endParaRPr lang="en-GB" sz="2000" u="sng" dirty="0">
              <a:latin typeface="Traditional Arabic" pitchFamily="18" charset="-78"/>
              <a:cs typeface="Traditional Arabic" pitchFamily="18" charset="-78"/>
            </a:endParaRPr>
          </a:p>
          <a:p>
            <a:endParaRPr lang="en-GB" dirty="0"/>
          </a:p>
        </p:txBody>
      </p:sp>
      <p:sp>
        <p:nvSpPr>
          <p:cNvPr id="6" name="Text Placeholder 5"/>
          <p:cNvSpPr>
            <a:spLocks noGrp="1"/>
          </p:cNvSpPr>
          <p:nvPr>
            <p:ph type="body" sz="quarter" idx="13"/>
          </p:nvPr>
        </p:nvSpPr>
        <p:spPr>
          <a:xfrm>
            <a:off x="1130276" y="0"/>
            <a:ext cx="7707312" cy="478303"/>
          </a:xfrm>
        </p:spPr>
        <p:txBody>
          <a:bodyPr/>
          <a:lstStyle/>
          <a:p>
            <a:pPr algn="r" rtl="1"/>
            <a:r>
              <a:rPr lang="ar-YE" sz="1600" b="1">
                <a:latin typeface="Traditional Arabic" pitchFamily="18" charset="-78"/>
                <a:cs typeface="Traditional Arabic" pitchFamily="18" charset="-78"/>
              </a:rPr>
              <a:t>4. نظام الشراء الإلكتروني لمكتب الأمم المتحدة لخدمات المشاريع: لمحة عامة على الوظائف الرئيسية</a:t>
            </a:r>
            <a:endParaRPr lang="en-GB" sz="1600" b="1" dirty="0"/>
          </a:p>
        </p:txBody>
      </p:sp>
    </p:spTree>
    <p:extLst>
      <p:ext uri="{BB962C8B-B14F-4D97-AF65-F5344CB8AC3E}">
        <p14:creationId xmlns:p14="http://schemas.microsoft.com/office/powerpoint/2010/main" val="22601264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068" y="478301"/>
            <a:ext cx="7945698" cy="478525"/>
          </a:xfrm>
        </p:spPr>
        <p:txBody>
          <a:bodyPr/>
          <a:lstStyle/>
          <a:p>
            <a:pPr algn="r" rtl="1"/>
            <a:r>
              <a:rPr lang="ar-YE">
                <a:latin typeface="Traditional Arabic" pitchFamily="18" charset="-78"/>
                <a:cs typeface="Traditional Arabic" pitchFamily="18" charset="-78"/>
              </a:rPr>
              <a:t>1. إبلاغ مكتب الأمم المتحدة لخدمات المشاريع عن نيتك لتقديم رد (أو لا)</a:t>
            </a:r>
            <a:endParaRPr lang="ar-YE"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24</a:t>
            </a:fld>
            <a:endParaRPr lang="en-US" dirty="0"/>
          </a:p>
        </p:txBody>
      </p:sp>
      <p:sp>
        <p:nvSpPr>
          <p:cNvPr id="5" name="Content Placeholder 4"/>
          <p:cNvSpPr>
            <a:spLocks noGrp="1"/>
          </p:cNvSpPr>
          <p:nvPr>
            <p:ph sz="quarter" idx="12"/>
          </p:nvPr>
        </p:nvSpPr>
        <p:spPr>
          <a:xfrm>
            <a:off x="720000" y="1111348"/>
            <a:ext cx="7861292" cy="5123477"/>
          </a:xfrm>
        </p:spPr>
        <p:txBody>
          <a:bodyPr/>
          <a:lstStyle/>
          <a:p>
            <a:pPr algn="justLow" rtl="1">
              <a:lnSpc>
                <a:spcPct val="100000"/>
              </a:lnSpc>
              <a:buClrTx/>
            </a:pPr>
            <a:r>
              <a:rPr lang="ar-YE" sz="2000">
                <a:latin typeface="Traditional Arabic" pitchFamily="18" charset="-78"/>
                <a:cs typeface="Traditional Arabic" pitchFamily="18" charset="-78"/>
              </a:rPr>
              <a:t>يود مكتب الأمم المتحدة لخدمات المشاريع أن يعرف ما إذا كنت تنوي تقديم أو عدم تقديم رد على المناقصة لأن هذه المعلومات مفيدة جداً لعملية الشراء التي نتبعها</a:t>
            </a:r>
          </a:p>
          <a:p>
            <a:pPr algn="justLow" rtl="1">
              <a:lnSpc>
                <a:spcPct val="100000"/>
              </a:lnSpc>
              <a:buClrTx/>
            </a:pPr>
            <a:r>
              <a:rPr lang="ar-YE" sz="2000">
                <a:latin typeface="Traditional Arabic" pitchFamily="18" charset="-78"/>
                <a:cs typeface="Traditional Arabic" pitchFamily="18" charset="-78"/>
              </a:rPr>
              <a:t>أنقر فوق علامة التبويب </a:t>
            </a:r>
            <a:r>
              <a:rPr lang="ar-YE" sz="2000" b="1">
                <a:latin typeface="Traditional Arabic" pitchFamily="18" charset="-78"/>
                <a:cs typeface="Traditional Arabic" pitchFamily="18" charset="-78"/>
              </a:rPr>
              <a:t>تأكيد المورد</a:t>
            </a:r>
            <a:endParaRPr lang="en-GB" sz="2000" b="1" dirty="0">
              <a:latin typeface="Traditional Arabic" pitchFamily="18" charset="-78"/>
              <a:cs typeface="Traditional Arabic" pitchFamily="18" charset="-78"/>
            </a:endParaRPr>
          </a:p>
          <a:p>
            <a:pPr lvl="1" algn="justLow" rtl="1">
              <a:lnSpc>
                <a:spcPct val="100000"/>
              </a:lnSpc>
              <a:buClrTx/>
            </a:pPr>
            <a:r>
              <a:rPr lang="ar-YE" sz="2000">
                <a:latin typeface="Traditional Arabic" pitchFamily="18" charset="-78"/>
                <a:cs typeface="Traditional Arabic" pitchFamily="18" charset="-78"/>
              </a:rPr>
              <a:t>أنقر فوق الزر </a:t>
            </a:r>
            <a:r>
              <a:rPr lang="ar-YE" sz="2000" b="1">
                <a:latin typeface="Traditional Arabic" pitchFamily="18" charset="-78"/>
                <a:cs typeface="Traditional Arabic" pitchFamily="18" charset="-78"/>
              </a:rPr>
              <a:t>نعم</a:t>
            </a:r>
            <a:r>
              <a:rPr lang="ar-YE" sz="2000">
                <a:latin typeface="Traditional Arabic" pitchFamily="18" charset="-78"/>
                <a:cs typeface="Traditional Arabic" pitchFamily="18" charset="-78"/>
              </a:rPr>
              <a:t> (أخضر) أو الزر </a:t>
            </a:r>
            <a:r>
              <a:rPr lang="ar-YE" sz="2000" b="1">
                <a:latin typeface="Traditional Arabic" pitchFamily="18" charset="-78"/>
                <a:cs typeface="Traditional Arabic" pitchFamily="18" charset="-78"/>
              </a:rPr>
              <a:t>لا</a:t>
            </a:r>
            <a:r>
              <a:rPr lang="ar-YE" sz="2000">
                <a:latin typeface="Traditional Arabic" pitchFamily="18" charset="-78"/>
                <a:cs typeface="Traditional Arabic" pitchFamily="18" charset="-78"/>
              </a:rPr>
              <a:t> (أحمر)</a:t>
            </a:r>
          </a:p>
          <a:p>
            <a:pPr lvl="1" algn="justLow" rtl="1">
              <a:lnSpc>
                <a:spcPct val="100000"/>
              </a:lnSpc>
              <a:buClrTx/>
            </a:pPr>
            <a:r>
              <a:rPr lang="ar-YE" sz="2000">
                <a:latin typeface="Traditional Arabic" pitchFamily="18" charset="-78"/>
                <a:cs typeface="Traditional Arabic" pitchFamily="18" charset="-78"/>
              </a:rPr>
              <a:t>إذا قمت بتحديد لا، فسيُطلب منك توضيح السبب</a:t>
            </a:r>
          </a:p>
          <a:p>
            <a:pPr algn="justLow" rtl="1">
              <a:lnSpc>
                <a:spcPct val="100000"/>
              </a:lnSpc>
              <a:buClrTx/>
            </a:pPr>
            <a:r>
              <a:rPr lang="ar-YE" sz="2000">
                <a:latin typeface="Traditional Arabic" pitchFamily="18" charset="-78"/>
                <a:cs typeface="Traditional Arabic" pitchFamily="18" charset="-78"/>
              </a:rPr>
              <a:t>يمكنك فقط النقر فوق نعم أو لا مرة واحدة. إذا قمت بالنقر فوق </a:t>
            </a:r>
            <a:r>
              <a:rPr lang="ar-YE" sz="2000" b="1">
                <a:latin typeface="Traditional Arabic" pitchFamily="18" charset="-78"/>
                <a:cs typeface="Traditional Arabic" pitchFamily="18" charset="-78"/>
              </a:rPr>
              <a:t>لا</a:t>
            </a:r>
            <a:r>
              <a:rPr lang="ar-YE" sz="2000">
                <a:latin typeface="Traditional Arabic" pitchFamily="18" charset="-78"/>
                <a:cs typeface="Traditional Arabic" pitchFamily="18" charset="-78"/>
              </a:rPr>
              <a:t>، </a:t>
            </a:r>
            <a:r>
              <a:rPr lang="ar-YE" sz="2000" u="sng">
                <a:latin typeface="Traditional Arabic" pitchFamily="18" charset="-78"/>
                <a:cs typeface="Traditional Arabic" pitchFamily="18" charset="-78"/>
              </a:rPr>
              <a:t>فسيظل بإمكانك إرسال رد المورد</a:t>
            </a:r>
            <a:endParaRPr lang="en-GB" sz="2000" u="sng"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5"/>
            <a:ext cx="8013724" cy="237832"/>
          </a:xfrm>
        </p:spPr>
        <p:txBody>
          <a:bodyPr/>
          <a:lstStyle/>
          <a:p>
            <a:pPr algn="r" rtl="1"/>
            <a:r>
              <a:rPr lang="ar-YE" sz="1600" b="1">
                <a:latin typeface="Traditional Arabic" pitchFamily="18" charset="-78"/>
                <a:cs typeface="Traditional Arabic" pitchFamily="18" charset="-78"/>
              </a:rPr>
              <a:t>4. نظام الشراء الإلكتروني لمكتب الأمم المتحدة لخدمات المشاريع: لمحة عامة على الوظائف الرئيسية</a:t>
            </a:r>
            <a:endParaRPr lang="en-GB" sz="1600" b="1"/>
          </a:p>
          <a:p>
            <a:endParaRPr lang="en-GB" dirty="0"/>
          </a:p>
        </p:txBody>
      </p:sp>
      <p:pic>
        <p:nvPicPr>
          <p:cNvPr id="7" name="Picture 6"/>
          <p:cNvPicPr/>
          <p:nvPr/>
        </p:nvPicPr>
        <p:blipFill rotWithShape="1">
          <a:blip r:embed="rId2" cstate="print"/>
          <a:srcRect t="12774" b="-1"/>
          <a:stretch/>
        </p:blipFill>
        <p:spPr bwMode="auto">
          <a:xfrm>
            <a:off x="1805080" y="3590365"/>
            <a:ext cx="5604249" cy="2751641"/>
          </a:xfrm>
          <a:prstGeom prst="rect">
            <a:avLst/>
          </a:prstGeom>
          <a:ln w="6350" cap="flat" cmpd="sng" algn="ctr">
            <a:solidFill>
              <a:srgbClr val="4F81BD"/>
            </a:solidFill>
            <a:prstDash val="solid"/>
            <a:round/>
            <a:headEnd type="none" w="med" len="med"/>
            <a:tailEnd type="none" w="med" len="med"/>
          </a:ln>
          <a:extLst>
            <a:ext uri="{53640926-AAD7-44D8-BBD7-CCE9431645EC}">
              <a14:shadowObscured xmlns:a14="http://schemas.microsoft.com/office/drawing/2010/main"/>
            </a:ext>
          </a:extLst>
        </p:spPr>
      </p:pic>
      <p:cxnSp>
        <p:nvCxnSpPr>
          <p:cNvPr id="8" name="Straight Arrow Connector 7"/>
          <p:cNvCxnSpPr/>
          <p:nvPr/>
        </p:nvCxnSpPr>
        <p:spPr>
          <a:xfrm flipH="1">
            <a:off x="3392955" y="5720136"/>
            <a:ext cx="260350" cy="2317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52843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068" y="464234"/>
            <a:ext cx="7973834" cy="408186"/>
          </a:xfrm>
        </p:spPr>
        <p:txBody>
          <a:bodyPr/>
          <a:lstStyle/>
          <a:p>
            <a:pPr marL="609600" lvl="1" indent="-525463" rtl="1"/>
            <a:r>
              <a:rPr lang="ar-YE" sz="2400" b="1">
                <a:solidFill>
                  <a:schemeClr val="tx2"/>
                </a:solidFill>
                <a:latin typeface="Traditional Arabic" pitchFamily="18" charset="-78"/>
                <a:cs typeface="Traditional Arabic" pitchFamily="18" charset="-78"/>
              </a:rPr>
              <a:t>2. طلب توضيح بشأن المناقصة</a:t>
            </a: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25</a:t>
            </a:fld>
            <a:endParaRPr lang="en-US" dirty="0"/>
          </a:p>
        </p:txBody>
      </p:sp>
      <p:sp>
        <p:nvSpPr>
          <p:cNvPr id="5" name="Content Placeholder 4"/>
          <p:cNvSpPr>
            <a:spLocks noGrp="1"/>
          </p:cNvSpPr>
          <p:nvPr>
            <p:ph sz="quarter" idx="12"/>
          </p:nvPr>
        </p:nvSpPr>
        <p:spPr>
          <a:xfrm>
            <a:off x="719999" y="1013607"/>
            <a:ext cx="7833157" cy="4968000"/>
          </a:xfrm>
        </p:spPr>
        <p:txBody>
          <a:bodyPr/>
          <a:lstStyle/>
          <a:p>
            <a:pPr algn="justLow" rtl="1">
              <a:lnSpc>
                <a:spcPct val="100000"/>
              </a:lnSpc>
              <a:buClrTx/>
            </a:pPr>
            <a:r>
              <a:rPr lang="ar-YE" sz="2000">
                <a:latin typeface="Traditional Arabic" pitchFamily="18" charset="-78"/>
                <a:cs typeface="Traditional Arabic" pitchFamily="18" charset="-78"/>
              </a:rPr>
              <a:t>في حال كان لديك أسئلة حول هذه المناقصة، فإنه يمكنك تقديم طلب توضيح إلى مكتب الأمم المتحدة لخدمات المشاريع</a:t>
            </a:r>
          </a:p>
          <a:p>
            <a:pPr algn="justLow" rtl="1">
              <a:lnSpc>
                <a:spcPct val="100000"/>
              </a:lnSpc>
              <a:buClrTx/>
            </a:pPr>
            <a:r>
              <a:rPr lang="ar-YE" sz="2000">
                <a:latin typeface="Traditional Arabic" pitchFamily="18" charset="-78"/>
                <a:cs typeface="Traditional Arabic" pitchFamily="18" charset="-78"/>
              </a:rPr>
              <a:t>أنقر فوق علامة التبويب </a:t>
            </a:r>
            <a:r>
              <a:rPr lang="ar-YE" sz="2000" b="1">
                <a:latin typeface="Traditional Arabic" pitchFamily="18" charset="-78"/>
                <a:cs typeface="Traditional Arabic" pitchFamily="18" charset="-78"/>
              </a:rPr>
              <a:t>معلومات المناقصة</a:t>
            </a:r>
          </a:p>
          <a:p>
            <a:pPr algn="justLow" rtl="1">
              <a:lnSpc>
                <a:spcPct val="100000"/>
              </a:lnSpc>
              <a:buClrTx/>
            </a:pPr>
            <a:r>
              <a:rPr lang="ar-YE" sz="2000">
                <a:latin typeface="Traditional Arabic" pitchFamily="18" charset="-78"/>
                <a:cs typeface="Traditional Arabic" pitchFamily="18" charset="-78"/>
              </a:rPr>
              <a:t>أنقر فوق علامة التبويب </a:t>
            </a:r>
            <a:r>
              <a:rPr lang="ar-YE" sz="2000" b="1">
                <a:latin typeface="Traditional Arabic" pitchFamily="18" charset="-78"/>
                <a:cs typeface="Traditional Arabic" pitchFamily="18" charset="-78"/>
              </a:rPr>
              <a:t>طلب توضيح</a:t>
            </a:r>
          </a:p>
          <a:p>
            <a:pPr algn="justLow" rtl="1">
              <a:lnSpc>
                <a:spcPct val="100000"/>
              </a:lnSpc>
              <a:buClrTx/>
            </a:pPr>
            <a:r>
              <a:rPr lang="ar-YE" sz="2000">
                <a:latin typeface="Traditional Arabic" pitchFamily="18" charset="-78"/>
                <a:cs typeface="Traditional Arabic" pitchFamily="18" charset="-78"/>
              </a:rPr>
              <a:t>أنقر فوق زر </a:t>
            </a:r>
            <a:r>
              <a:rPr lang="ar-YE" sz="2000" b="1">
                <a:latin typeface="Traditional Arabic" pitchFamily="18" charset="-78"/>
                <a:cs typeface="Traditional Arabic" pitchFamily="18" charset="-78"/>
              </a:rPr>
              <a:t>طلب توضيح</a:t>
            </a:r>
          </a:p>
          <a:p>
            <a:pPr algn="justLow" rtl="1">
              <a:lnSpc>
                <a:spcPct val="100000"/>
              </a:lnSpc>
              <a:buClrTx/>
            </a:pPr>
            <a:r>
              <a:rPr lang="ar-YE" sz="2000">
                <a:latin typeface="Traditional Arabic" pitchFamily="18" charset="-78"/>
                <a:cs typeface="Traditional Arabic" pitchFamily="18" charset="-78"/>
              </a:rPr>
              <a:t>أدخل سؤالك (أسئلتك)</a:t>
            </a:r>
          </a:p>
          <a:p>
            <a:pPr algn="justLow" rtl="1">
              <a:lnSpc>
                <a:spcPct val="100000"/>
              </a:lnSpc>
              <a:buClrTx/>
            </a:pPr>
            <a:r>
              <a:rPr lang="ar-YE" sz="2000">
                <a:latin typeface="Traditional Arabic" pitchFamily="18" charset="-78"/>
                <a:cs typeface="Traditional Arabic" pitchFamily="18" charset="-78"/>
              </a:rPr>
              <a:t>أنقر فوق زر </a:t>
            </a:r>
            <a:r>
              <a:rPr lang="ar-YE" sz="2000" b="1">
                <a:latin typeface="Traditional Arabic" pitchFamily="18" charset="-78"/>
                <a:cs typeface="Traditional Arabic" pitchFamily="18" charset="-78"/>
              </a:rPr>
              <a:t>إرسال طلب التوضيح</a:t>
            </a:r>
          </a:p>
          <a:p>
            <a:pPr algn="justLow" rtl="1">
              <a:lnSpc>
                <a:spcPct val="100000"/>
              </a:lnSpc>
              <a:buClrTx/>
            </a:pPr>
            <a:r>
              <a:rPr lang="ar-YE" sz="2000">
                <a:latin typeface="Traditional Arabic" pitchFamily="18" charset="-78"/>
                <a:cs typeface="Traditional Arabic" pitchFamily="18" charset="-78"/>
              </a:rPr>
              <a:t>ستكون الطلبات </a:t>
            </a:r>
            <a:r>
              <a:rPr lang="ar-YE" sz="2000" u="sng">
                <a:latin typeface="Traditional Arabic" pitchFamily="18" charset="-78"/>
                <a:cs typeface="Traditional Arabic" pitchFamily="18" charset="-78"/>
              </a:rPr>
              <a:t>مرئية لك </a:t>
            </a:r>
            <a:r>
              <a:rPr lang="ar-YE" sz="2000">
                <a:latin typeface="Traditional Arabic" pitchFamily="18" charset="-78"/>
                <a:cs typeface="Traditional Arabic" pitchFamily="18" charset="-78"/>
              </a:rPr>
              <a:t>وليس لأي مورد آخر</a:t>
            </a:r>
          </a:p>
          <a:p>
            <a:pPr algn="justLow" rtl="1">
              <a:lnSpc>
                <a:spcPct val="100000"/>
              </a:lnSpc>
              <a:buClrTx/>
            </a:pPr>
            <a:r>
              <a:rPr lang="ar-YE" sz="2000">
                <a:latin typeface="Traditional Arabic" pitchFamily="18" charset="-78"/>
                <a:cs typeface="Traditional Arabic" pitchFamily="18" charset="-78"/>
              </a:rPr>
              <a:t>يمكنك فقط تقديم طلب التوضيحات </a:t>
            </a:r>
            <a:r>
              <a:rPr lang="ar-YE" sz="2000" u="sng">
                <a:latin typeface="Traditional Arabic" pitchFamily="18" charset="-78"/>
                <a:cs typeface="Traditional Arabic" pitchFamily="18" charset="-78"/>
              </a:rPr>
              <a:t>قبل الموعد النهائي للتوضيحات</a:t>
            </a:r>
          </a:p>
          <a:p>
            <a:pPr algn="justLow" rtl="1">
              <a:lnSpc>
                <a:spcPct val="100000"/>
              </a:lnSpc>
              <a:buClrTx/>
            </a:pPr>
            <a:r>
              <a:rPr lang="ar-YE" sz="2000">
                <a:latin typeface="Traditional Arabic" pitchFamily="18" charset="-78"/>
                <a:cs typeface="Traditional Arabic" pitchFamily="18" charset="-78"/>
              </a:rPr>
              <a:t>يمكن الإطلاع على هذا الموعد النهائي في علامة التبويب </a:t>
            </a:r>
            <a:r>
              <a:rPr lang="ar-YE" sz="2000" b="1">
                <a:latin typeface="Traditional Arabic" pitchFamily="18" charset="-78"/>
                <a:cs typeface="Traditional Arabic" pitchFamily="18" charset="-78"/>
              </a:rPr>
              <a:t>معلومات عامة</a:t>
            </a:r>
            <a:endParaRPr lang="en-GB" sz="2000" b="1"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5"/>
            <a:ext cx="8013724" cy="308170"/>
          </a:xfrm>
        </p:spPr>
        <p:txBody>
          <a:bodyPr/>
          <a:lstStyle/>
          <a:p>
            <a:pPr algn="r" rtl="1"/>
            <a:r>
              <a:rPr lang="ar-YE" sz="1600" b="1">
                <a:latin typeface="Traditional Arabic" pitchFamily="18" charset="-78"/>
                <a:cs typeface="Traditional Arabic" pitchFamily="18" charset="-78"/>
              </a:rPr>
              <a:t>4. نظام الشراء الإلكتروني لمكتب الأمم المتحدة لخدمات المشاريع: لمحة عامة على الوظائف الرئيسية</a:t>
            </a:r>
            <a:endParaRPr lang="en-GB" sz="1600" b="1"/>
          </a:p>
          <a:p>
            <a:endParaRPr lang="en-GB" dirty="0"/>
          </a:p>
        </p:txBody>
      </p:sp>
      <p:pic>
        <p:nvPicPr>
          <p:cNvPr id="7" name="Picture 6"/>
          <p:cNvPicPr/>
          <p:nvPr/>
        </p:nvPicPr>
        <p:blipFill>
          <a:blip r:embed="rId2" cstate="print"/>
          <a:stretch>
            <a:fillRect/>
          </a:stretch>
        </p:blipFill>
        <p:spPr>
          <a:xfrm>
            <a:off x="2124639" y="4056248"/>
            <a:ext cx="4800599" cy="2407024"/>
          </a:xfrm>
          <a:prstGeom prst="rect">
            <a:avLst/>
          </a:prstGeom>
          <a:ln w="6350">
            <a:solidFill>
              <a:schemeClr val="tx2"/>
            </a:solidFill>
          </a:ln>
        </p:spPr>
      </p:pic>
      <p:cxnSp>
        <p:nvCxnSpPr>
          <p:cNvPr id="8" name="Straight Arrow Connector 7"/>
          <p:cNvCxnSpPr/>
          <p:nvPr/>
        </p:nvCxnSpPr>
        <p:spPr>
          <a:xfrm flipH="1">
            <a:off x="3288179" y="4959162"/>
            <a:ext cx="260350" cy="2317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027829" y="6056777"/>
            <a:ext cx="260350" cy="2317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823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492370"/>
            <a:ext cx="8001969" cy="436322"/>
          </a:xfrm>
        </p:spPr>
        <p:txBody>
          <a:bodyPr/>
          <a:lstStyle/>
          <a:p>
            <a:pPr marL="609600" lvl="1" indent="-525463" rtl="1"/>
            <a:r>
              <a:rPr lang="ar-YE" sz="2400" b="1">
                <a:solidFill>
                  <a:schemeClr val="tx2"/>
                </a:solidFill>
                <a:latin typeface="Traditional Arabic" pitchFamily="18" charset="-78"/>
                <a:cs typeface="Traditional Arabic" pitchFamily="18" charset="-78"/>
              </a:rPr>
              <a:t>3. تقديم رد على المناقصة</a:t>
            </a: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26</a:t>
            </a:fld>
            <a:endParaRPr lang="en-US" dirty="0"/>
          </a:p>
        </p:txBody>
      </p:sp>
      <p:sp>
        <p:nvSpPr>
          <p:cNvPr id="5" name="Content Placeholder 4"/>
          <p:cNvSpPr>
            <a:spLocks noGrp="1"/>
          </p:cNvSpPr>
          <p:nvPr>
            <p:ph sz="quarter" idx="12"/>
          </p:nvPr>
        </p:nvSpPr>
        <p:spPr>
          <a:xfrm>
            <a:off x="705933" y="1013606"/>
            <a:ext cx="7704000" cy="4968000"/>
          </a:xfrm>
        </p:spPr>
        <p:txBody>
          <a:bodyPr/>
          <a:lstStyle/>
          <a:p>
            <a:pPr algn="justLow" rtl="1">
              <a:lnSpc>
                <a:spcPct val="100000"/>
              </a:lnSpc>
              <a:buClrTx/>
            </a:pPr>
            <a:r>
              <a:rPr lang="ar-YE" sz="2000">
                <a:latin typeface="Traditional Arabic" pitchFamily="18" charset="-78"/>
                <a:cs typeface="Traditional Arabic" pitchFamily="18" charset="-78"/>
              </a:rPr>
              <a:t>للرد على المناقصة ، أكمل المتطلبات التالية (تم تكييفها لمناقصة محددة)</a:t>
            </a:r>
          </a:p>
          <a:p>
            <a:pPr algn="justLow" rtl="1">
              <a:lnSpc>
                <a:spcPct val="100000"/>
              </a:lnSpc>
              <a:buClrTx/>
            </a:pPr>
            <a:r>
              <a:rPr lang="ar-YE" sz="2000" b="1">
                <a:latin typeface="Traditional Arabic" pitchFamily="18" charset="-78"/>
                <a:cs typeface="Traditional Arabic" pitchFamily="18" charset="-78"/>
              </a:rPr>
              <a:t>الاستبيانات</a:t>
            </a:r>
            <a:r>
              <a:rPr lang="ar-YE" sz="2000">
                <a:latin typeface="Traditional Arabic" pitchFamily="18" charset="-78"/>
                <a:cs typeface="Traditional Arabic" pitchFamily="18" charset="-78"/>
              </a:rPr>
              <a:t>: يقوم الموردين بإكمال الأسئلة على الإنترنت والتي يطلبها مكتب الأمم المتحدة لخدمات المشاريع</a:t>
            </a:r>
          </a:p>
          <a:p>
            <a:pPr algn="justLow" rtl="1">
              <a:lnSpc>
                <a:spcPct val="100000"/>
              </a:lnSpc>
              <a:buClrTx/>
            </a:pPr>
            <a:r>
              <a:rPr lang="ar-YE" sz="2000" b="1">
                <a:latin typeface="Traditional Arabic" pitchFamily="18" charset="-78"/>
                <a:cs typeface="Traditional Arabic" pitchFamily="18" charset="-78"/>
              </a:rPr>
              <a:t>القائمة المرجعية للوثائق</a:t>
            </a:r>
            <a:r>
              <a:rPr lang="ar-YE" sz="2000">
                <a:latin typeface="Traditional Arabic" pitchFamily="18" charset="-78"/>
                <a:cs typeface="Traditional Arabic" pitchFamily="18" charset="-78"/>
              </a:rPr>
              <a:t>: يقوم الموردين بتحميل الوثائق التي يطلبها مكتب الأمم المتحدة لخدمات المشاريع</a:t>
            </a:r>
          </a:p>
          <a:p>
            <a:pPr algn="justLow" rtl="1">
              <a:lnSpc>
                <a:spcPct val="100000"/>
              </a:lnSpc>
              <a:buClrTx/>
            </a:pPr>
            <a:r>
              <a:rPr lang="ar-YE" sz="2000" b="1">
                <a:latin typeface="Traditional Arabic" pitchFamily="18" charset="-78"/>
                <a:cs typeface="Traditional Arabic" pitchFamily="18" charset="-78"/>
              </a:rPr>
              <a:t>تفاصيل العرض المالي</a:t>
            </a:r>
            <a:r>
              <a:rPr lang="ar-YE" sz="2000">
                <a:latin typeface="Traditional Arabic" pitchFamily="18" charset="-78"/>
                <a:cs typeface="Traditional Arabic" pitchFamily="18" charset="-78"/>
              </a:rPr>
              <a:t>: يقوم الموردين بإدخال معلومات الأسعار التي يطلبها مكتب الأمم المتحدة لخدمات المشاريع (إجمالي العرض المالي، العملة)</a:t>
            </a:r>
          </a:p>
          <a:p>
            <a:pPr algn="justLow" rtl="1">
              <a:lnSpc>
                <a:spcPct val="100000"/>
              </a:lnSpc>
              <a:buClrTx/>
            </a:pPr>
            <a:r>
              <a:rPr lang="ar-YE" sz="2000">
                <a:latin typeface="Traditional Arabic" pitchFamily="18" charset="-78"/>
                <a:cs typeface="Traditional Arabic" pitchFamily="18" charset="-78"/>
              </a:rPr>
              <a:t>بمجرد تحميل كل المعلومات المطلوبة، سيتغير لون العرض بجانب كل علامة تبويب من اللون الأحمر (        ) إلى اللون الأخضر (      ). في تلك المرحلة، أنقر فوق علامة التبويب </a:t>
            </a:r>
            <a:r>
              <a:rPr lang="ar-YE" sz="2000" b="1">
                <a:latin typeface="Traditional Arabic" pitchFamily="18" charset="-78"/>
                <a:cs typeface="Traditional Arabic" pitchFamily="18" charset="-78"/>
              </a:rPr>
              <a:t>إرسال</a:t>
            </a:r>
            <a:r>
              <a:rPr lang="ar-YE" sz="2000">
                <a:latin typeface="Traditional Arabic" pitchFamily="18" charset="-78"/>
                <a:cs typeface="Traditional Arabic" pitchFamily="18" charset="-78"/>
              </a:rPr>
              <a:t>، ثم أنقر فوق الزر </a:t>
            </a:r>
            <a:r>
              <a:rPr lang="ar-YE" sz="2000" b="1">
                <a:latin typeface="Traditional Arabic" pitchFamily="18" charset="-78"/>
                <a:cs typeface="Traditional Arabic" pitchFamily="18" charset="-78"/>
              </a:rPr>
              <a:t>إرسال</a:t>
            </a:r>
            <a:r>
              <a:rPr lang="ar-YE" sz="2000">
                <a:latin typeface="Traditional Arabic" pitchFamily="18" charset="-78"/>
                <a:cs typeface="Traditional Arabic" pitchFamily="18" charset="-78"/>
              </a:rPr>
              <a:t> لإرسال ردك إلى مكتب الأمم المتحدة لخدمات المشاريع. لا</a:t>
            </a:r>
            <a:r>
              <a:rPr lang="ar-YE" sz="2000" u="sng">
                <a:latin typeface="Traditional Arabic" pitchFamily="18" charset="-78"/>
                <a:cs typeface="Traditional Arabic" pitchFamily="18" charset="-78"/>
              </a:rPr>
              <a:t> يمكنك الإرسال حتى اكتمال كل المعلومات الإلزامية وفقط إذا كان ذلك قبل الموعد النهائي لتقديم العطاء</a:t>
            </a:r>
          </a:p>
          <a:p>
            <a:pPr algn="justLow" rtl="1">
              <a:lnSpc>
                <a:spcPct val="100000"/>
              </a:lnSpc>
              <a:buClrTx/>
            </a:pPr>
            <a:r>
              <a:rPr lang="ar-YE" sz="2000">
                <a:latin typeface="Traditional Arabic" pitchFamily="18" charset="-78"/>
                <a:cs typeface="Traditional Arabic" pitchFamily="18" charset="-78"/>
              </a:rPr>
              <a:t>بمجرد الإرسال، تتغير الحالة من </a:t>
            </a:r>
            <a:r>
              <a:rPr lang="ar-YE" sz="2000" b="1">
                <a:latin typeface="Traditional Arabic" pitchFamily="18" charset="-78"/>
                <a:cs typeface="Traditional Arabic" pitchFamily="18" charset="-78"/>
              </a:rPr>
              <a:t>مسودة</a:t>
            </a:r>
            <a:r>
              <a:rPr lang="ar-YE" sz="2000">
                <a:latin typeface="Traditional Arabic" pitchFamily="18" charset="-78"/>
                <a:cs typeface="Traditional Arabic" pitchFamily="18" charset="-78"/>
              </a:rPr>
              <a:t> إلى </a:t>
            </a:r>
            <a:r>
              <a:rPr lang="ar-YE" sz="2000" b="1">
                <a:latin typeface="Traditional Arabic" pitchFamily="18" charset="-78"/>
                <a:cs typeface="Traditional Arabic" pitchFamily="18" charset="-78"/>
              </a:rPr>
              <a:t>تم التقديم </a:t>
            </a:r>
            <a:r>
              <a:rPr lang="ar-YE" sz="2000">
                <a:latin typeface="Traditional Arabic" pitchFamily="18" charset="-78"/>
                <a:cs typeface="Traditional Arabic" pitchFamily="18" charset="-78"/>
              </a:rPr>
              <a:t>وستتلقى إشعاراً عبر البريد الإلكتروني</a:t>
            </a:r>
            <a:endParaRPr lang="en-GB" sz="2000"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5"/>
            <a:ext cx="8013724" cy="322238"/>
          </a:xfrm>
        </p:spPr>
        <p:txBody>
          <a:bodyPr/>
          <a:lstStyle/>
          <a:p>
            <a:pPr algn="r" rtl="1"/>
            <a:r>
              <a:rPr lang="ar-YE" sz="1600" b="1">
                <a:latin typeface="Traditional Arabic" pitchFamily="18" charset="-78"/>
                <a:cs typeface="Traditional Arabic" pitchFamily="18" charset="-78"/>
              </a:rPr>
              <a:t>4. نظام الشراء الإلكتروني لمكتب الأمم المتحدة لخدمات المشاريع: لمحة عامة على الوظائف الرئيسية</a:t>
            </a:r>
            <a:endParaRPr lang="en-GB" sz="1600" b="1"/>
          </a:p>
          <a:p>
            <a:endParaRPr lang="en-GB" dirty="0"/>
          </a:p>
        </p:txBody>
      </p:sp>
      <p:pic>
        <p:nvPicPr>
          <p:cNvPr id="7" name="Picture 6"/>
          <p:cNvPicPr/>
          <p:nvPr/>
        </p:nvPicPr>
        <p:blipFill>
          <a:blip r:embed="rId2" cstate="print"/>
          <a:stretch>
            <a:fillRect/>
          </a:stretch>
        </p:blipFill>
        <p:spPr>
          <a:xfrm>
            <a:off x="1991980" y="4140399"/>
            <a:ext cx="5344160" cy="2254250"/>
          </a:xfrm>
          <a:prstGeom prst="rect">
            <a:avLst/>
          </a:prstGeom>
          <a:ln w="6350">
            <a:solidFill>
              <a:schemeClr val="tx2"/>
            </a:solidFill>
          </a:ln>
        </p:spPr>
      </p:pic>
      <p:sp>
        <p:nvSpPr>
          <p:cNvPr id="8" name="Rounded Rectangle 7"/>
          <p:cNvSpPr/>
          <p:nvPr/>
        </p:nvSpPr>
        <p:spPr>
          <a:xfrm>
            <a:off x="3258073" y="5617510"/>
            <a:ext cx="3472721" cy="1905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cxnSp>
        <p:nvCxnSpPr>
          <p:cNvPr id="9" name="Straight Arrow Connector 8"/>
          <p:cNvCxnSpPr/>
          <p:nvPr/>
        </p:nvCxnSpPr>
        <p:spPr>
          <a:xfrm flipH="1">
            <a:off x="6690453" y="5120155"/>
            <a:ext cx="260350" cy="2317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9"/>
          <p:cNvPicPr/>
          <p:nvPr/>
        </p:nvPicPr>
        <p:blipFill>
          <a:blip r:embed="rId3" cstate="print">
            <a:extLst>
              <a:ext uri="{28A0092B-C50C-407E-A947-70E740481C1C}">
                <a14:useLocalDpi xmlns:a14="http://schemas.microsoft.com/office/drawing/2010/main" val="0"/>
              </a:ext>
            </a:extLst>
          </a:blip>
          <a:stretch>
            <a:fillRect/>
          </a:stretch>
        </p:blipFill>
        <p:spPr>
          <a:xfrm>
            <a:off x="1063940" y="2615375"/>
            <a:ext cx="323850" cy="190500"/>
          </a:xfrm>
          <a:prstGeom prst="rect">
            <a:avLst/>
          </a:prstGeom>
        </p:spPr>
      </p:pic>
      <p:pic>
        <p:nvPicPr>
          <p:cNvPr id="13" name="Picture 10"/>
          <p:cNvPicPr/>
          <p:nvPr/>
        </p:nvPicPr>
        <p:blipFill>
          <a:blip r:embed="rId4" cstate="print">
            <a:extLst>
              <a:ext uri="{28A0092B-C50C-407E-A947-70E740481C1C}">
                <a14:useLocalDpi xmlns:a14="http://schemas.microsoft.com/office/drawing/2010/main" val="0"/>
              </a:ext>
            </a:extLst>
          </a:blip>
          <a:stretch>
            <a:fillRect/>
          </a:stretch>
        </p:blipFill>
        <p:spPr>
          <a:xfrm>
            <a:off x="6782049" y="2906733"/>
            <a:ext cx="307975" cy="182880"/>
          </a:xfrm>
          <a:prstGeom prst="rect">
            <a:avLst/>
          </a:prstGeom>
        </p:spPr>
      </p:pic>
    </p:spTree>
    <p:extLst>
      <p:ext uri="{BB962C8B-B14F-4D97-AF65-F5344CB8AC3E}">
        <p14:creationId xmlns:p14="http://schemas.microsoft.com/office/powerpoint/2010/main" val="131986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506436"/>
            <a:ext cx="7973834" cy="478525"/>
          </a:xfrm>
        </p:spPr>
        <p:txBody>
          <a:bodyPr/>
          <a:lstStyle/>
          <a:p>
            <a:pPr marL="609600" lvl="1" indent="-525463" rtl="1"/>
            <a:r>
              <a:rPr lang="ar-YE" sz="2400" b="1">
                <a:solidFill>
                  <a:schemeClr val="tx2"/>
                </a:solidFill>
                <a:latin typeface="Traditional Arabic" pitchFamily="18" charset="-78"/>
                <a:cs typeface="Traditional Arabic" pitchFamily="18" charset="-78"/>
              </a:rPr>
              <a:t>4. تقديم عرض بديل للمناقصة</a:t>
            </a: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27</a:t>
            </a:fld>
            <a:endParaRPr lang="en-US" dirty="0"/>
          </a:p>
        </p:txBody>
      </p:sp>
      <p:sp>
        <p:nvSpPr>
          <p:cNvPr id="5" name="Content Placeholder 4"/>
          <p:cNvSpPr>
            <a:spLocks noGrp="1"/>
          </p:cNvSpPr>
          <p:nvPr>
            <p:ph sz="quarter" idx="12"/>
          </p:nvPr>
        </p:nvSpPr>
        <p:spPr/>
        <p:txBody>
          <a:bodyPr/>
          <a:lstStyle/>
          <a:p>
            <a:pPr algn="justLow" rtl="1">
              <a:lnSpc>
                <a:spcPct val="100000"/>
              </a:lnSpc>
              <a:buClrTx/>
            </a:pPr>
            <a:r>
              <a:rPr lang="ar-YE" sz="2000">
                <a:latin typeface="Traditional Arabic" pitchFamily="18" charset="-78"/>
                <a:cs typeface="Traditional Arabic" pitchFamily="18" charset="-78"/>
              </a:rPr>
              <a:t>يمكنك تقديم عرض بديل (عروض بديلة) إذا تم تحديدها في علامة التبويب </a:t>
            </a:r>
            <a:r>
              <a:rPr lang="ar-YE" sz="2000" b="1">
                <a:latin typeface="Traditional Arabic" pitchFamily="18" charset="-78"/>
                <a:cs typeface="Traditional Arabic" pitchFamily="18" charset="-78"/>
              </a:rPr>
              <a:t>تفاصيل المناقصة </a:t>
            </a:r>
            <a:r>
              <a:rPr lang="ar-YE" sz="2000">
                <a:latin typeface="Traditional Arabic" pitchFamily="18" charset="-78"/>
                <a:cs typeface="Traditional Arabic" pitchFamily="18" charset="-78"/>
              </a:rPr>
              <a:t>تحت </a:t>
            </a:r>
            <a:r>
              <a:rPr lang="ar-YE" sz="2000" b="1">
                <a:latin typeface="Traditional Arabic" pitchFamily="18" charset="-78"/>
                <a:cs typeface="Traditional Arabic" pitchFamily="18" charset="-78"/>
              </a:rPr>
              <a:t>معلومات المناقصة</a:t>
            </a:r>
          </a:p>
          <a:p>
            <a:pPr algn="justLow" rtl="1">
              <a:lnSpc>
                <a:spcPct val="100000"/>
              </a:lnSpc>
              <a:buClrTx/>
            </a:pPr>
            <a:r>
              <a:rPr lang="ar-YE" sz="2000">
                <a:latin typeface="Traditional Arabic" pitchFamily="18" charset="-78"/>
                <a:cs typeface="Traditional Arabic" pitchFamily="18" charset="-78"/>
              </a:rPr>
              <a:t>يجب تقديم العرض البديل (العروض البديلة) قبل الموعد النهائي للتقديم المحدد في علامة التبويب </a:t>
            </a:r>
            <a:r>
              <a:rPr lang="ar-YE" sz="2000" b="1">
                <a:latin typeface="Traditional Arabic" pitchFamily="18" charset="-78"/>
                <a:cs typeface="Traditional Arabic" pitchFamily="18" charset="-78"/>
              </a:rPr>
              <a:t>معلومات عامة </a:t>
            </a:r>
            <a:r>
              <a:rPr lang="ar-YE" sz="2000">
                <a:latin typeface="Traditional Arabic" pitchFamily="18" charset="-78"/>
                <a:cs typeface="Traditional Arabic" pitchFamily="18" charset="-78"/>
              </a:rPr>
              <a:t>تحت </a:t>
            </a:r>
            <a:r>
              <a:rPr lang="ar-YE" sz="2000" b="1">
                <a:latin typeface="Traditional Arabic" pitchFamily="18" charset="-78"/>
                <a:cs typeface="Traditional Arabic" pitchFamily="18" charset="-78"/>
              </a:rPr>
              <a:t>معلومات المناقصة</a:t>
            </a:r>
          </a:p>
          <a:p>
            <a:pPr algn="justLow" rtl="1">
              <a:lnSpc>
                <a:spcPct val="100000"/>
              </a:lnSpc>
              <a:buClrTx/>
            </a:pPr>
            <a:r>
              <a:rPr lang="ar-YE" sz="2000">
                <a:latin typeface="Traditional Arabic" pitchFamily="18" charset="-78"/>
                <a:cs typeface="Traditional Arabic" pitchFamily="18" charset="-78"/>
              </a:rPr>
              <a:t>بعد قيامك بإرسال الرد على المناقصة، وتكون حالتك </a:t>
            </a:r>
            <a:r>
              <a:rPr lang="ar-YE" sz="2000" b="1">
                <a:latin typeface="Traditional Arabic" pitchFamily="18" charset="-78"/>
                <a:cs typeface="Traditional Arabic" pitchFamily="18" charset="-78"/>
              </a:rPr>
              <a:t>تم التقديم </a:t>
            </a:r>
            <a:r>
              <a:rPr lang="ar-YE" sz="2000">
                <a:latin typeface="Traditional Arabic" pitchFamily="18" charset="-78"/>
                <a:cs typeface="Traditional Arabic" pitchFamily="18" charset="-78"/>
              </a:rPr>
              <a:t>(اللون الأخضر)، فإنه يمكنك تقديم عرض بديل (عروض بديلة) إذا تم السماح بذلك</a:t>
            </a:r>
          </a:p>
          <a:p>
            <a:pPr algn="justLow" rtl="1">
              <a:lnSpc>
                <a:spcPct val="100000"/>
              </a:lnSpc>
              <a:buClrTx/>
            </a:pPr>
            <a:r>
              <a:rPr lang="ar-YE" sz="2000">
                <a:latin typeface="Traditional Arabic" pitchFamily="18" charset="-78"/>
                <a:cs typeface="Traditional Arabic" pitchFamily="18" charset="-78"/>
              </a:rPr>
              <a:t>انتقل إلى علامة تبويب الصفحة الرئيسية (         ) الخاصة بتقديم العطاء وانقر فوق </a:t>
            </a:r>
            <a:r>
              <a:rPr lang="ar-YE" sz="2000" b="1">
                <a:latin typeface="Traditional Arabic" pitchFamily="18" charset="-78"/>
                <a:cs typeface="Traditional Arabic" pitchFamily="18" charset="-78"/>
              </a:rPr>
              <a:t>تقديم عرض بديل</a:t>
            </a:r>
            <a:endParaRPr lang="en-GB" sz="2000" b="1"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4"/>
            <a:ext cx="8013724" cy="364442"/>
          </a:xfrm>
        </p:spPr>
        <p:txBody>
          <a:bodyPr/>
          <a:lstStyle/>
          <a:p>
            <a:pPr algn="r" rtl="1"/>
            <a:r>
              <a:rPr lang="ar-YE" sz="1600" b="1">
                <a:latin typeface="Traditional Arabic" pitchFamily="18" charset="-78"/>
                <a:cs typeface="Traditional Arabic" pitchFamily="18" charset="-78"/>
              </a:rPr>
              <a:t>4. نظام الشراء الإلكتروني لمكتب الأمم المتحدة لخدمات المشاريع: لمحة عامة على الوظائف الرئيسية</a:t>
            </a:r>
            <a:endParaRPr lang="en-GB" sz="1600" b="1"/>
          </a:p>
          <a:p>
            <a:endParaRPr lang="en-GB"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9816" y="3089746"/>
            <a:ext cx="286500" cy="286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p:cNvCxnSpPr/>
          <p:nvPr/>
        </p:nvCxnSpPr>
        <p:spPr>
          <a:xfrm flipH="1">
            <a:off x="2799968" y="5603829"/>
            <a:ext cx="410845" cy="1301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1860168" y="4892629"/>
            <a:ext cx="410845" cy="1301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600200" y="3824007"/>
            <a:ext cx="5943600" cy="2114550"/>
            <a:chOff x="1600200" y="3824007"/>
            <a:chExt cx="5943600" cy="2114550"/>
          </a:xfrm>
        </p:grpSpPr>
        <p:pic>
          <p:nvPicPr>
            <p:cNvPr id="8" name="Picture 7"/>
            <p:cNvPicPr/>
            <p:nvPr/>
          </p:nvPicPr>
          <p:blipFill>
            <a:blip r:embed="rId3" cstate="print"/>
            <a:stretch>
              <a:fillRect/>
            </a:stretch>
          </p:blipFill>
          <p:spPr>
            <a:xfrm>
              <a:off x="1600200" y="3824007"/>
              <a:ext cx="5943600" cy="2114550"/>
            </a:xfrm>
            <a:prstGeom prst="rect">
              <a:avLst/>
            </a:prstGeom>
            <a:ln w="6350">
              <a:solidFill>
                <a:schemeClr val="tx2"/>
              </a:solidFill>
            </a:ln>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91522" y="3832320"/>
              <a:ext cx="1276350" cy="25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6202698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450166"/>
            <a:ext cx="7987902" cy="506660"/>
          </a:xfrm>
        </p:spPr>
        <p:txBody>
          <a:bodyPr/>
          <a:lstStyle/>
          <a:p>
            <a:pPr algn="r" rtl="1"/>
            <a:r>
              <a:rPr lang="ar-YE">
                <a:latin typeface="Traditional Arabic" pitchFamily="18" charset="-78"/>
                <a:cs typeface="Traditional Arabic" pitchFamily="18" charset="-78"/>
              </a:rPr>
              <a:t>5. عرض وتحرير وسحب رد على المناقصة</a:t>
            </a:r>
            <a:endParaRPr lang="ar-YE"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28</a:t>
            </a:fld>
            <a:endParaRPr lang="en-US" dirty="0"/>
          </a:p>
        </p:txBody>
      </p:sp>
      <p:sp>
        <p:nvSpPr>
          <p:cNvPr id="5" name="Content Placeholder 4"/>
          <p:cNvSpPr>
            <a:spLocks noGrp="1"/>
          </p:cNvSpPr>
          <p:nvPr>
            <p:ph sz="quarter" idx="12"/>
          </p:nvPr>
        </p:nvSpPr>
        <p:spPr>
          <a:xfrm>
            <a:off x="916947" y="1041742"/>
            <a:ext cx="7704000" cy="4968000"/>
          </a:xfrm>
        </p:spPr>
        <p:txBody>
          <a:bodyPr/>
          <a:lstStyle/>
          <a:p>
            <a:pPr algn="justLow" rtl="1">
              <a:lnSpc>
                <a:spcPct val="100000"/>
              </a:lnSpc>
              <a:buClrTx/>
            </a:pPr>
            <a:r>
              <a:rPr lang="ar-YE" sz="1900">
                <a:latin typeface="Traditional Arabic" pitchFamily="18" charset="-78"/>
                <a:cs typeface="Traditional Arabic" pitchFamily="18" charset="-78"/>
              </a:rPr>
              <a:t>بمجرد تقديمك رد المورد على المناقصة، فإنه يمكنك تنفيذ الإجراءات التالية: عرض وتحرير وسحب ردك (ردودك)</a:t>
            </a:r>
          </a:p>
          <a:p>
            <a:pPr algn="justLow" rtl="1">
              <a:lnSpc>
                <a:spcPct val="100000"/>
              </a:lnSpc>
              <a:buClrTx/>
            </a:pPr>
            <a:r>
              <a:rPr lang="ar-YE" sz="1900">
                <a:latin typeface="Traditional Arabic" pitchFamily="18" charset="-78"/>
                <a:cs typeface="Traditional Arabic" pitchFamily="18" charset="-78"/>
              </a:rPr>
              <a:t>يمكنك فقط تعديل وسحب الرد </a:t>
            </a:r>
            <a:r>
              <a:rPr lang="ar-YE" sz="1900" u="sng">
                <a:latin typeface="Traditional Arabic" pitchFamily="18" charset="-78"/>
                <a:cs typeface="Traditional Arabic" pitchFamily="18" charset="-78"/>
              </a:rPr>
              <a:t>قبل الموعد النهائي للتقديم </a:t>
            </a:r>
            <a:r>
              <a:rPr lang="ar-YE" sz="1900">
                <a:latin typeface="Traditional Arabic" pitchFamily="18" charset="-78"/>
                <a:cs typeface="Traditional Arabic" pitchFamily="18" charset="-78"/>
              </a:rPr>
              <a:t>كما هو محدد في علامة التبويب </a:t>
            </a:r>
            <a:r>
              <a:rPr lang="ar-YE" sz="1900" b="1">
                <a:latin typeface="Traditional Arabic" pitchFamily="18" charset="-78"/>
                <a:cs typeface="Traditional Arabic" pitchFamily="18" charset="-78"/>
              </a:rPr>
              <a:t>معلومات عامة </a:t>
            </a:r>
            <a:r>
              <a:rPr lang="ar-YE" sz="1900">
                <a:latin typeface="Traditional Arabic" pitchFamily="18" charset="-78"/>
                <a:cs typeface="Traditional Arabic" pitchFamily="18" charset="-78"/>
              </a:rPr>
              <a:t>تحت </a:t>
            </a:r>
            <a:r>
              <a:rPr lang="ar-YE" sz="1900" b="1">
                <a:latin typeface="Traditional Arabic" pitchFamily="18" charset="-78"/>
                <a:cs typeface="Traditional Arabic" pitchFamily="18" charset="-78"/>
              </a:rPr>
              <a:t>معلومات المناقصة</a:t>
            </a:r>
          </a:p>
          <a:p>
            <a:pPr algn="justLow" rtl="1">
              <a:lnSpc>
                <a:spcPct val="100000"/>
              </a:lnSpc>
              <a:buClrTx/>
            </a:pPr>
            <a:r>
              <a:rPr lang="ar-YE" sz="1900">
                <a:latin typeface="Traditional Arabic" pitchFamily="18" charset="-78"/>
                <a:cs typeface="Traditional Arabic" pitchFamily="18" charset="-78"/>
              </a:rPr>
              <a:t>يمكنك سحب ردك في أي وقت </a:t>
            </a:r>
            <a:r>
              <a:rPr lang="ar-YE" sz="1900" u="sng">
                <a:latin typeface="Traditional Arabic" pitchFamily="18" charset="-78"/>
                <a:cs typeface="Traditional Arabic" pitchFamily="18" charset="-78"/>
              </a:rPr>
              <a:t>قبل</a:t>
            </a:r>
            <a:r>
              <a:rPr lang="ar-YE" sz="1900">
                <a:latin typeface="Traditional Arabic" pitchFamily="18" charset="-78"/>
                <a:cs typeface="Traditional Arabic" pitchFamily="18" charset="-78"/>
              </a:rPr>
              <a:t> الموعد النهائي للتقديم</a:t>
            </a:r>
          </a:p>
          <a:p>
            <a:pPr algn="justLow" rtl="1">
              <a:lnSpc>
                <a:spcPct val="100000"/>
              </a:lnSpc>
              <a:buClrTx/>
            </a:pPr>
            <a:r>
              <a:rPr lang="ar-YE" sz="1900">
                <a:latin typeface="Traditional Arabic" pitchFamily="18" charset="-78"/>
                <a:cs typeface="Traditional Arabic" pitchFamily="18" charset="-78"/>
              </a:rPr>
              <a:t>اختر </a:t>
            </a:r>
            <a:r>
              <a:rPr lang="ar-YE" sz="1900" b="1">
                <a:latin typeface="Traditional Arabic" pitchFamily="18" charset="-78"/>
                <a:cs typeface="Traditional Arabic" pitchFamily="18" charset="-78"/>
              </a:rPr>
              <a:t>المناقصة</a:t>
            </a:r>
            <a:r>
              <a:rPr lang="ar-YE" sz="1900">
                <a:latin typeface="Traditional Arabic" pitchFamily="18" charset="-78"/>
                <a:cs typeface="Traditional Arabic" pitchFamily="18" charset="-78"/>
              </a:rPr>
              <a:t> التي ترغب في سحب ردك منها</a:t>
            </a:r>
          </a:p>
          <a:p>
            <a:pPr algn="justLow" rtl="1">
              <a:lnSpc>
                <a:spcPct val="100000"/>
              </a:lnSpc>
              <a:buClrTx/>
            </a:pPr>
            <a:r>
              <a:rPr lang="ar-YE" sz="1900">
                <a:latin typeface="Traditional Arabic" pitchFamily="18" charset="-78"/>
                <a:cs typeface="Traditional Arabic" pitchFamily="18" charset="-78"/>
              </a:rPr>
              <a:t>بعد ذلك، انتقل إلى علامة التبويب </a:t>
            </a:r>
            <a:r>
              <a:rPr lang="ar-YE" sz="1900" b="1">
                <a:latin typeface="Traditional Arabic" pitchFamily="18" charset="-78"/>
                <a:cs typeface="Traditional Arabic" pitchFamily="18" charset="-78"/>
              </a:rPr>
              <a:t>إرسال</a:t>
            </a:r>
            <a:r>
              <a:rPr lang="ar-YE" sz="1900">
                <a:latin typeface="Traditional Arabic" pitchFamily="18" charset="-78"/>
                <a:cs typeface="Traditional Arabic" pitchFamily="18" charset="-78"/>
              </a:rPr>
              <a:t> وانقر فوق </a:t>
            </a:r>
            <a:r>
              <a:rPr lang="ar-YE" sz="1900" b="1">
                <a:latin typeface="Traditional Arabic" pitchFamily="18" charset="-78"/>
                <a:cs typeface="Traditional Arabic" pitchFamily="18" charset="-78"/>
              </a:rPr>
              <a:t>سحب التقديم</a:t>
            </a:r>
          </a:p>
          <a:p>
            <a:pPr algn="justLow" rtl="1">
              <a:lnSpc>
                <a:spcPct val="100000"/>
              </a:lnSpc>
              <a:buClrTx/>
            </a:pPr>
            <a:r>
              <a:rPr lang="ar-YE" sz="1900">
                <a:latin typeface="Traditional Arabic" pitchFamily="18" charset="-78"/>
                <a:cs typeface="Traditional Arabic" pitchFamily="18" charset="-78"/>
              </a:rPr>
              <a:t>ستتغير حالة الرد الذي تقوم بسحبه من </a:t>
            </a:r>
            <a:r>
              <a:rPr lang="ar-YE" sz="2000" b="1">
                <a:latin typeface="Traditional Arabic" pitchFamily="18" charset="-78"/>
                <a:cs typeface="Traditional Arabic" pitchFamily="18" charset="-78"/>
              </a:rPr>
              <a:t>تم التقديم </a:t>
            </a:r>
            <a:r>
              <a:rPr lang="ar-YE" sz="1900">
                <a:latin typeface="Traditional Arabic" pitchFamily="18" charset="-78"/>
                <a:cs typeface="Traditional Arabic" pitchFamily="18" charset="-78"/>
              </a:rPr>
              <a:t>(باللون الأخضر) إلى مسودة (باللون الأزرق). </a:t>
            </a:r>
            <a:r>
              <a:rPr lang="ar-YE" sz="1900" u="sng">
                <a:latin typeface="Traditional Arabic" pitchFamily="18" charset="-78"/>
                <a:cs typeface="Traditional Arabic" pitchFamily="18" charset="-78"/>
              </a:rPr>
              <a:t>يمكنك بعد ذلك تحرير المناقصة والإرسال مرة أخرى في حال كان ذلك قبل الموعد النهائي</a:t>
            </a:r>
          </a:p>
          <a:p>
            <a:pPr algn="justLow" rtl="1">
              <a:lnSpc>
                <a:spcPct val="100000"/>
              </a:lnSpc>
              <a:buClrTx/>
            </a:pPr>
            <a:r>
              <a:rPr lang="ar-YE" sz="1900" u="sng">
                <a:latin typeface="Traditional Arabic" pitchFamily="18" charset="-78"/>
                <a:cs typeface="Traditional Arabic" pitchFamily="18" charset="-78"/>
              </a:rPr>
              <a:t>يتم تجاهل مسودة الردود من </a:t>
            </a:r>
            <a:r>
              <a:rPr lang="ar-YE" sz="2000" u="sng">
                <a:latin typeface="Traditional Arabic" pitchFamily="18" charset="-78"/>
                <a:cs typeface="Traditional Arabic" pitchFamily="18" charset="-78"/>
              </a:rPr>
              <a:t>نظام الشراء الإلكتروني لمكتب الأمم المتحدة لخدمات المشاريع </a:t>
            </a:r>
            <a:r>
              <a:rPr lang="ar-YE" sz="1900" u="sng">
                <a:latin typeface="Traditional Arabic" pitchFamily="18" charset="-78"/>
                <a:cs typeface="Traditional Arabic" pitchFamily="18" charset="-78"/>
              </a:rPr>
              <a:t>بمجرد انتهاء الموعد النهائي للتقديم</a:t>
            </a:r>
            <a:endParaRPr lang="en-GB" sz="1900" u="sng"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5"/>
            <a:ext cx="8013724" cy="322238"/>
          </a:xfrm>
        </p:spPr>
        <p:txBody>
          <a:bodyPr/>
          <a:lstStyle/>
          <a:p>
            <a:pPr algn="r" rtl="1"/>
            <a:r>
              <a:rPr lang="ar-YE" sz="1600" b="1">
                <a:latin typeface="Traditional Arabic" pitchFamily="18" charset="-78"/>
                <a:cs typeface="Traditional Arabic" pitchFamily="18" charset="-78"/>
              </a:rPr>
              <a:t>4. نظام الشراء الإلكتروني لمكتب الأمم المتحدة لخدمات المشاريع: لمحة عامة على الوظائف الرئيسية</a:t>
            </a:r>
            <a:endParaRPr lang="en-GB" sz="1600" b="1"/>
          </a:p>
          <a:p>
            <a:endParaRPr lang="en-GB" dirty="0"/>
          </a:p>
        </p:txBody>
      </p:sp>
      <p:cxnSp>
        <p:nvCxnSpPr>
          <p:cNvPr id="8" name="Straight Arrow Connector 7"/>
          <p:cNvCxnSpPr/>
          <p:nvPr/>
        </p:nvCxnSpPr>
        <p:spPr>
          <a:xfrm flipH="1">
            <a:off x="2721540" y="6034531"/>
            <a:ext cx="410844" cy="23565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5531209" y="5021520"/>
            <a:ext cx="313772" cy="22668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6051169" y="5472952"/>
            <a:ext cx="309290" cy="23117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637438" y="4185258"/>
            <a:ext cx="6051177" cy="2084911"/>
            <a:chOff x="1707777" y="4368137"/>
            <a:chExt cx="6051177" cy="2084911"/>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07777" y="4368137"/>
              <a:ext cx="6051177" cy="2084911"/>
            </a:xfrm>
            <a:prstGeom prst="rect">
              <a:avLst/>
            </a:prstGeom>
            <a:noFill/>
            <a:ln w="9525">
              <a:solidFill>
                <a:schemeClr val="tx2"/>
              </a:solidFill>
              <a:miter lim="800000"/>
              <a:headEnd/>
              <a:tailEnd/>
            </a:ln>
            <a:extLst>
              <a:ext uri="{909E8E84-426E-40DD-AFC4-6F175D3DCCD1}">
                <a14:hiddenFill xmlns:a14="http://schemas.microsoft.com/office/drawing/2010/main">
                  <a:solidFill>
                    <a:schemeClr val="accent1"/>
                  </a:solidFill>
                </a14:hiddenFill>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32836" y="4384763"/>
              <a:ext cx="1276350" cy="25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0806972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562708"/>
            <a:ext cx="8001969" cy="506660"/>
          </a:xfrm>
        </p:spPr>
        <p:txBody>
          <a:bodyPr/>
          <a:lstStyle/>
          <a:p>
            <a:pPr algn="r" rtl="1"/>
            <a:r>
              <a:rPr lang="ar-YE">
                <a:latin typeface="Traditional Arabic" pitchFamily="18" charset="-78"/>
                <a:cs typeface="Traditional Arabic" pitchFamily="18" charset="-78"/>
              </a:rPr>
              <a:t>6. الرد على أي توضيح يتعلق بالتقييم</a:t>
            </a:r>
            <a:endParaRPr lang="ar-YE"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29</a:t>
            </a:fld>
            <a:endParaRPr lang="en-US" dirty="0"/>
          </a:p>
        </p:txBody>
      </p:sp>
      <p:sp>
        <p:nvSpPr>
          <p:cNvPr id="5" name="Content Placeholder 4"/>
          <p:cNvSpPr>
            <a:spLocks noGrp="1"/>
          </p:cNvSpPr>
          <p:nvPr>
            <p:ph sz="quarter" idx="12"/>
          </p:nvPr>
        </p:nvSpPr>
        <p:spPr>
          <a:xfrm>
            <a:off x="945083" y="1252757"/>
            <a:ext cx="7704000" cy="4968000"/>
          </a:xfrm>
        </p:spPr>
        <p:txBody>
          <a:bodyPr/>
          <a:lstStyle/>
          <a:p>
            <a:pPr algn="justLow" rtl="1">
              <a:lnSpc>
                <a:spcPct val="100000"/>
              </a:lnSpc>
              <a:buClrTx/>
            </a:pPr>
            <a:r>
              <a:rPr lang="ar-YE" sz="2000">
                <a:latin typeface="Traditional Arabic" pitchFamily="18" charset="-78"/>
                <a:cs typeface="Traditional Arabic" pitchFamily="18" charset="-78"/>
              </a:rPr>
              <a:t>يجوز لمكتب الأمم المتحدة لخدمات المشاريع أن يطلب توضيحاً عن الرد الذي قمت بتقديمه</a:t>
            </a:r>
          </a:p>
          <a:p>
            <a:pPr algn="justLow" rtl="1">
              <a:lnSpc>
                <a:spcPct val="100000"/>
              </a:lnSpc>
              <a:buClrTx/>
            </a:pPr>
            <a:r>
              <a:rPr lang="ar-YE" sz="2000">
                <a:latin typeface="Traditional Arabic" pitchFamily="18" charset="-78"/>
                <a:cs typeface="Traditional Arabic" pitchFamily="18" charset="-78"/>
              </a:rPr>
              <a:t>يقوم مكتب الأمم المتحدة لخدمات المشاريع بإصدار أي توضيحات بعد انقضاء الموعد النهائي للتقديم، أي خلال مرحلة تقييم العطاءات</a:t>
            </a:r>
          </a:p>
          <a:p>
            <a:pPr algn="justLow" rtl="1">
              <a:lnSpc>
                <a:spcPct val="100000"/>
              </a:lnSpc>
              <a:buClrTx/>
            </a:pPr>
            <a:r>
              <a:rPr lang="ar-YE" sz="2000">
                <a:latin typeface="Traditional Arabic" pitchFamily="18" charset="-78"/>
                <a:cs typeface="Traditional Arabic" pitchFamily="18" charset="-78"/>
              </a:rPr>
              <a:t>قم بالإطلاع على المناقصة من خلال الرابط الموجود في رسالة البريد الإلكتروني التي تتضمن التوضيح الذي استلمته،</a:t>
            </a:r>
          </a:p>
          <a:p>
            <a:pPr algn="justLow" rtl="1">
              <a:lnSpc>
                <a:spcPct val="100000"/>
              </a:lnSpc>
              <a:buClrTx/>
            </a:pPr>
            <a:r>
              <a:rPr lang="ar-YE" sz="2000">
                <a:latin typeface="Traditional Arabic" pitchFamily="18" charset="-78"/>
                <a:cs typeface="Traditional Arabic" pitchFamily="18" charset="-78"/>
              </a:rPr>
              <a:t>أو اذهب إلى علامة التبويب </a:t>
            </a:r>
            <a:r>
              <a:rPr lang="ar-YE" sz="2000" b="1">
                <a:latin typeface="Traditional Arabic" pitchFamily="18" charset="-78"/>
                <a:cs typeface="Traditional Arabic" pitchFamily="18" charset="-78"/>
              </a:rPr>
              <a:t>توضيحات التقييم </a:t>
            </a:r>
            <a:r>
              <a:rPr lang="ar-YE" sz="2000">
                <a:latin typeface="Traditional Arabic" pitchFamily="18" charset="-78"/>
                <a:cs typeface="Traditional Arabic" pitchFamily="18" charset="-78"/>
              </a:rPr>
              <a:t>الخاصة بالمناقصة</a:t>
            </a:r>
            <a:endParaRPr lang="en-GB" sz="2000"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4"/>
            <a:ext cx="8027792" cy="350373"/>
          </a:xfrm>
        </p:spPr>
        <p:txBody>
          <a:bodyPr/>
          <a:lstStyle/>
          <a:p>
            <a:pPr algn="r" rtl="1"/>
            <a:r>
              <a:rPr lang="ar-YE" sz="1600" b="1">
                <a:latin typeface="Traditional Arabic" pitchFamily="18" charset="-78"/>
                <a:cs typeface="Traditional Arabic" pitchFamily="18" charset="-78"/>
              </a:rPr>
              <a:t>4. نظام الشراء الإلكتروني لمكتب الأمم المتحدة لخدمات المشاريع: لمحة عامة على الوظائف الرئيسية</a:t>
            </a:r>
            <a:endParaRPr lang="en-GB" sz="1600" b="1"/>
          </a:p>
          <a:p>
            <a:endParaRPr lang="en-GB" dirty="0"/>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1543" y="2996209"/>
            <a:ext cx="5576421" cy="2180908"/>
          </a:xfrm>
          <a:prstGeom prst="rect">
            <a:avLst/>
          </a:prstGeom>
          <a:noFill/>
          <a:ln w="6350">
            <a:solidFill>
              <a:schemeClr val="tx2"/>
            </a:solidFill>
          </a:ln>
          <a:extLst/>
        </p:spPr>
      </p:pic>
      <p:grpSp>
        <p:nvGrpSpPr>
          <p:cNvPr id="8" name="Group 7"/>
          <p:cNvGrpSpPr/>
          <p:nvPr/>
        </p:nvGrpSpPr>
        <p:grpSpPr>
          <a:xfrm>
            <a:off x="2351207" y="3851641"/>
            <a:ext cx="4323505" cy="1044989"/>
            <a:chOff x="943152" y="2484246"/>
            <a:chExt cx="5554223" cy="1044989"/>
          </a:xfrm>
        </p:grpSpPr>
        <p:cxnSp>
          <p:nvCxnSpPr>
            <p:cNvPr id="9" name="Straight Arrow Connector 8"/>
            <p:cNvCxnSpPr/>
            <p:nvPr/>
          </p:nvCxnSpPr>
          <p:spPr>
            <a:xfrm flipH="1">
              <a:off x="943152" y="3529235"/>
              <a:ext cx="41601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6192575" y="2484246"/>
              <a:ext cx="304800" cy="2286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39980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a:t>
            </a:fld>
            <a:endParaRPr lang="en-US" dirty="0"/>
          </a:p>
        </p:txBody>
      </p:sp>
      <p:sp>
        <p:nvSpPr>
          <p:cNvPr id="8" name="Text Placeholder 2"/>
          <p:cNvSpPr txBox="1">
            <a:spLocks/>
          </p:cNvSpPr>
          <p:nvPr/>
        </p:nvSpPr>
        <p:spPr>
          <a:xfrm>
            <a:off x="8088923" y="1227190"/>
            <a:ext cx="571094" cy="575642"/>
          </a:xfrm>
          <a:prstGeom prst="rect">
            <a:avLst/>
          </a:prstGeom>
          <a:solidFill>
            <a:schemeClr val="tx2"/>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0"/>
              </a:spcBef>
              <a:spcAft>
                <a:spcPts val="0"/>
              </a:spcAft>
              <a:buFont typeface="Arial" pitchFamily="34" charset="0"/>
              <a:buNone/>
            </a:pPr>
            <a:r>
              <a:rPr lang="ar-YE" sz="2400" b="1">
                <a:solidFill>
                  <a:srgbClr val="F6F6F6"/>
                </a:solidFill>
              </a:rPr>
              <a:t>1</a:t>
            </a:r>
            <a:endParaRPr lang="en-GB" b="1" dirty="0">
              <a:solidFill>
                <a:srgbClr val="F6F6F6"/>
              </a:solidFill>
            </a:endParaRPr>
          </a:p>
        </p:txBody>
      </p:sp>
      <p:sp>
        <p:nvSpPr>
          <p:cNvPr id="11" name="Text Placeholder 2"/>
          <p:cNvSpPr txBox="1">
            <a:spLocks/>
          </p:cNvSpPr>
          <p:nvPr/>
        </p:nvSpPr>
        <p:spPr>
          <a:xfrm>
            <a:off x="8070733" y="1991873"/>
            <a:ext cx="575642" cy="575642"/>
          </a:xfrm>
          <a:prstGeom prst="rect">
            <a:avLst/>
          </a:prstGeom>
          <a:solidFill>
            <a:schemeClr val="tx2"/>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0"/>
              </a:spcBef>
              <a:spcAft>
                <a:spcPts val="0"/>
              </a:spcAft>
              <a:buFont typeface="Arial" pitchFamily="34" charset="0"/>
              <a:buNone/>
            </a:pPr>
            <a:r>
              <a:rPr lang="ar-YE" sz="2400" b="1">
                <a:solidFill>
                  <a:srgbClr val="F6F6F6"/>
                </a:solidFill>
              </a:rPr>
              <a:t>2</a:t>
            </a:r>
            <a:endParaRPr lang="en-GB" b="1" dirty="0">
              <a:solidFill>
                <a:srgbClr val="F6F6F6"/>
              </a:solidFill>
            </a:endParaRPr>
          </a:p>
        </p:txBody>
      </p:sp>
      <p:sp>
        <p:nvSpPr>
          <p:cNvPr id="14" name="Text Placeholder 2"/>
          <p:cNvSpPr txBox="1">
            <a:spLocks/>
          </p:cNvSpPr>
          <p:nvPr/>
        </p:nvSpPr>
        <p:spPr>
          <a:xfrm>
            <a:off x="8056665" y="4229649"/>
            <a:ext cx="575642" cy="575642"/>
          </a:xfrm>
          <a:prstGeom prst="rect">
            <a:avLst/>
          </a:prstGeom>
          <a:solidFill>
            <a:schemeClr val="tx2"/>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0"/>
              </a:spcBef>
              <a:spcAft>
                <a:spcPts val="0"/>
              </a:spcAft>
              <a:buFont typeface="Arial" pitchFamily="34" charset="0"/>
              <a:buNone/>
            </a:pPr>
            <a:r>
              <a:rPr lang="ar-YE" sz="2400" b="1">
                <a:solidFill>
                  <a:srgbClr val="F6F6F6"/>
                </a:solidFill>
              </a:rPr>
              <a:t>5</a:t>
            </a:r>
            <a:endParaRPr lang="en-GB" sz="2400" b="1" dirty="0">
              <a:solidFill>
                <a:srgbClr val="F6F6F6"/>
              </a:solidFill>
            </a:endParaRPr>
          </a:p>
        </p:txBody>
      </p:sp>
      <p:sp>
        <p:nvSpPr>
          <p:cNvPr id="17" name="Text Placeholder 2"/>
          <p:cNvSpPr txBox="1">
            <a:spLocks/>
          </p:cNvSpPr>
          <p:nvPr/>
        </p:nvSpPr>
        <p:spPr>
          <a:xfrm>
            <a:off x="8042597" y="4952129"/>
            <a:ext cx="575642" cy="575642"/>
          </a:xfrm>
          <a:prstGeom prst="rect">
            <a:avLst/>
          </a:prstGeom>
          <a:solidFill>
            <a:schemeClr val="tx2"/>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0"/>
              </a:spcBef>
              <a:spcAft>
                <a:spcPts val="0"/>
              </a:spcAft>
              <a:buFont typeface="Arial" pitchFamily="34" charset="0"/>
              <a:buNone/>
            </a:pPr>
            <a:r>
              <a:rPr lang="ar-YE" sz="2400" b="1">
                <a:solidFill>
                  <a:srgbClr val="F6F6F6"/>
                </a:solidFill>
              </a:rPr>
              <a:t>6</a:t>
            </a:r>
            <a:endParaRPr lang="en-GB" b="1" dirty="0">
              <a:solidFill>
                <a:srgbClr val="F6F6F6"/>
              </a:solidFill>
            </a:endParaRPr>
          </a:p>
        </p:txBody>
      </p:sp>
      <p:sp>
        <p:nvSpPr>
          <p:cNvPr id="20" name="Text Placeholder 2"/>
          <p:cNvSpPr txBox="1">
            <a:spLocks/>
          </p:cNvSpPr>
          <p:nvPr/>
        </p:nvSpPr>
        <p:spPr>
          <a:xfrm>
            <a:off x="8042598" y="2728420"/>
            <a:ext cx="575642" cy="575642"/>
          </a:xfrm>
          <a:prstGeom prst="rect">
            <a:avLst/>
          </a:prstGeom>
          <a:solidFill>
            <a:schemeClr val="tx2"/>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0"/>
              </a:spcBef>
              <a:spcAft>
                <a:spcPts val="0"/>
              </a:spcAft>
              <a:buFont typeface="Arial" pitchFamily="34" charset="0"/>
              <a:buNone/>
            </a:pPr>
            <a:r>
              <a:rPr lang="ar-YE" sz="2400" b="1">
                <a:solidFill>
                  <a:srgbClr val="F6F6F6"/>
                </a:solidFill>
              </a:rPr>
              <a:t>3</a:t>
            </a:r>
            <a:endParaRPr lang="en-GB" b="1" dirty="0">
              <a:solidFill>
                <a:srgbClr val="F6F6F6"/>
              </a:solidFill>
            </a:endParaRPr>
          </a:p>
        </p:txBody>
      </p:sp>
      <p:sp>
        <p:nvSpPr>
          <p:cNvPr id="23" name="Text Placeholder 2"/>
          <p:cNvSpPr txBox="1">
            <a:spLocks/>
          </p:cNvSpPr>
          <p:nvPr/>
        </p:nvSpPr>
        <p:spPr>
          <a:xfrm>
            <a:off x="8056666" y="3493102"/>
            <a:ext cx="575642" cy="575642"/>
          </a:xfrm>
          <a:prstGeom prst="rect">
            <a:avLst/>
          </a:prstGeom>
          <a:solidFill>
            <a:schemeClr val="tx2"/>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0"/>
              </a:spcBef>
              <a:spcAft>
                <a:spcPts val="0"/>
              </a:spcAft>
              <a:buFont typeface="Arial" pitchFamily="34" charset="0"/>
              <a:buNone/>
            </a:pPr>
            <a:r>
              <a:rPr lang="ar-YE" sz="2400" b="1">
                <a:solidFill>
                  <a:srgbClr val="F6F6F6"/>
                </a:solidFill>
              </a:rPr>
              <a:t>4</a:t>
            </a:r>
            <a:endParaRPr lang="en-GB" b="1" dirty="0">
              <a:solidFill>
                <a:srgbClr val="F6F6F6"/>
              </a:solidFill>
            </a:endParaRPr>
          </a:p>
        </p:txBody>
      </p:sp>
      <p:sp>
        <p:nvSpPr>
          <p:cNvPr id="26" name="Text Placeholder 2"/>
          <p:cNvSpPr txBox="1">
            <a:spLocks/>
          </p:cNvSpPr>
          <p:nvPr/>
        </p:nvSpPr>
        <p:spPr>
          <a:xfrm>
            <a:off x="8042598" y="5646472"/>
            <a:ext cx="575642" cy="575642"/>
          </a:xfrm>
          <a:prstGeom prst="rect">
            <a:avLst/>
          </a:prstGeom>
          <a:solidFill>
            <a:schemeClr val="tx2"/>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Bef>
                <a:spcPts val="0"/>
              </a:spcBef>
              <a:spcAft>
                <a:spcPts val="0"/>
              </a:spcAft>
              <a:buFont typeface="Arial" pitchFamily="34" charset="0"/>
              <a:buNone/>
            </a:pPr>
            <a:r>
              <a:rPr lang="ar-YE" sz="2400" b="1">
                <a:solidFill>
                  <a:srgbClr val="F6F6F6"/>
                </a:solidFill>
              </a:rPr>
              <a:t>7</a:t>
            </a:r>
            <a:endParaRPr lang="en-GB" b="1" dirty="0">
              <a:solidFill>
                <a:srgbClr val="F6F6F6"/>
              </a:solidFill>
            </a:endParaRPr>
          </a:p>
        </p:txBody>
      </p:sp>
      <p:sp>
        <p:nvSpPr>
          <p:cNvPr id="28" name="Title 27"/>
          <p:cNvSpPr>
            <a:spLocks noGrp="1"/>
          </p:cNvSpPr>
          <p:nvPr>
            <p:ph type="title"/>
          </p:nvPr>
        </p:nvSpPr>
        <p:spPr>
          <a:xfrm>
            <a:off x="719999" y="277368"/>
            <a:ext cx="7945699" cy="707370"/>
          </a:xfrm>
        </p:spPr>
        <p:txBody>
          <a:bodyPr/>
          <a:lstStyle/>
          <a:p>
            <a:pPr algn="r" rtl="1"/>
            <a:r>
              <a:rPr lang="ar-YE">
                <a:latin typeface="Traditional Arabic" pitchFamily="18" charset="-78"/>
                <a:cs typeface="Traditional Arabic" pitchFamily="18" charset="-78"/>
              </a:rPr>
              <a:t>المحتويات</a:t>
            </a:r>
            <a:endParaRPr lang="en-GB" dirty="0">
              <a:latin typeface="Traditional Arabic" pitchFamily="18" charset="-78"/>
              <a:cs typeface="Traditional Arabic" pitchFamily="18" charset="-78"/>
            </a:endParaRPr>
          </a:p>
        </p:txBody>
      </p:sp>
      <p:sp>
        <p:nvSpPr>
          <p:cNvPr id="29" name="Text Placeholder 3"/>
          <p:cNvSpPr txBox="1">
            <a:spLocks/>
          </p:cNvSpPr>
          <p:nvPr/>
        </p:nvSpPr>
        <p:spPr>
          <a:xfrm>
            <a:off x="365760" y="1255326"/>
            <a:ext cx="7624689" cy="575642"/>
          </a:xfrm>
          <a:prstGeom prst="rect">
            <a:avLst/>
          </a:prstGeom>
          <a:solidFill>
            <a:schemeClr val="bg1">
              <a:alpha val="30000"/>
            </a:schemeClr>
          </a:solidFill>
          <a:ln>
            <a:noFill/>
          </a:ln>
        </p:spPr>
        <p:txBody>
          <a:bodyPr lIns="180000"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Low" rtl="1">
              <a:spcBef>
                <a:spcPts val="0"/>
              </a:spcBef>
              <a:buNone/>
            </a:pPr>
            <a:r>
              <a:rPr lang="ar-YE" sz="2000">
                <a:latin typeface="Traditional Arabic" pitchFamily="18" charset="-78"/>
                <a:cs typeface="Traditional Arabic" pitchFamily="18" charset="-78"/>
              </a:rPr>
              <a:t>مقدمة حول نظام الشراء الإلكتروني لبوابة الأمم المتحدة العالمية للمشتريات ومكتب الأمم المتحدة لخدمات المشاريع</a:t>
            </a:r>
          </a:p>
        </p:txBody>
      </p:sp>
      <p:sp>
        <p:nvSpPr>
          <p:cNvPr id="30" name="Text Placeholder 3"/>
          <p:cNvSpPr txBox="1">
            <a:spLocks/>
          </p:cNvSpPr>
          <p:nvPr/>
        </p:nvSpPr>
        <p:spPr>
          <a:xfrm>
            <a:off x="965414" y="1991873"/>
            <a:ext cx="6996899" cy="575642"/>
          </a:xfrm>
          <a:prstGeom prst="rect">
            <a:avLst/>
          </a:prstGeom>
          <a:solidFill>
            <a:schemeClr val="bg1">
              <a:alpha val="30000"/>
            </a:schemeClr>
          </a:solidFill>
          <a:ln>
            <a:noFill/>
          </a:ln>
        </p:spPr>
        <p:txBody>
          <a:bodyPr lIns="180000"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spcBef>
                <a:spcPts val="0"/>
              </a:spcBef>
              <a:buNone/>
            </a:pPr>
            <a:r>
              <a:rPr lang="ar-YE" sz="2000">
                <a:latin typeface="Traditional Arabic" pitchFamily="18" charset="-78"/>
                <a:cs typeface="Traditional Arabic" pitchFamily="18" charset="-78"/>
              </a:rPr>
              <a:t>تسجيل الموردين في بوابة الأمم المتحدة العالمية للمشتريات</a:t>
            </a:r>
            <a:endParaRPr lang="en-GB" sz="2000" dirty="0">
              <a:latin typeface="Traditional Arabic" pitchFamily="18" charset="-78"/>
              <a:cs typeface="Traditional Arabic" pitchFamily="18" charset="-78"/>
            </a:endParaRPr>
          </a:p>
        </p:txBody>
      </p:sp>
      <p:sp>
        <p:nvSpPr>
          <p:cNvPr id="31" name="Text Placeholder 3"/>
          <p:cNvSpPr txBox="1">
            <a:spLocks/>
          </p:cNvSpPr>
          <p:nvPr/>
        </p:nvSpPr>
        <p:spPr>
          <a:xfrm>
            <a:off x="436098" y="2728420"/>
            <a:ext cx="7526215" cy="575642"/>
          </a:xfrm>
          <a:prstGeom prst="rect">
            <a:avLst/>
          </a:prstGeom>
          <a:solidFill>
            <a:schemeClr val="bg1">
              <a:alpha val="30000"/>
            </a:schemeClr>
          </a:solidFill>
          <a:ln>
            <a:noFill/>
          </a:ln>
        </p:spPr>
        <p:txBody>
          <a:bodyPr lIns="180000"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spcBef>
                <a:spcPts val="0"/>
              </a:spcBef>
              <a:buNone/>
            </a:pPr>
            <a:r>
              <a:rPr lang="ar-YE" sz="2000">
                <a:latin typeface="Traditional Arabic" pitchFamily="18" charset="-78"/>
                <a:cs typeface="Traditional Arabic" pitchFamily="18" charset="-78"/>
              </a:rPr>
              <a:t>البحث عن إشعارات المناقصات</a:t>
            </a:r>
            <a:r>
              <a:rPr lang="ar-YE" sz="2000" b="1">
                <a:latin typeface="Traditional Arabic" pitchFamily="18" charset="-78"/>
                <a:cs typeface="Traditional Arabic" pitchFamily="18" charset="-78"/>
              </a:rPr>
              <a:t> </a:t>
            </a:r>
            <a:r>
              <a:rPr lang="ar-YE" sz="2000">
                <a:latin typeface="Traditional Arabic" pitchFamily="18" charset="-78"/>
                <a:cs typeface="Traditional Arabic" pitchFamily="18" charset="-78"/>
              </a:rPr>
              <a:t>/ التعبير عن الاهتمام / الوصول إلى نظام الشراء الإلكتروني </a:t>
            </a:r>
            <a:endParaRPr lang="en-GB" sz="2000" dirty="0">
              <a:latin typeface="Traditional Arabic" pitchFamily="18" charset="-78"/>
              <a:cs typeface="Traditional Arabic" pitchFamily="18" charset="-78"/>
            </a:endParaRPr>
          </a:p>
        </p:txBody>
      </p:sp>
      <p:sp>
        <p:nvSpPr>
          <p:cNvPr id="32" name="Text Placeholder 3"/>
          <p:cNvSpPr txBox="1">
            <a:spLocks/>
          </p:cNvSpPr>
          <p:nvPr/>
        </p:nvSpPr>
        <p:spPr>
          <a:xfrm>
            <a:off x="965415" y="3464967"/>
            <a:ext cx="6912493" cy="575642"/>
          </a:xfrm>
          <a:prstGeom prst="rect">
            <a:avLst/>
          </a:prstGeom>
          <a:solidFill>
            <a:schemeClr val="bg1">
              <a:alpha val="30000"/>
            </a:schemeClr>
          </a:solidFill>
          <a:ln>
            <a:noFill/>
          </a:ln>
        </p:spPr>
        <p:txBody>
          <a:bodyPr lIns="180000"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spcBef>
                <a:spcPts val="0"/>
              </a:spcBef>
              <a:buNone/>
            </a:pPr>
            <a:r>
              <a:rPr lang="ar-YE" sz="2000">
                <a:latin typeface="Traditional Arabic" pitchFamily="18" charset="-78"/>
                <a:cs typeface="Traditional Arabic" pitchFamily="18" charset="-78"/>
              </a:rPr>
              <a:t>الوظائف الرئيسية لنظام الشراء الإلكتروني لمكتب الأمم المتحدة لخدمات المشاريع</a:t>
            </a:r>
            <a:endParaRPr lang="en-GB" sz="2000" dirty="0">
              <a:latin typeface="Traditional Arabic" pitchFamily="18" charset="-78"/>
              <a:cs typeface="Traditional Arabic" pitchFamily="18" charset="-78"/>
            </a:endParaRPr>
          </a:p>
        </p:txBody>
      </p:sp>
      <p:sp>
        <p:nvSpPr>
          <p:cNvPr id="33" name="Text Placeholder 3"/>
          <p:cNvSpPr txBox="1">
            <a:spLocks/>
          </p:cNvSpPr>
          <p:nvPr/>
        </p:nvSpPr>
        <p:spPr>
          <a:xfrm>
            <a:off x="965415" y="4201514"/>
            <a:ext cx="6898425" cy="575642"/>
          </a:xfrm>
          <a:prstGeom prst="rect">
            <a:avLst/>
          </a:prstGeom>
          <a:solidFill>
            <a:schemeClr val="bg1">
              <a:alpha val="30000"/>
            </a:schemeClr>
          </a:solidFill>
          <a:ln>
            <a:noFill/>
          </a:ln>
        </p:spPr>
        <p:txBody>
          <a:bodyPr lIns="180000"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spcBef>
                <a:spcPts val="0"/>
              </a:spcBef>
              <a:buNone/>
            </a:pPr>
            <a:r>
              <a:rPr lang="ar-YE" sz="2000">
                <a:latin typeface="Traditional Arabic" pitchFamily="18" charset="-78"/>
                <a:cs typeface="Traditional Arabic" pitchFamily="18" charset="-78"/>
              </a:rPr>
              <a:t>توصيات رئيسية للموردين </a:t>
            </a:r>
            <a:endParaRPr lang="en-GB" sz="2000" dirty="0">
              <a:latin typeface="Traditional Arabic" pitchFamily="18" charset="-78"/>
              <a:cs typeface="Traditional Arabic" pitchFamily="18" charset="-78"/>
            </a:endParaRPr>
          </a:p>
        </p:txBody>
      </p:sp>
      <p:sp>
        <p:nvSpPr>
          <p:cNvPr id="34" name="Text Placeholder 3"/>
          <p:cNvSpPr txBox="1">
            <a:spLocks/>
          </p:cNvSpPr>
          <p:nvPr/>
        </p:nvSpPr>
        <p:spPr>
          <a:xfrm>
            <a:off x="965415" y="4938061"/>
            <a:ext cx="6884357" cy="575642"/>
          </a:xfrm>
          <a:prstGeom prst="rect">
            <a:avLst/>
          </a:prstGeom>
          <a:solidFill>
            <a:schemeClr val="bg1">
              <a:alpha val="30000"/>
            </a:schemeClr>
          </a:solidFill>
          <a:ln>
            <a:noFill/>
          </a:ln>
        </p:spPr>
        <p:txBody>
          <a:bodyPr lIns="180000"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spcBef>
                <a:spcPts val="0"/>
              </a:spcBef>
              <a:buNone/>
            </a:pPr>
            <a:r>
              <a:rPr lang="ar-YE" sz="2000">
                <a:latin typeface="Traditional Arabic" pitchFamily="18" charset="-78"/>
                <a:cs typeface="Traditional Arabic" pitchFamily="18" charset="-78"/>
              </a:rPr>
              <a:t>الاتصال والموارد</a:t>
            </a:r>
            <a:endParaRPr lang="en-GB" sz="2000" dirty="0">
              <a:latin typeface="Traditional Arabic" pitchFamily="18" charset="-78"/>
              <a:cs typeface="Traditional Arabic" pitchFamily="18" charset="-78"/>
            </a:endParaRPr>
          </a:p>
        </p:txBody>
      </p:sp>
      <p:sp>
        <p:nvSpPr>
          <p:cNvPr id="35" name="Text Placeholder 3"/>
          <p:cNvSpPr txBox="1">
            <a:spLocks/>
          </p:cNvSpPr>
          <p:nvPr/>
        </p:nvSpPr>
        <p:spPr>
          <a:xfrm>
            <a:off x="965415" y="5674607"/>
            <a:ext cx="6842154" cy="575642"/>
          </a:xfrm>
          <a:prstGeom prst="rect">
            <a:avLst/>
          </a:prstGeom>
          <a:solidFill>
            <a:schemeClr val="bg1">
              <a:alpha val="30000"/>
            </a:schemeClr>
          </a:solidFill>
          <a:ln>
            <a:noFill/>
          </a:ln>
        </p:spPr>
        <p:txBody>
          <a:bodyPr lIns="180000"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fontAlgn="auto">
              <a:spcBef>
                <a:spcPts val="0"/>
              </a:spcBef>
              <a:spcAft>
                <a:spcPts val="0"/>
              </a:spcAft>
              <a:buNone/>
            </a:pPr>
            <a:r>
              <a:rPr lang="ar-YE" sz="2000">
                <a:latin typeface="Traditional Arabic" pitchFamily="18" charset="-78"/>
                <a:cs typeface="Traditional Arabic" pitchFamily="18" charset="-78"/>
              </a:rPr>
              <a:t>جلسة الاسئلة والاجوبة</a:t>
            </a:r>
          </a:p>
        </p:txBody>
      </p:sp>
    </p:spTree>
    <p:extLst>
      <p:ext uri="{BB962C8B-B14F-4D97-AF65-F5344CB8AC3E}">
        <p14:creationId xmlns:p14="http://schemas.microsoft.com/office/powerpoint/2010/main" val="36802673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520503"/>
            <a:ext cx="7973834" cy="492593"/>
          </a:xfrm>
        </p:spPr>
        <p:txBody>
          <a:bodyPr/>
          <a:lstStyle/>
          <a:p>
            <a:pPr algn="r" rtl="1"/>
            <a:r>
              <a:rPr lang="ar-YE">
                <a:latin typeface="Traditional Arabic" pitchFamily="18" charset="-78"/>
                <a:cs typeface="Traditional Arabic" pitchFamily="18" charset="-78"/>
              </a:rPr>
              <a:t>7. التحقق من حالة المناقصة</a:t>
            </a:r>
            <a:endParaRPr lang="ar-YE"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30</a:t>
            </a:fld>
            <a:endParaRPr lang="en-US" dirty="0"/>
          </a:p>
        </p:txBody>
      </p:sp>
      <p:sp>
        <p:nvSpPr>
          <p:cNvPr id="5" name="Content Placeholder 4"/>
          <p:cNvSpPr>
            <a:spLocks noGrp="1"/>
          </p:cNvSpPr>
          <p:nvPr>
            <p:ph sz="quarter" idx="12"/>
          </p:nvPr>
        </p:nvSpPr>
        <p:spPr>
          <a:xfrm>
            <a:off x="720000" y="1126147"/>
            <a:ext cx="7704000" cy="5316855"/>
          </a:xfrm>
        </p:spPr>
        <p:txBody>
          <a:bodyPr/>
          <a:lstStyle/>
          <a:p>
            <a:pPr algn="justLow" rtl="1">
              <a:lnSpc>
                <a:spcPct val="100000"/>
              </a:lnSpc>
              <a:buClrTx/>
            </a:pPr>
            <a:r>
              <a:rPr lang="ar-YE" sz="2000" dirty="0">
                <a:latin typeface="Traditional Arabic" pitchFamily="18" charset="-78"/>
                <a:cs typeface="Traditional Arabic" pitchFamily="18" charset="-78"/>
              </a:rPr>
              <a:t>أنقر تحت </a:t>
            </a:r>
            <a:r>
              <a:rPr lang="ar-YE" sz="2000" b="1" dirty="0">
                <a:latin typeface="Traditional Arabic" pitchFamily="18" charset="-78"/>
                <a:cs typeface="Traditional Arabic" pitchFamily="18" charset="-78"/>
              </a:rPr>
              <a:t>عرض عطاءات المناقصات المقدمة </a:t>
            </a:r>
            <a:r>
              <a:rPr lang="ar-YE" sz="2000" b="1" dirty="0" smtClean="0">
                <a:latin typeface="Traditional Arabic" pitchFamily="18" charset="-78"/>
                <a:cs typeface="Traditional Arabic" pitchFamily="18" charset="-78"/>
              </a:rPr>
              <a:t>من قبلي </a:t>
            </a:r>
            <a:r>
              <a:rPr lang="ar-YE" sz="2000" dirty="0" smtClean="0">
                <a:latin typeface="Traditional Arabic" pitchFamily="18" charset="-78"/>
                <a:cs typeface="Traditional Arabic" pitchFamily="18" charset="-78"/>
              </a:rPr>
              <a:t>(</a:t>
            </a:r>
            <a:r>
              <a:rPr lang="ar-YE" sz="2000" dirty="0">
                <a:latin typeface="Traditional Arabic" pitchFamily="18" charset="-78"/>
                <a:cs typeface="Traditional Arabic" pitchFamily="18" charset="-78"/>
              </a:rPr>
              <a:t>إذا كنت قد قمت بتسجيل الدخول سلفاً إلى نظام الشراء الإلكتروني، انتقل إلى </a:t>
            </a:r>
            <a:r>
              <a:rPr lang="ar-YE" sz="2000" b="1" dirty="0">
                <a:latin typeface="Traditional Arabic" pitchFamily="18" charset="-78"/>
                <a:cs typeface="Traditional Arabic" pitchFamily="18" charset="-78"/>
              </a:rPr>
              <a:t>مناقصاتي</a:t>
            </a:r>
            <a:r>
              <a:rPr lang="ar-YE" sz="2000" dirty="0">
                <a:latin typeface="Traditional Arabic" pitchFamily="18" charset="-78"/>
                <a:cs typeface="Traditional Arabic" pitchFamily="18" charset="-78"/>
              </a:rPr>
              <a:t>)</a:t>
            </a:r>
            <a:endParaRPr lang="en-GB" sz="2000" dirty="0">
              <a:latin typeface="Traditional Arabic" pitchFamily="18" charset="-78"/>
              <a:cs typeface="Traditional Arabic" pitchFamily="18" charset="-78"/>
            </a:endParaRPr>
          </a:p>
          <a:p>
            <a:pPr algn="justLow" rtl="1">
              <a:lnSpc>
                <a:spcPct val="100000"/>
              </a:lnSpc>
              <a:buClrTx/>
            </a:pPr>
            <a:r>
              <a:rPr lang="ar-YE" sz="2000" dirty="0">
                <a:latin typeface="Traditional Arabic" pitchFamily="18" charset="-78"/>
                <a:cs typeface="Traditional Arabic" pitchFamily="18" charset="-78"/>
              </a:rPr>
              <a:t>هناك ثلاث حالات محتملة للمناقصة:</a:t>
            </a:r>
            <a:endParaRPr lang="en-GB" sz="2000" dirty="0">
              <a:latin typeface="Traditional Arabic" pitchFamily="18" charset="-78"/>
              <a:cs typeface="Traditional Arabic" pitchFamily="18" charset="-78"/>
            </a:endParaRPr>
          </a:p>
          <a:p>
            <a:pPr lvl="1" algn="justLow" rtl="1">
              <a:lnSpc>
                <a:spcPct val="100000"/>
              </a:lnSpc>
              <a:buClrTx/>
            </a:pPr>
            <a:r>
              <a:rPr lang="ar-YE" sz="2000" dirty="0">
                <a:latin typeface="Traditional Arabic" pitchFamily="18" charset="-78"/>
                <a:cs typeface="Traditional Arabic" pitchFamily="18" charset="-78"/>
              </a:rPr>
              <a:t>الفتح (اللون </a:t>
            </a:r>
            <a:r>
              <a:rPr lang="ar-YE" sz="2000" b="1" dirty="0">
                <a:solidFill>
                  <a:srgbClr val="00B050"/>
                </a:solidFill>
                <a:latin typeface="Traditional Arabic" pitchFamily="18" charset="-78"/>
                <a:cs typeface="Traditional Arabic" pitchFamily="18" charset="-78"/>
              </a:rPr>
              <a:t>الأخضر</a:t>
            </a:r>
            <a:r>
              <a:rPr lang="ar-YE" sz="2000" dirty="0">
                <a:latin typeface="Traditional Arabic" pitchFamily="18" charset="-78"/>
                <a:cs typeface="Traditional Arabic" pitchFamily="18" charset="-78"/>
              </a:rPr>
              <a:t>): لم ينقضي الموعد النهائي بعد.</a:t>
            </a:r>
          </a:p>
          <a:p>
            <a:pPr lvl="1" algn="justLow" rtl="1">
              <a:lnSpc>
                <a:spcPct val="100000"/>
              </a:lnSpc>
              <a:buClrTx/>
            </a:pPr>
            <a:r>
              <a:rPr lang="ar-YE" sz="2000" dirty="0">
                <a:latin typeface="Traditional Arabic" pitchFamily="18" charset="-78"/>
                <a:cs typeface="Traditional Arabic" pitchFamily="18" charset="-78"/>
              </a:rPr>
              <a:t>التقييم (اللون </a:t>
            </a:r>
            <a:r>
              <a:rPr lang="ar-YE" sz="2000" b="1" dirty="0">
                <a:solidFill>
                  <a:srgbClr val="FF6900"/>
                </a:solidFill>
                <a:latin typeface="Traditional Arabic" pitchFamily="18" charset="-78"/>
                <a:cs typeface="Traditional Arabic" pitchFamily="18" charset="-78"/>
              </a:rPr>
              <a:t>البرتقالي</a:t>
            </a:r>
            <a:r>
              <a:rPr lang="ar-YE" sz="2000" dirty="0">
                <a:latin typeface="Traditional Arabic" pitchFamily="18" charset="-78"/>
                <a:cs typeface="Traditional Arabic" pitchFamily="18" charset="-78"/>
              </a:rPr>
              <a:t>): انقضى الموعد النهائي ويقوم مكتب الأمم المتحدة لخدمات المشاريع بإجراء تقييم للعطاءات المقدمة من الموردين.</a:t>
            </a:r>
          </a:p>
          <a:p>
            <a:pPr lvl="1" algn="justLow" rtl="1">
              <a:lnSpc>
                <a:spcPct val="100000"/>
              </a:lnSpc>
              <a:buClrTx/>
            </a:pPr>
            <a:r>
              <a:rPr lang="ar-YE" sz="2000" dirty="0">
                <a:latin typeface="Traditional Arabic" pitchFamily="18" charset="-78"/>
                <a:cs typeface="Traditional Arabic" pitchFamily="18" charset="-78"/>
              </a:rPr>
              <a:t>انتهت (باللون </a:t>
            </a:r>
            <a:r>
              <a:rPr lang="ar-YE" sz="2000" b="1" dirty="0">
                <a:solidFill>
                  <a:schemeClr val="tx2"/>
                </a:solidFill>
                <a:latin typeface="Traditional Arabic" pitchFamily="18" charset="-78"/>
                <a:cs typeface="Traditional Arabic" pitchFamily="18" charset="-78"/>
              </a:rPr>
              <a:t>الأزرق</a:t>
            </a:r>
            <a:r>
              <a:rPr lang="ar-YE" sz="2000" dirty="0">
                <a:latin typeface="Traditional Arabic" pitchFamily="18" charset="-78"/>
                <a:cs typeface="Traditional Arabic" pitchFamily="18" charset="-78"/>
              </a:rPr>
              <a:t>): عندما يكون مكتب الأمم المتحدة لخدمات المشاريع قد انتهى من التقييم وحدد النتائج. أنقر على زر بوابة الأمم المتحدة العالمية للمشتريات للإطلاع على صفحة منح العقود.</a:t>
            </a:r>
          </a:p>
          <a:p>
            <a:pPr lvl="1" algn="justLow" rtl="1">
              <a:lnSpc>
                <a:spcPct val="100000"/>
              </a:lnSpc>
              <a:buClrTx/>
            </a:pPr>
            <a:r>
              <a:rPr lang="ar-YE" sz="2000" dirty="0">
                <a:latin typeface="Traditional Arabic" pitchFamily="18" charset="-78"/>
                <a:cs typeface="Traditional Arabic" pitchFamily="18" charset="-78"/>
              </a:rPr>
              <a:t>ألغيت (اللون </a:t>
            </a:r>
            <a:r>
              <a:rPr lang="ar-YE" sz="2000" b="1" dirty="0">
                <a:solidFill>
                  <a:schemeClr val="bg1">
                    <a:lumMod val="50000"/>
                  </a:schemeClr>
                </a:solidFill>
                <a:latin typeface="Traditional Arabic" pitchFamily="18" charset="-78"/>
                <a:cs typeface="Traditional Arabic" pitchFamily="18" charset="-78"/>
              </a:rPr>
              <a:t>الرمادي</a:t>
            </a:r>
            <a:r>
              <a:rPr lang="ar-YE" sz="2000" dirty="0">
                <a:latin typeface="Traditional Arabic" pitchFamily="18" charset="-78"/>
                <a:cs typeface="Traditional Arabic" pitchFamily="18" charset="-78"/>
              </a:rPr>
              <a:t>): عندما يكون قد تم إلغاء المناقصة من قبل مكتب الأمم المتحدة لخدمات المشاريع.</a:t>
            </a:r>
            <a:endParaRPr lang="en-GB" sz="2000" dirty="0">
              <a:latin typeface="Traditional Arabic" pitchFamily="18" charset="-78"/>
              <a:cs typeface="Traditional Arabic" pitchFamily="18" charset="-78"/>
            </a:endParaRPr>
          </a:p>
          <a:p>
            <a:pPr lvl="1" algn="justLow" rtl="1">
              <a:lnSpc>
                <a:spcPct val="100000"/>
              </a:lnSpc>
              <a:buClrTx/>
              <a:buNone/>
            </a:pPr>
            <a:endParaRPr lang="en-GB" sz="800" dirty="0">
              <a:latin typeface="Traditional Arabic" pitchFamily="18" charset="-78"/>
              <a:cs typeface="Traditional Arabic" pitchFamily="18" charset="-78"/>
            </a:endParaRPr>
          </a:p>
          <a:p>
            <a:pPr algn="justLow" rtl="1">
              <a:lnSpc>
                <a:spcPct val="100000"/>
              </a:lnSpc>
              <a:buClrTx/>
            </a:pPr>
            <a:r>
              <a:rPr lang="ar-YE" sz="2000" dirty="0">
                <a:latin typeface="Traditional Arabic" pitchFamily="18" charset="-78"/>
                <a:cs typeface="Traditional Arabic" pitchFamily="18" charset="-78"/>
              </a:rPr>
              <a:t>سوف تتلقى </a:t>
            </a:r>
            <a:r>
              <a:rPr lang="ar-YE" sz="2000" b="1" dirty="0">
                <a:latin typeface="Traditional Arabic" pitchFamily="18" charset="-78"/>
                <a:cs typeface="Traditional Arabic" pitchFamily="18" charset="-78"/>
              </a:rPr>
              <a:t>إخطار تلقائي بالبريد الإلكتروني </a:t>
            </a:r>
            <a:r>
              <a:rPr lang="ar-YE" sz="2000" dirty="0">
                <a:latin typeface="Traditional Arabic" pitchFamily="18" charset="-78"/>
                <a:cs typeface="Traditional Arabic" pitchFamily="18" charset="-78"/>
              </a:rPr>
              <a:t>بمجرد انتهاء مكتب الأمم المتحدة لخدمات المشاريع من تقييم العطاء، مع معلومات حول النتيجة. ستعلمك هذه الرسالة الإلكترونية بالنتيجة: ما إذا تم إدراجك في القائمة المختصرة أم لا (في مناقصات </a:t>
            </a:r>
            <a:r>
              <a:rPr lang="ar-YE" sz="2000" kern="0" dirty="0">
                <a:latin typeface="Traditional Arabic" pitchFamily="18" charset="-78"/>
                <a:cs typeface="Traditional Arabic" pitchFamily="18" charset="-78"/>
              </a:rPr>
              <a:t>التعبير عن الاهتمام والتأهيل المسبق) </a:t>
            </a:r>
            <a:r>
              <a:rPr lang="ar-YE" sz="2000" dirty="0">
                <a:latin typeface="Traditional Arabic" pitchFamily="18" charset="-78"/>
                <a:cs typeface="Traditional Arabic" pitchFamily="18" charset="-78"/>
              </a:rPr>
              <a:t>أو ما إذا كنت قد حصلت على عقد أم لا (في </a:t>
            </a:r>
            <a:r>
              <a:rPr lang="ar-YE" sz="2000" kern="0" dirty="0">
                <a:solidFill>
                  <a:prstClr val="black"/>
                </a:solidFill>
                <a:latin typeface="Traditional Arabic" pitchFamily="18" charset="-78"/>
                <a:cs typeface="Traditional Arabic" pitchFamily="18" charset="-78"/>
              </a:rPr>
              <a:t>التماس تقديم العروض: طلب عرض سعر، دعوة لتقديم عطاءات، طلب تقديم عرض). </a:t>
            </a:r>
            <a:r>
              <a:rPr lang="ar-YE" sz="2000" dirty="0">
                <a:latin typeface="Traditional Arabic" pitchFamily="18" charset="-78"/>
                <a:cs typeface="Traditional Arabic" pitchFamily="18" charset="-78"/>
              </a:rPr>
              <a:t>أيضاً، سوف تتضمن رسائل البريد الإلكتروني هذه تفاصيل الاتصال الخاصة بموظفي مكتب الأمم المتحدة لخدمات المشاريع المسؤولين عن المناقصة إذا رغبت في الحصول على مزيد من المعلومات.</a:t>
            </a:r>
          </a:p>
          <a:p>
            <a:pPr algn="justLow" rtl="1">
              <a:lnSpc>
                <a:spcPct val="100000"/>
              </a:lnSpc>
              <a:buClrTx/>
            </a:pPr>
            <a:r>
              <a:rPr lang="ar-YE" sz="2000" dirty="0">
                <a:latin typeface="Traditional Arabic" pitchFamily="18" charset="-78"/>
                <a:cs typeface="Traditional Arabic" pitchFamily="18" charset="-78"/>
              </a:rPr>
              <a:t>في حالة وجود أي </a:t>
            </a:r>
            <a:r>
              <a:rPr lang="ar-YE" sz="2000" b="1" dirty="0">
                <a:latin typeface="Traditional Arabic" pitchFamily="18" charset="-78"/>
                <a:cs typeface="Traditional Arabic" pitchFamily="18" charset="-78"/>
              </a:rPr>
              <a:t>عقود تم منحها </a:t>
            </a:r>
            <a:r>
              <a:rPr lang="ar-YE" sz="2000" dirty="0">
                <a:latin typeface="Traditional Arabic" pitchFamily="18" charset="-78"/>
                <a:cs typeface="Traditional Arabic" pitchFamily="18" charset="-78"/>
              </a:rPr>
              <a:t>نتيجة لهذه المناقصة، فإنها ستوفر أيضاً رابطاً إلى صفحة منح العقود في بوابة الأمم المتحدة العالمية للمشتريات:</a:t>
            </a:r>
            <a:r>
              <a:rPr lang="en-GB" sz="2000" dirty="0">
                <a:latin typeface="Traditional Arabic" pitchFamily="18" charset="-78"/>
                <a:cs typeface="Traditional Arabic" pitchFamily="18" charset="-78"/>
                <a:hlinkClick r:id="rId2"/>
              </a:rPr>
              <a:t>https://www.ungm.org/Public/ContractAward</a:t>
            </a:r>
            <a:r>
              <a:rPr lang="en-GB" sz="2000" dirty="0">
                <a:latin typeface="Traditional Arabic" pitchFamily="18" charset="-78"/>
                <a:cs typeface="Traditional Arabic" pitchFamily="18" charset="-78"/>
              </a:rPr>
              <a:t>   	</a:t>
            </a:r>
          </a:p>
          <a:p>
            <a:pPr>
              <a:lnSpc>
                <a:spcPct val="100000"/>
              </a:lnSpc>
            </a:pPr>
            <a:r>
              <a:rPr lang="en-GB" sz="1600" dirty="0"/>
              <a:t> 	</a:t>
            </a:r>
          </a:p>
          <a:p>
            <a:pPr>
              <a:lnSpc>
                <a:spcPct val="100000"/>
              </a:lnSpc>
            </a:pPr>
            <a:endParaRPr lang="en-GB" sz="1600" dirty="0"/>
          </a:p>
          <a:p>
            <a:pPr>
              <a:lnSpc>
                <a:spcPct val="100000"/>
              </a:lnSpc>
            </a:pPr>
            <a:endParaRPr lang="en-GB" sz="1600" dirty="0"/>
          </a:p>
          <a:p>
            <a:pPr>
              <a:lnSpc>
                <a:spcPct val="100000"/>
              </a:lnSpc>
            </a:pPr>
            <a:endParaRPr lang="en-GB" sz="1600" dirty="0"/>
          </a:p>
        </p:txBody>
      </p:sp>
      <p:sp>
        <p:nvSpPr>
          <p:cNvPr id="6" name="Text Placeholder 5"/>
          <p:cNvSpPr>
            <a:spLocks noGrp="1"/>
          </p:cNvSpPr>
          <p:nvPr>
            <p:ph type="body" sz="quarter" idx="13"/>
          </p:nvPr>
        </p:nvSpPr>
        <p:spPr>
          <a:xfrm>
            <a:off x="722313" y="85724"/>
            <a:ext cx="8013724" cy="294104"/>
          </a:xfrm>
        </p:spPr>
        <p:txBody>
          <a:bodyPr/>
          <a:lstStyle/>
          <a:p>
            <a:pPr algn="r" rtl="1"/>
            <a:r>
              <a:rPr lang="ar-YE" sz="1600" b="1">
                <a:latin typeface="Traditional Arabic" pitchFamily="18" charset="-78"/>
                <a:cs typeface="Traditional Arabic" pitchFamily="18" charset="-78"/>
              </a:rPr>
              <a:t>4. نظام الشراء الإلكتروني لمكتب الأمم المتحدة لخدمات المشاريع: لمحة عامة على الوظائف الرئيسية</a:t>
            </a:r>
            <a:endParaRPr lang="en-GB" sz="1600" b="1"/>
          </a:p>
          <a:p>
            <a:endParaRPr lang="en-GB" dirty="0"/>
          </a:p>
        </p:txBody>
      </p:sp>
    </p:spTree>
    <p:extLst>
      <p:ext uri="{BB962C8B-B14F-4D97-AF65-F5344CB8AC3E}">
        <p14:creationId xmlns:p14="http://schemas.microsoft.com/office/powerpoint/2010/main" val="30494785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825" y="3009900"/>
            <a:ext cx="3602942" cy="661768"/>
          </a:xfrm>
        </p:spPr>
        <p:txBody>
          <a:bodyPr/>
          <a:lstStyle/>
          <a:p>
            <a:pPr marL="0" indent="0" algn="r" rtl="1">
              <a:spcBef>
                <a:spcPts val="0"/>
              </a:spcBef>
            </a:pPr>
            <a:r>
              <a:rPr lang="ar-YE">
                <a:latin typeface="Traditional Arabic" pitchFamily="18" charset="-78"/>
                <a:cs typeface="Traditional Arabic" pitchFamily="18" charset="-78"/>
              </a:rPr>
              <a:t>توصيات رئيسية للموردين </a:t>
            </a:r>
            <a:endParaRPr lang="en-GB" dirty="0">
              <a:latin typeface="Traditional Arabic" pitchFamily="18" charset="-78"/>
              <a:cs typeface="Traditional Arabic" pitchFamily="18" charset="-78"/>
            </a:endParaRPr>
          </a:p>
        </p:txBody>
      </p:sp>
      <p:sp>
        <p:nvSpPr>
          <p:cNvPr id="5" name="Text Placeholder 2"/>
          <p:cNvSpPr>
            <a:spLocks noGrp="1"/>
          </p:cNvSpPr>
          <p:nvPr>
            <p:ph type="body" sz="quarter" idx="10"/>
          </p:nvPr>
        </p:nvSpPr>
        <p:spPr>
          <a:xfrm>
            <a:off x="7821636" y="1737360"/>
            <a:ext cx="842339" cy="1153258"/>
          </a:xfrm>
        </p:spPr>
        <p:txBody>
          <a:bodyPr/>
          <a:lstStyle/>
          <a:p>
            <a:pPr algn="r"/>
            <a:r>
              <a:rPr lang="ar-YE" sz="4400" b="1"/>
              <a:t>5</a:t>
            </a:r>
            <a:endParaRPr lang="en-GB" sz="4000" b="1" dirty="0"/>
          </a:p>
        </p:txBody>
      </p:sp>
    </p:spTree>
    <p:extLst>
      <p:ext uri="{BB962C8B-B14F-4D97-AF65-F5344CB8AC3E}">
        <p14:creationId xmlns:p14="http://schemas.microsoft.com/office/powerpoint/2010/main" val="688049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067" y="492369"/>
            <a:ext cx="7973834" cy="450389"/>
          </a:xfrm>
        </p:spPr>
        <p:txBody>
          <a:bodyPr/>
          <a:lstStyle/>
          <a:p>
            <a:pPr algn="r" rtl="1"/>
            <a:r>
              <a:rPr lang="ar-YE" sz="2000">
                <a:latin typeface="Traditional Arabic" pitchFamily="18" charset="-78"/>
                <a:cs typeface="Traditional Arabic" pitchFamily="18" charset="-78"/>
              </a:rPr>
              <a:t>توصيات رئيسية للموردين الذين يستخدمون نظام الشراء الإلكتروني لمكتب الأمم المتحدة لخدمات المشاريع</a:t>
            </a:r>
            <a:endParaRPr lang="en-GB" sz="2000"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32</a:t>
            </a:fld>
            <a:endParaRPr lang="en-US" dirty="0"/>
          </a:p>
        </p:txBody>
      </p:sp>
      <p:sp>
        <p:nvSpPr>
          <p:cNvPr id="6" name="Text Placeholder 5"/>
          <p:cNvSpPr>
            <a:spLocks noGrp="1"/>
          </p:cNvSpPr>
          <p:nvPr>
            <p:ph type="body" sz="quarter" idx="13"/>
          </p:nvPr>
        </p:nvSpPr>
        <p:spPr>
          <a:xfrm>
            <a:off x="722313" y="85725"/>
            <a:ext cx="8027792" cy="237832"/>
          </a:xfrm>
        </p:spPr>
        <p:txBody>
          <a:bodyPr/>
          <a:lstStyle/>
          <a:p>
            <a:pPr algn="r" rtl="1"/>
            <a:r>
              <a:rPr lang="ar-YE" sz="1600" b="1">
                <a:latin typeface="Traditional Arabic" pitchFamily="18" charset="-78"/>
                <a:cs typeface="Traditional Arabic" pitchFamily="18" charset="-78"/>
              </a:rPr>
              <a:t>5. توصيات رئيسية للموردين</a:t>
            </a:r>
            <a:endParaRPr lang="en-GB" sz="1600" b="1" dirty="0">
              <a:latin typeface="Traditional Arabic" pitchFamily="18" charset="-78"/>
              <a:cs typeface="Traditional Arabic" pitchFamily="18" charset="-78"/>
            </a:endParaRPr>
          </a:p>
        </p:txBody>
      </p:sp>
      <p:sp>
        <p:nvSpPr>
          <p:cNvPr id="7" name="Oval 6"/>
          <p:cNvSpPr/>
          <p:nvPr/>
        </p:nvSpPr>
        <p:spPr>
          <a:xfrm>
            <a:off x="8261322" y="5794616"/>
            <a:ext cx="648000" cy="648000"/>
          </a:xfrm>
          <a:prstGeom prst="ellipse">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YE" sz="2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7</a:t>
            </a:r>
            <a:endParaRPr kumimoji="0" lang="en-GB" sz="28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 name="Oval 7"/>
          <p:cNvSpPr/>
          <p:nvPr/>
        </p:nvSpPr>
        <p:spPr>
          <a:xfrm>
            <a:off x="8261322" y="1174856"/>
            <a:ext cx="648000" cy="648000"/>
          </a:xfrm>
          <a:prstGeom prst="ellipse">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YE" sz="2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1</a:t>
            </a:r>
            <a:endParaRPr kumimoji="0" lang="en-GB" sz="28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 name="Oval 8"/>
          <p:cNvSpPr/>
          <p:nvPr/>
        </p:nvSpPr>
        <p:spPr>
          <a:xfrm>
            <a:off x="8261322" y="1944816"/>
            <a:ext cx="648000" cy="648000"/>
          </a:xfrm>
          <a:prstGeom prst="ellipse">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YE" sz="2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2</a:t>
            </a:r>
            <a:endParaRPr kumimoji="0" lang="en-GB" sz="28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 name="Oval 9"/>
          <p:cNvSpPr/>
          <p:nvPr/>
        </p:nvSpPr>
        <p:spPr>
          <a:xfrm>
            <a:off x="8261322" y="2714776"/>
            <a:ext cx="648000" cy="648000"/>
          </a:xfrm>
          <a:prstGeom prst="ellipse">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YE" sz="2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3</a:t>
            </a:r>
            <a:endParaRPr kumimoji="0" lang="en-GB" sz="28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1" name="Oval 10"/>
          <p:cNvSpPr/>
          <p:nvPr/>
        </p:nvSpPr>
        <p:spPr>
          <a:xfrm>
            <a:off x="8261322" y="4254696"/>
            <a:ext cx="648000" cy="648000"/>
          </a:xfrm>
          <a:prstGeom prst="ellipse">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YE" sz="2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5</a:t>
            </a:r>
            <a:endParaRPr kumimoji="0" lang="en-GB" sz="28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Oval 11"/>
          <p:cNvSpPr/>
          <p:nvPr/>
        </p:nvSpPr>
        <p:spPr>
          <a:xfrm>
            <a:off x="8261322" y="3484736"/>
            <a:ext cx="648000" cy="648000"/>
          </a:xfrm>
          <a:prstGeom prst="ellipse">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YE" sz="2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4</a:t>
            </a:r>
            <a:endParaRPr kumimoji="0" lang="en-GB" sz="28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3" name="Oval 12"/>
          <p:cNvSpPr/>
          <p:nvPr/>
        </p:nvSpPr>
        <p:spPr>
          <a:xfrm>
            <a:off x="8261322" y="5024656"/>
            <a:ext cx="648000" cy="648000"/>
          </a:xfrm>
          <a:prstGeom prst="ellipse">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YE" sz="2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6</a:t>
            </a:r>
            <a:endParaRPr kumimoji="0" lang="en-GB" sz="28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Rectangle 13"/>
          <p:cNvSpPr/>
          <p:nvPr/>
        </p:nvSpPr>
        <p:spPr>
          <a:xfrm>
            <a:off x="1308296" y="1207835"/>
            <a:ext cx="6682154" cy="707886"/>
          </a:xfrm>
          <a:prstGeom prst="rect">
            <a:avLst/>
          </a:prstGeom>
        </p:spPr>
        <p:txBody>
          <a:bodyPr wrap="square">
            <a:spAutoFit/>
          </a:bodyPr>
          <a:lstStyle/>
          <a:p>
            <a:pPr algn="justLow" rtl="1"/>
            <a:r>
              <a:rPr lang="ar-YE" sz="2000">
                <a:solidFill>
                  <a:srgbClr val="262626"/>
                </a:solidFill>
                <a:latin typeface="Traditional Arabic" pitchFamily="18" charset="-78"/>
                <a:cs typeface="Traditional Arabic" pitchFamily="18" charset="-78"/>
              </a:rPr>
              <a:t>قم بالتسجيل في </a:t>
            </a:r>
            <a:r>
              <a:rPr lang="ar-YE" sz="2000">
                <a:latin typeface="Traditional Arabic" pitchFamily="18" charset="-78"/>
                <a:cs typeface="Traditional Arabic" pitchFamily="18" charset="-78"/>
              </a:rPr>
              <a:t>بوابة الأمم المتحدة العالمية للمشتريات كمورد لمكتب الأمم المتحدة لخدمات المشاريع </a:t>
            </a:r>
            <a:r>
              <a:rPr lang="ar-YE" sz="2000">
                <a:solidFill>
                  <a:srgbClr val="262626"/>
                </a:solidFill>
                <a:latin typeface="Traditional Arabic" pitchFamily="18" charset="-78"/>
                <a:cs typeface="Traditional Arabic" pitchFamily="18" charset="-78"/>
              </a:rPr>
              <a:t>في سوق الأمم المتحدة العالمية. </a:t>
            </a:r>
            <a:r>
              <a:rPr lang="ar-YE" sz="2000">
                <a:latin typeface="Traditional Arabic" pitchFamily="18" charset="-78"/>
                <a:cs typeface="Traditional Arabic" pitchFamily="18" charset="-78"/>
              </a:rPr>
              <a:t>إذا كنت مسجلاً من قبل، يُرجى التحقق من أن معلوماتك مكتملة</a:t>
            </a:r>
            <a:endParaRPr lang="en-GB" sz="2000" dirty="0">
              <a:latin typeface="Traditional Arabic" pitchFamily="18" charset="-78"/>
              <a:cs typeface="Traditional Arabic" pitchFamily="18" charset="-78"/>
            </a:endParaRPr>
          </a:p>
        </p:txBody>
      </p:sp>
      <p:sp>
        <p:nvSpPr>
          <p:cNvPr id="15" name="Rectangle 14"/>
          <p:cNvSpPr/>
          <p:nvPr/>
        </p:nvSpPr>
        <p:spPr>
          <a:xfrm>
            <a:off x="1804633" y="2094944"/>
            <a:ext cx="6143614" cy="400110"/>
          </a:xfrm>
          <a:prstGeom prst="rect">
            <a:avLst/>
          </a:prstGeom>
        </p:spPr>
        <p:txBody>
          <a:bodyPr wrap="square">
            <a:spAutoFit/>
          </a:bodyPr>
          <a:lstStyle/>
          <a:p>
            <a:pPr algn="r" rtl="1"/>
            <a:r>
              <a:rPr lang="ar-YE" sz="2000">
                <a:solidFill>
                  <a:srgbClr val="262626"/>
                </a:solidFill>
                <a:latin typeface="Traditional Arabic" pitchFamily="18" charset="-78"/>
                <a:cs typeface="Traditional Arabic" pitchFamily="18" charset="-78"/>
              </a:rPr>
              <a:t>قم بالتعبير عن الاهتمام في المناقصة</a:t>
            </a:r>
            <a:endParaRPr lang="en-GB" sz="2000" dirty="0">
              <a:latin typeface="Traditional Arabic" pitchFamily="18" charset="-78"/>
              <a:cs typeface="Traditional Arabic" pitchFamily="18" charset="-78"/>
            </a:endParaRPr>
          </a:p>
        </p:txBody>
      </p:sp>
      <p:sp>
        <p:nvSpPr>
          <p:cNvPr id="16" name="Rectangle 15"/>
          <p:cNvSpPr/>
          <p:nvPr/>
        </p:nvSpPr>
        <p:spPr>
          <a:xfrm>
            <a:off x="1804632" y="2854110"/>
            <a:ext cx="6228020" cy="400110"/>
          </a:xfrm>
          <a:prstGeom prst="rect">
            <a:avLst/>
          </a:prstGeom>
        </p:spPr>
        <p:txBody>
          <a:bodyPr wrap="square">
            <a:spAutoFit/>
          </a:bodyPr>
          <a:lstStyle/>
          <a:p>
            <a:pPr algn="r" rtl="1"/>
            <a:r>
              <a:rPr lang="ar-YE" sz="2000">
                <a:solidFill>
                  <a:srgbClr val="262626"/>
                </a:solidFill>
                <a:latin typeface="Traditional Arabic" pitchFamily="18" charset="-78"/>
                <a:cs typeface="Traditional Arabic" pitchFamily="18" charset="-78"/>
              </a:rPr>
              <a:t>قم باستعراض تفاصيل المناقصة، وخاصة الموعد النهائي للتقديم</a:t>
            </a:r>
            <a:endParaRPr lang="en-GB" sz="2000" dirty="0">
              <a:latin typeface="Traditional Arabic" pitchFamily="18" charset="-78"/>
              <a:cs typeface="Traditional Arabic" pitchFamily="18" charset="-78"/>
            </a:endParaRPr>
          </a:p>
        </p:txBody>
      </p:sp>
      <p:sp>
        <p:nvSpPr>
          <p:cNvPr id="17" name="Rectangle 16"/>
          <p:cNvSpPr/>
          <p:nvPr/>
        </p:nvSpPr>
        <p:spPr>
          <a:xfrm>
            <a:off x="1804631" y="3624070"/>
            <a:ext cx="6213953" cy="400110"/>
          </a:xfrm>
          <a:prstGeom prst="rect">
            <a:avLst/>
          </a:prstGeom>
        </p:spPr>
        <p:txBody>
          <a:bodyPr wrap="square">
            <a:spAutoFit/>
          </a:bodyPr>
          <a:lstStyle/>
          <a:p>
            <a:pPr algn="r" rtl="1"/>
            <a:r>
              <a:rPr lang="ar-YE" sz="2000">
                <a:solidFill>
                  <a:srgbClr val="262626"/>
                </a:solidFill>
                <a:latin typeface="Traditional Arabic" pitchFamily="18" charset="-78"/>
                <a:cs typeface="Traditional Arabic" pitchFamily="18" charset="-78"/>
              </a:rPr>
              <a:t>قم بإبلاغ مكتب الأمم المتحدة لخدمات المشاريع بشأن ما إذا كنت تنوي تقديم عطاء أم لا</a:t>
            </a:r>
            <a:endParaRPr lang="en-GB" sz="2000" dirty="0">
              <a:latin typeface="Traditional Arabic" pitchFamily="18" charset="-78"/>
              <a:cs typeface="Traditional Arabic" pitchFamily="18" charset="-78"/>
            </a:endParaRPr>
          </a:p>
        </p:txBody>
      </p:sp>
      <p:sp>
        <p:nvSpPr>
          <p:cNvPr id="18" name="Rectangle 17"/>
          <p:cNvSpPr/>
          <p:nvPr/>
        </p:nvSpPr>
        <p:spPr>
          <a:xfrm>
            <a:off x="1804632" y="4394030"/>
            <a:ext cx="6213953" cy="400110"/>
          </a:xfrm>
          <a:prstGeom prst="rect">
            <a:avLst/>
          </a:prstGeom>
        </p:spPr>
        <p:txBody>
          <a:bodyPr wrap="square">
            <a:spAutoFit/>
          </a:bodyPr>
          <a:lstStyle/>
          <a:p>
            <a:pPr algn="r" rtl="1"/>
            <a:r>
              <a:rPr lang="ar-YE" sz="2000">
                <a:solidFill>
                  <a:srgbClr val="262626"/>
                </a:solidFill>
                <a:latin typeface="Traditional Arabic" pitchFamily="18" charset="-78"/>
                <a:cs typeface="Traditional Arabic" pitchFamily="18" charset="-78"/>
              </a:rPr>
              <a:t>أطلب توضيحات عن المناقصة إذا كانت لديك أسئلة</a:t>
            </a:r>
            <a:endParaRPr lang="en-GB" sz="2000" dirty="0">
              <a:latin typeface="Traditional Arabic" pitchFamily="18" charset="-78"/>
              <a:cs typeface="Traditional Arabic" pitchFamily="18" charset="-78"/>
            </a:endParaRPr>
          </a:p>
        </p:txBody>
      </p:sp>
      <p:sp>
        <p:nvSpPr>
          <p:cNvPr id="19" name="Rectangle 18"/>
          <p:cNvSpPr/>
          <p:nvPr/>
        </p:nvSpPr>
        <p:spPr>
          <a:xfrm>
            <a:off x="1804632" y="5163990"/>
            <a:ext cx="6242088" cy="400110"/>
          </a:xfrm>
          <a:prstGeom prst="rect">
            <a:avLst/>
          </a:prstGeom>
        </p:spPr>
        <p:txBody>
          <a:bodyPr wrap="square">
            <a:spAutoFit/>
          </a:bodyPr>
          <a:lstStyle/>
          <a:p>
            <a:pPr algn="r" rtl="1"/>
            <a:r>
              <a:rPr lang="ar-YE" sz="2000">
                <a:solidFill>
                  <a:srgbClr val="262626"/>
                </a:solidFill>
                <a:latin typeface="Traditional Arabic" pitchFamily="18" charset="-78"/>
                <a:cs typeface="Traditional Arabic" pitchFamily="18" charset="-78"/>
              </a:rPr>
              <a:t>احفظ عطاءك على شكل مسودة ولا تنتظر حتى اللحظة الأخيرة</a:t>
            </a:r>
            <a:endParaRPr lang="en-GB" sz="2000" dirty="0">
              <a:latin typeface="Traditional Arabic" pitchFamily="18" charset="-78"/>
              <a:cs typeface="Traditional Arabic" pitchFamily="18" charset="-78"/>
            </a:endParaRPr>
          </a:p>
        </p:txBody>
      </p:sp>
      <p:sp>
        <p:nvSpPr>
          <p:cNvPr id="20" name="Rectangle 19"/>
          <p:cNvSpPr/>
          <p:nvPr/>
        </p:nvSpPr>
        <p:spPr>
          <a:xfrm>
            <a:off x="1804632" y="5947598"/>
            <a:ext cx="6242088" cy="400110"/>
          </a:xfrm>
          <a:prstGeom prst="rect">
            <a:avLst/>
          </a:prstGeom>
        </p:spPr>
        <p:txBody>
          <a:bodyPr wrap="square">
            <a:spAutoFit/>
          </a:bodyPr>
          <a:lstStyle/>
          <a:p>
            <a:pPr algn="r" rtl="1"/>
            <a:r>
              <a:rPr lang="ar-YE" sz="2000">
                <a:solidFill>
                  <a:srgbClr val="262626"/>
                </a:solidFill>
                <a:latin typeface="Traditional Arabic" pitchFamily="18" charset="-78"/>
                <a:cs typeface="Traditional Arabic" pitchFamily="18" charset="-78"/>
              </a:rPr>
              <a:t>قم على الفور بالرد على توضيحات تقييم مكتب الأمم المتحدة لخدمات المشاريع</a:t>
            </a:r>
            <a:endParaRPr lang="en-GB" sz="2000" dirty="0">
              <a:latin typeface="Traditional Arabic" pitchFamily="18" charset="-78"/>
              <a:cs typeface="Traditional Arabic" pitchFamily="18" charset="-78"/>
            </a:endParaRPr>
          </a:p>
        </p:txBody>
      </p:sp>
    </p:spTree>
    <p:extLst>
      <p:ext uri="{BB962C8B-B14F-4D97-AF65-F5344CB8AC3E}">
        <p14:creationId xmlns:p14="http://schemas.microsoft.com/office/powerpoint/2010/main" val="35901625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825" y="3009900"/>
            <a:ext cx="3588874" cy="2177562"/>
          </a:xfrm>
        </p:spPr>
        <p:txBody>
          <a:bodyPr/>
          <a:lstStyle/>
          <a:p>
            <a:pPr algn="r" rtl="1"/>
            <a:r>
              <a:rPr lang="ar-YE">
                <a:latin typeface="Traditional Arabic" pitchFamily="18" charset="-78"/>
                <a:cs typeface="Traditional Arabic" pitchFamily="18" charset="-78"/>
              </a:rPr>
              <a:t>الاتصالات والموارد</a:t>
            </a:r>
            <a:endParaRPr lang="en-GB" dirty="0">
              <a:latin typeface="Traditional Arabic" pitchFamily="18" charset="-78"/>
              <a:cs typeface="Traditional Arabic" pitchFamily="18" charset="-78"/>
            </a:endParaRPr>
          </a:p>
        </p:txBody>
      </p:sp>
      <p:sp>
        <p:nvSpPr>
          <p:cNvPr id="5" name="Text Placeholder 2"/>
          <p:cNvSpPr>
            <a:spLocks noGrp="1"/>
          </p:cNvSpPr>
          <p:nvPr>
            <p:ph type="body" sz="quarter" idx="10"/>
          </p:nvPr>
        </p:nvSpPr>
        <p:spPr>
          <a:xfrm>
            <a:off x="7821636" y="1737360"/>
            <a:ext cx="842339" cy="1153258"/>
          </a:xfrm>
        </p:spPr>
        <p:txBody>
          <a:bodyPr/>
          <a:lstStyle/>
          <a:p>
            <a:pPr algn="r"/>
            <a:r>
              <a:rPr lang="ar-YE" sz="4400" b="1"/>
              <a:t>6</a:t>
            </a:r>
            <a:endParaRPr lang="en-GB" sz="4000" b="1" dirty="0"/>
          </a:p>
        </p:txBody>
      </p:sp>
    </p:spTree>
    <p:extLst>
      <p:ext uri="{BB962C8B-B14F-4D97-AF65-F5344CB8AC3E}">
        <p14:creationId xmlns:p14="http://schemas.microsoft.com/office/powerpoint/2010/main" val="553361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590842"/>
            <a:ext cx="8001969" cy="478525"/>
          </a:xfrm>
        </p:spPr>
        <p:txBody>
          <a:bodyPr/>
          <a:lstStyle/>
          <a:p>
            <a:pPr algn="r" rtl="1"/>
            <a:r>
              <a:rPr lang="ar-YE">
                <a:latin typeface="Traditional Arabic" pitchFamily="18" charset="-78"/>
                <a:cs typeface="Traditional Arabic" pitchFamily="18" charset="-78"/>
              </a:rPr>
              <a:t>الاتصالات والموارد </a:t>
            </a:r>
            <a:endParaRPr lang="en-GB" dirty="0"/>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34</a:t>
            </a:fld>
            <a:endParaRPr lang="en-US" dirty="0"/>
          </a:p>
        </p:txBody>
      </p:sp>
      <p:sp>
        <p:nvSpPr>
          <p:cNvPr id="5" name="Content Placeholder 4"/>
          <p:cNvSpPr>
            <a:spLocks noGrp="1"/>
          </p:cNvSpPr>
          <p:nvPr>
            <p:ph sz="quarter" idx="12"/>
          </p:nvPr>
        </p:nvSpPr>
        <p:spPr>
          <a:xfrm>
            <a:off x="464234" y="1266825"/>
            <a:ext cx="8215532" cy="4968000"/>
          </a:xfrm>
        </p:spPr>
        <p:txBody>
          <a:bodyPr/>
          <a:lstStyle/>
          <a:p>
            <a:pPr marL="0" indent="0" algn="justLow" rtl="1">
              <a:lnSpc>
                <a:spcPct val="100000"/>
              </a:lnSpc>
              <a:buClrTx/>
              <a:buNone/>
            </a:pPr>
            <a:r>
              <a:rPr lang="ar-YE" sz="2000" b="1">
                <a:latin typeface="Traditional Arabic" pitchFamily="18" charset="-78"/>
                <a:cs typeface="Traditional Arabic" pitchFamily="18" charset="-78"/>
              </a:rPr>
              <a:t>بوابة الأمم المتحدة العالمية للمشتريات</a:t>
            </a:r>
            <a:endParaRPr lang="en-GB" sz="2000" b="1" dirty="0">
              <a:latin typeface="Traditional Arabic" pitchFamily="18" charset="-78"/>
              <a:cs typeface="Traditional Arabic" pitchFamily="18" charset="-78"/>
            </a:endParaRPr>
          </a:p>
          <a:p>
            <a:pPr algn="justLow" rtl="1">
              <a:lnSpc>
                <a:spcPct val="100000"/>
              </a:lnSpc>
              <a:buClrTx/>
            </a:pPr>
            <a:r>
              <a:rPr lang="ar-YE" sz="2000">
                <a:latin typeface="Traditional Arabic" pitchFamily="18" charset="-78"/>
                <a:cs typeface="Traditional Arabic" pitchFamily="18" charset="-78"/>
              </a:rPr>
              <a:t>للحصول على معلومات عامة ، يُرجى زيارة الرابط </a:t>
            </a:r>
            <a:r>
              <a:rPr lang="en-GB" sz="2000">
                <a:latin typeface="Traditional Arabic" pitchFamily="18" charset="-78"/>
                <a:cs typeface="Traditional Arabic" pitchFamily="18" charset="-78"/>
                <a:hlinkClick r:id="rId2"/>
              </a:rPr>
              <a:t>www.ungm.org</a:t>
            </a:r>
            <a:r>
              <a:rPr lang="ar-YE" sz="2000">
                <a:latin typeface="Traditional Arabic" pitchFamily="18" charset="-78"/>
                <a:cs typeface="Traditional Arabic" pitchFamily="18" charset="-78"/>
              </a:rPr>
              <a:t> </a:t>
            </a:r>
            <a:endParaRPr lang="en-GB" sz="2000">
              <a:latin typeface="Traditional Arabic" pitchFamily="18" charset="-78"/>
              <a:cs typeface="Traditional Arabic" pitchFamily="18" charset="-78"/>
            </a:endParaRPr>
          </a:p>
          <a:p>
            <a:pPr algn="justLow" rtl="1">
              <a:lnSpc>
                <a:spcPct val="100000"/>
              </a:lnSpc>
              <a:buClrTx/>
            </a:pPr>
            <a:r>
              <a:rPr lang="ar-YE" sz="2000">
                <a:latin typeface="Traditional Arabic" pitchFamily="18" charset="-78"/>
                <a:cs typeface="Traditional Arabic" pitchFamily="18" charset="-78"/>
              </a:rPr>
              <a:t>لمزيد من المساعدة بشأن عملية تسجيل الموردين في بوابة الأمم المتحدة العالمية للمشتريات، استخدم وظيفة </a:t>
            </a:r>
            <a:r>
              <a:rPr lang="ar-YE" sz="2000" b="1">
                <a:latin typeface="Traditional Arabic" pitchFamily="18" charset="-78"/>
                <a:cs typeface="Traditional Arabic" pitchFamily="18" charset="-78"/>
              </a:rPr>
              <a:t>المساعدة</a:t>
            </a:r>
            <a:r>
              <a:rPr lang="ar-YE" sz="2000">
                <a:latin typeface="Traditional Arabic" pitchFamily="18" charset="-78"/>
                <a:cs typeface="Traditional Arabic" pitchFamily="18" charset="-78"/>
              </a:rPr>
              <a:t> والأسئلة الشائعة المتاحة على الموقع: </a:t>
            </a:r>
            <a:r>
              <a:rPr lang="en-GB" sz="2000">
                <a:latin typeface="Traditional Arabic" pitchFamily="18" charset="-78"/>
                <a:cs typeface="Traditional Arabic" pitchFamily="18" charset="-78"/>
                <a:hlinkClick r:id="rId3"/>
              </a:rPr>
              <a:t>https://www.ungm.org/Public/Help</a:t>
            </a:r>
            <a:endParaRPr lang="en-GB" sz="2000">
              <a:latin typeface="Traditional Arabic" pitchFamily="18" charset="-78"/>
              <a:cs typeface="Traditional Arabic" pitchFamily="18" charset="-78"/>
            </a:endParaRPr>
          </a:p>
          <a:p>
            <a:pPr algn="justLow" rtl="1">
              <a:lnSpc>
                <a:spcPct val="100000"/>
              </a:lnSpc>
              <a:buClrTx/>
              <a:buNone/>
            </a:pPr>
            <a:r>
              <a:rPr lang="en-GB" sz="2000">
                <a:latin typeface="Traditional Arabic" pitchFamily="18" charset="-78"/>
                <a:cs typeface="Traditional Arabic" pitchFamily="18" charset="-78"/>
              </a:rPr>
              <a:t>  </a:t>
            </a:r>
            <a:endParaRPr lang="en-GB" sz="2000" dirty="0">
              <a:latin typeface="Traditional Arabic" pitchFamily="18" charset="-78"/>
              <a:cs typeface="Traditional Arabic" pitchFamily="18" charset="-78"/>
            </a:endParaRPr>
          </a:p>
          <a:p>
            <a:pPr marL="0" indent="0" algn="justLow" rtl="1">
              <a:lnSpc>
                <a:spcPct val="100000"/>
              </a:lnSpc>
              <a:buClrTx/>
              <a:buNone/>
            </a:pPr>
            <a:r>
              <a:rPr lang="ar-YE" sz="2000" b="1">
                <a:latin typeface="Traditional Arabic" pitchFamily="18" charset="-78"/>
                <a:cs typeface="Traditional Arabic" pitchFamily="18" charset="-78"/>
              </a:rPr>
              <a:t>نظام الشراء الإلكتروني لمكتب الأمم المتحدة لخدمات المشاريع</a:t>
            </a:r>
            <a:endParaRPr lang="en-GB" sz="2000">
              <a:latin typeface="Traditional Arabic" pitchFamily="18" charset="-78"/>
              <a:cs typeface="Traditional Arabic" pitchFamily="18" charset="-78"/>
            </a:endParaRPr>
          </a:p>
          <a:p>
            <a:pPr algn="justLow" rtl="1">
              <a:lnSpc>
                <a:spcPct val="100000"/>
              </a:lnSpc>
              <a:buClrTx/>
            </a:pPr>
            <a:r>
              <a:rPr lang="ar-YE" sz="2000">
                <a:latin typeface="Traditional Arabic" pitchFamily="18" charset="-78"/>
                <a:cs typeface="Traditional Arabic" pitchFamily="18" charset="-78"/>
              </a:rPr>
              <a:t>للحصول على معلومات عامة حول مكتب الأمم المتحدة لخدمات المشاريع، يرجى زيارة الرابط </a:t>
            </a:r>
            <a:r>
              <a:rPr lang="en-GB" sz="2000">
                <a:latin typeface="Traditional Arabic" pitchFamily="18" charset="-78"/>
                <a:cs typeface="Traditional Arabic" pitchFamily="18" charset="-78"/>
                <a:hlinkClick r:id="rId4"/>
              </a:rPr>
              <a:t>www.unops.org</a:t>
            </a:r>
            <a:endParaRPr lang="en-GB" sz="2000">
              <a:latin typeface="Traditional Arabic" pitchFamily="18" charset="-78"/>
              <a:cs typeface="Traditional Arabic" pitchFamily="18" charset="-78"/>
            </a:endParaRPr>
          </a:p>
          <a:p>
            <a:pPr algn="justLow" rtl="1">
              <a:lnSpc>
                <a:spcPct val="100000"/>
              </a:lnSpc>
              <a:buClrTx/>
            </a:pPr>
            <a:r>
              <a:rPr lang="ar-YE" sz="2000">
                <a:latin typeface="Traditional Arabic" pitchFamily="18" charset="-78"/>
                <a:cs typeface="Traditional Arabic" pitchFamily="18" charset="-78"/>
              </a:rPr>
              <a:t>للحصول على معلومات حول مشتريات مكتب الأمم المتحدة لخدمات المشاريع، يرجى زيارة  الرابط </a:t>
            </a:r>
            <a:r>
              <a:rPr lang="en-GB" sz="2000">
                <a:latin typeface="Traditional Arabic" pitchFamily="18" charset="-78"/>
                <a:cs typeface="Traditional Arabic" pitchFamily="18" charset="-78"/>
                <a:hlinkClick r:id="rId5"/>
              </a:rPr>
              <a:t>https://www.unops.org/english/Opportunities/suppliers/Pages/Business-opportunities.aspx</a:t>
            </a:r>
            <a:r>
              <a:rPr lang="en-GB" sz="2000">
                <a:latin typeface="Traditional Arabic" pitchFamily="18" charset="-78"/>
                <a:cs typeface="Traditional Arabic" pitchFamily="18" charset="-78"/>
              </a:rPr>
              <a:t> </a:t>
            </a:r>
            <a:r>
              <a:rPr lang="ar-YE" sz="2000">
                <a:latin typeface="Traditional Arabic" pitchFamily="18" charset="-78"/>
                <a:cs typeface="Traditional Arabic" pitchFamily="18" charset="-78"/>
              </a:rPr>
              <a:t> </a:t>
            </a:r>
            <a:endParaRPr lang="en-GB" sz="2000">
              <a:latin typeface="Traditional Arabic" pitchFamily="18" charset="-78"/>
              <a:cs typeface="Traditional Arabic" pitchFamily="18" charset="-78"/>
            </a:endParaRPr>
          </a:p>
          <a:p>
            <a:pPr algn="justLow" rtl="1">
              <a:lnSpc>
                <a:spcPct val="100000"/>
              </a:lnSpc>
              <a:buClrTx/>
              <a:buNone/>
            </a:pPr>
            <a:r>
              <a:rPr lang="ar-YE" sz="2000">
                <a:latin typeface="Traditional Arabic" pitchFamily="18" charset="-78"/>
                <a:cs typeface="Traditional Arabic" pitchFamily="18" charset="-78"/>
              </a:rPr>
              <a:t>للحصول على المساعدة بشأن نظام الشراء الإلكتروني لمكتب الأمم المتحدة لخدمات المشاريع</a:t>
            </a:r>
          </a:p>
          <a:p>
            <a:pPr algn="justLow" rtl="1">
              <a:lnSpc>
                <a:spcPct val="100000"/>
              </a:lnSpc>
              <a:buClrTx/>
            </a:pPr>
            <a:r>
              <a:rPr lang="ar-YE" sz="2000">
                <a:latin typeface="Traditional Arabic" pitchFamily="18" charset="-78"/>
                <a:cs typeface="Traditional Arabic" pitchFamily="18" charset="-78"/>
              </a:rPr>
              <a:t>استخدم وظيفة </a:t>
            </a:r>
            <a:r>
              <a:rPr lang="ar-YE" sz="2000" b="1">
                <a:latin typeface="Traditional Arabic" pitchFamily="18" charset="-78"/>
                <a:cs typeface="Traditional Arabic" pitchFamily="18" charset="-78"/>
              </a:rPr>
              <a:t>المساعدة</a:t>
            </a:r>
            <a:r>
              <a:rPr lang="ar-YE" sz="2000">
                <a:latin typeface="Traditional Arabic" pitchFamily="18" charset="-78"/>
                <a:cs typeface="Traditional Arabic" pitchFamily="18" charset="-78"/>
              </a:rPr>
              <a:t> المتاحة في الموقع، بما في ذلك أدلة المستخدم والأسئلة الشائعة ومقاطع الفيديو: </a:t>
            </a:r>
            <a:r>
              <a:rPr lang="en-GB" sz="2000">
                <a:latin typeface="Traditional Arabic" pitchFamily="18" charset="-78"/>
                <a:cs typeface="Traditional Arabic" pitchFamily="18" charset="-78"/>
                <a:hlinkClick r:id="rId6"/>
              </a:rPr>
              <a:t>https://esourcing.unops.org/#/Help/Guides</a:t>
            </a:r>
            <a:endParaRPr lang="en-GB" sz="2000">
              <a:latin typeface="Traditional Arabic" pitchFamily="18" charset="-78"/>
              <a:cs typeface="Traditional Arabic" pitchFamily="18" charset="-78"/>
            </a:endParaRPr>
          </a:p>
          <a:p>
            <a:pPr algn="justLow" rtl="1">
              <a:lnSpc>
                <a:spcPct val="100000"/>
              </a:lnSpc>
              <a:buClrTx/>
            </a:pPr>
            <a:r>
              <a:rPr lang="ar-YE" sz="2000">
                <a:latin typeface="Traditional Arabic" pitchFamily="18" charset="-78"/>
                <a:cs typeface="Traditional Arabic" pitchFamily="18" charset="-78"/>
              </a:rPr>
              <a:t>اتصل بمكتب المساعدة في مكتب الأمم المتحدة لخدمات المشاريع على الرابط: </a:t>
            </a:r>
            <a:r>
              <a:rPr lang="en-GB" sz="2000">
                <a:latin typeface="Traditional Arabic" pitchFamily="18" charset="-78"/>
                <a:cs typeface="Traditional Arabic" pitchFamily="18" charset="-78"/>
                <a:hlinkClick r:id="rId7"/>
              </a:rPr>
              <a:t>esourcing@unops.org</a:t>
            </a:r>
            <a:r>
              <a:rPr lang="en-GB" sz="2000">
                <a:latin typeface="Traditional Arabic" pitchFamily="18" charset="-78"/>
                <a:cs typeface="Traditional Arabic" pitchFamily="18" charset="-78"/>
              </a:rPr>
              <a:t> </a:t>
            </a:r>
            <a:r>
              <a:rPr lang="ar-YE" sz="2000">
                <a:latin typeface="Traditional Arabic" pitchFamily="18" charset="-78"/>
                <a:cs typeface="Traditional Arabic" pitchFamily="18" charset="-78"/>
              </a:rPr>
              <a:t> يُرجى تقديم اسم المستخدم الخاص بك ورقم تسجيلك في بوابة الأمم المتحدة العالمية للمشتريات ومرجع المناقصة (على سبيل المثال </a:t>
            </a:r>
            <a:r>
              <a:rPr lang="en-GB" sz="2000">
                <a:latin typeface="Traditional Arabic" pitchFamily="18" charset="-78"/>
                <a:cs typeface="Traditional Arabic" pitchFamily="18" charset="-78"/>
              </a:rPr>
              <a:t>RFP/2016/296</a:t>
            </a:r>
            <a:r>
              <a:rPr lang="ar-YE" sz="2000">
                <a:latin typeface="Traditional Arabic" pitchFamily="18" charset="-78"/>
                <a:cs typeface="Traditional Arabic" pitchFamily="18" charset="-78"/>
              </a:rPr>
              <a:t>)</a:t>
            </a:r>
            <a:endParaRPr lang="en-GB" sz="2000"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722313" y="85725"/>
            <a:ext cx="8013724" cy="336306"/>
          </a:xfrm>
        </p:spPr>
        <p:txBody>
          <a:bodyPr/>
          <a:lstStyle/>
          <a:p>
            <a:pPr algn="r" rtl="1"/>
            <a:r>
              <a:rPr lang="ar-YE" sz="1600" b="1">
                <a:latin typeface="Traditional Arabic" pitchFamily="18" charset="-78"/>
                <a:cs typeface="Traditional Arabic" pitchFamily="18" charset="-78"/>
              </a:rPr>
              <a:t>6. الاتصالات والموارد</a:t>
            </a:r>
            <a:endParaRPr lang="en-GB" sz="16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26746186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824" y="3009900"/>
            <a:ext cx="3574807" cy="1562100"/>
          </a:xfrm>
        </p:spPr>
        <p:txBody>
          <a:bodyPr/>
          <a:lstStyle/>
          <a:p>
            <a:pPr algn="r" rtl="1"/>
            <a:r>
              <a:rPr lang="ar-YE" dirty="0">
                <a:latin typeface="Traditional Arabic" pitchFamily="18" charset="-78"/>
                <a:cs typeface="Traditional Arabic" pitchFamily="18" charset="-78"/>
              </a:rPr>
              <a:t>جلسة </a:t>
            </a:r>
            <a:r>
              <a:rPr lang="ar-YE">
                <a:latin typeface="Traditional Arabic" pitchFamily="18" charset="-78"/>
                <a:cs typeface="Traditional Arabic" pitchFamily="18" charset="-78"/>
              </a:rPr>
              <a:t>الاسئلة والإجابات</a:t>
            </a:r>
            <a:endParaRPr lang="en-GB" dirty="0">
              <a:latin typeface="Traditional Arabic" pitchFamily="18" charset="-78"/>
              <a:cs typeface="Traditional Arabic" pitchFamily="18" charset="-78"/>
            </a:endParaRPr>
          </a:p>
        </p:txBody>
      </p:sp>
      <p:sp>
        <p:nvSpPr>
          <p:cNvPr id="5" name="Text Placeholder 2"/>
          <p:cNvSpPr>
            <a:spLocks noGrp="1"/>
          </p:cNvSpPr>
          <p:nvPr>
            <p:ph type="body" sz="quarter" idx="10"/>
          </p:nvPr>
        </p:nvSpPr>
        <p:spPr>
          <a:xfrm>
            <a:off x="7821636" y="1737360"/>
            <a:ext cx="842339" cy="1153258"/>
          </a:xfrm>
        </p:spPr>
        <p:txBody>
          <a:bodyPr/>
          <a:lstStyle/>
          <a:p>
            <a:pPr algn="r"/>
            <a:r>
              <a:rPr lang="ar-YE" sz="4400" b="1"/>
              <a:t>7</a:t>
            </a:r>
            <a:endParaRPr lang="en-GB" sz="4000" b="1" dirty="0"/>
          </a:p>
        </p:txBody>
      </p:sp>
    </p:spTree>
    <p:extLst>
      <p:ext uri="{BB962C8B-B14F-4D97-AF65-F5344CB8AC3E}">
        <p14:creationId xmlns:p14="http://schemas.microsoft.com/office/powerpoint/2010/main" val="2505061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8272" y="3009899"/>
            <a:ext cx="4149968" cy="1477695"/>
          </a:xfrm>
        </p:spPr>
        <p:txBody>
          <a:bodyPr/>
          <a:lstStyle/>
          <a:p>
            <a:pPr algn="justLow"/>
            <a:r>
              <a:rPr lang="ar-YE">
                <a:latin typeface="Traditional Arabic" pitchFamily="18" charset="-78"/>
                <a:cs typeface="Traditional Arabic" pitchFamily="18" charset="-78"/>
              </a:rPr>
              <a:t>مقدمة حول نظام الشراء الإلكتروني لبوابة الأمم المتحدة العالمية للمشتريات ومكتب الأمم المتحدة لخدمات المشاريع</a:t>
            </a:r>
            <a:br>
              <a:rPr lang="ar-YE">
                <a:latin typeface="Traditional Arabic" pitchFamily="18" charset="-78"/>
                <a:cs typeface="Traditional Arabic" pitchFamily="18" charset="-78"/>
              </a:rPr>
            </a:br>
            <a:r>
              <a:rPr lang="en-GB" dirty="0"/>
              <a:t/>
            </a:r>
            <a:br>
              <a:rPr lang="en-GB" dirty="0"/>
            </a:br>
            <a:endParaRPr lang="en-GB" dirty="0"/>
          </a:p>
        </p:txBody>
      </p:sp>
      <p:sp>
        <p:nvSpPr>
          <p:cNvPr id="3" name="Text Placeholder 2"/>
          <p:cNvSpPr>
            <a:spLocks noGrp="1"/>
          </p:cNvSpPr>
          <p:nvPr>
            <p:ph type="body" sz="quarter" idx="10"/>
          </p:nvPr>
        </p:nvSpPr>
        <p:spPr>
          <a:xfrm>
            <a:off x="7821636" y="1737360"/>
            <a:ext cx="842339" cy="1153258"/>
          </a:xfrm>
        </p:spPr>
        <p:txBody>
          <a:bodyPr/>
          <a:lstStyle/>
          <a:p>
            <a:pPr algn="r"/>
            <a:r>
              <a:rPr lang="ar-YE" sz="4400" b="1"/>
              <a:t>1</a:t>
            </a:r>
            <a:endParaRPr lang="en-GB" sz="4000" b="1" dirty="0"/>
          </a:p>
        </p:txBody>
      </p:sp>
    </p:spTree>
    <p:extLst>
      <p:ext uri="{BB962C8B-B14F-4D97-AF65-F5344CB8AC3E}">
        <p14:creationId xmlns:p14="http://schemas.microsoft.com/office/powerpoint/2010/main" val="598931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168812"/>
            <a:ext cx="8128578" cy="900556"/>
          </a:xfrm>
        </p:spPr>
        <p:txBody>
          <a:bodyPr/>
          <a:lstStyle/>
          <a:p>
            <a:pPr algn="r" rtl="1"/>
            <a:r>
              <a:rPr lang="ar-YE">
                <a:latin typeface="Traditional Arabic" pitchFamily="18" charset="-78"/>
                <a:cs typeface="Traditional Arabic" pitchFamily="18" charset="-78"/>
              </a:rPr>
              <a:t>بوابة الأمم المتحدة العالمية للمشتريات</a:t>
            </a:r>
            <a:endParaRPr lang="en-GB"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5</a:t>
            </a:fld>
            <a:endParaRPr lang="en-US" dirty="0"/>
          </a:p>
        </p:txBody>
      </p:sp>
      <p:sp>
        <p:nvSpPr>
          <p:cNvPr id="5" name="Content Placeholder 4"/>
          <p:cNvSpPr>
            <a:spLocks noGrp="1"/>
          </p:cNvSpPr>
          <p:nvPr>
            <p:ph sz="quarter" idx="12"/>
          </p:nvPr>
        </p:nvSpPr>
        <p:spPr>
          <a:xfrm>
            <a:off x="720000" y="1266825"/>
            <a:ext cx="8086375" cy="4968000"/>
          </a:xfrm>
        </p:spPr>
        <p:txBody>
          <a:bodyPr/>
          <a:lstStyle/>
          <a:p>
            <a:pPr algn="justLow" rtl="1">
              <a:lnSpc>
                <a:spcPct val="100000"/>
              </a:lnSpc>
              <a:buClrTx/>
            </a:pPr>
            <a:r>
              <a:rPr lang="ar-YE" sz="2000" b="1" dirty="0">
                <a:latin typeface="Traditional Arabic" pitchFamily="18" charset="-78"/>
                <a:cs typeface="Traditional Arabic" pitchFamily="18" charset="-78"/>
              </a:rPr>
              <a:t>بوابة المشتريات المشتركة </a:t>
            </a:r>
            <a:r>
              <a:rPr lang="ar-YE" sz="2000" dirty="0">
                <a:latin typeface="Traditional Arabic" pitchFamily="18" charset="-78"/>
                <a:cs typeface="Traditional Arabic" pitchFamily="18" charset="-78"/>
              </a:rPr>
              <a:t>لمنظمات منظومة الأمم المتحدة.</a:t>
            </a:r>
          </a:p>
          <a:p>
            <a:pPr algn="justLow" rtl="1">
              <a:lnSpc>
                <a:spcPct val="100000"/>
              </a:lnSpc>
              <a:buClrTx/>
            </a:pPr>
            <a:r>
              <a:rPr lang="ar-YE" sz="2000" dirty="0">
                <a:latin typeface="Traditional Arabic" pitchFamily="18" charset="-78"/>
                <a:cs typeface="Traditional Arabic" pitchFamily="18" charset="-78"/>
              </a:rPr>
              <a:t>يجمع بين </a:t>
            </a:r>
            <a:r>
              <a:rPr lang="ar-YE" sz="2000" b="1" dirty="0">
                <a:latin typeface="Traditional Arabic" pitchFamily="18" charset="-78"/>
                <a:cs typeface="Traditional Arabic" pitchFamily="18" charset="-78"/>
              </a:rPr>
              <a:t>موظفي المشتريات في الأمم المتحدة ومجتمع الموردين.</a:t>
            </a:r>
          </a:p>
          <a:p>
            <a:pPr algn="justLow" rtl="1">
              <a:lnSpc>
                <a:spcPct val="100000"/>
              </a:lnSpc>
              <a:buClrTx/>
            </a:pPr>
            <a:r>
              <a:rPr lang="ar-YE" sz="2000" dirty="0">
                <a:latin typeface="Traditional Arabic" pitchFamily="18" charset="-78"/>
                <a:cs typeface="Traditional Arabic" pitchFamily="18" charset="-78"/>
              </a:rPr>
              <a:t>بوابة</a:t>
            </a:r>
            <a:r>
              <a:rPr lang="ar-YE" sz="2000" b="1" dirty="0">
                <a:latin typeface="Traditional Arabic" pitchFamily="18" charset="-78"/>
                <a:cs typeface="Traditional Arabic" pitchFamily="18" charset="-78"/>
              </a:rPr>
              <a:t> الخدمة الذاتية </a:t>
            </a:r>
            <a:r>
              <a:rPr lang="ar-YE" sz="2000" dirty="0">
                <a:latin typeface="Traditional Arabic" pitchFamily="18" charset="-78"/>
                <a:cs typeface="Traditional Arabic" pitchFamily="18" charset="-78"/>
              </a:rPr>
              <a:t>حيث يمكن للموردين المحتملين التسجيل في واحدة أو أكثر من </a:t>
            </a:r>
            <a:r>
              <a:rPr lang="en-US" sz="2000" b="1" dirty="0">
                <a:latin typeface="Traditional Arabic" pitchFamily="18" charset="-78"/>
                <a:cs typeface="Traditional Arabic" pitchFamily="18" charset="-78"/>
              </a:rPr>
              <a:t>29</a:t>
            </a:r>
            <a:r>
              <a:rPr lang="ar-YE" sz="2000" b="1" dirty="0">
                <a:latin typeface="Traditional Arabic" pitchFamily="18" charset="-78"/>
                <a:cs typeface="Traditional Arabic" pitchFamily="18" charset="-78"/>
              </a:rPr>
              <a:t> منظمة تابعة للأمم المتحدة </a:t>
            </a:r>
            <a:r>
              <a:rPr lang="ar-YE" sz="2000" dirty="0">
                <a:latin typeface="Traditional Arabic" pitchFamily="18" charset="-78"/>
                <a:cs typeface="Traditional Arabic" pitchFamily="18" charset="-78"/>
              </a:rPr>
              <a:t>باستخدام بوابة الأمم المتحدة العالمية للمشتريات كقاعدة بيانات للموردين وكأداة لاختيار الموردين. تستأثر هذه المنظمات بأكثر من </a:t>
            </a:r>
            <a:r>
              <a:rPr lang="en-US" sz="2000" dirty="0">
                <a:latin typeface="Traditional Arabic" pitchFamily="18" charset="-78"/>
                <a:cs typeface="Traditional Arabic" pitchFamily="18" charset="-78"/>
              </a:rPr>
              <a:t>99</a:t>
            </a:r>
            <a:r>
              <a:rPr lang="ar-YE" sz="2000" dirty="0">
                <a:latin typeface="Traditional Arabic" pitchFamily="18" charset="-78"/>
                <a:cs typeface="Traditional Arabic" pitchFamily="18" charset="-78"/>
              </a:rPr>
              <a:t>٪ من إجمالي قيمة مشتريات الأمم المتحدة (حوالي </a:t>
            </a:r>
            <a:r>
              <a:rPr lang="en-US" sz="2000" dirty="0">
                <a:latin typeface="Traditional Arabic" pitchFamily="18" charset="-78"/>
                <a:cs typeface="Traditional Arabic" pitchFamily="18" charset="-78"/>
              </a:rPr>
              <a:t> 17,7</a:t>
            </a:r>
            <a:r>
              <a:rPr lang="ar-YE" sz="2000" dirty="0">
                <a:latin typeface="Traditional Arabic" pitchFamily="18" charset="-78"/>
                <a:cs typeface="Traditional Arabic" pitchFamily="18" charset="-78"/>
              </a:rPr>
              <a:t>مليار دولار أمريكي سنوياً).</a:t>
            </a:r>
          </a:p>
          <a:p>
            <a:pPr algn="justLow" rtl="1">
              <a:lnSpc>
                <a:spcPct val="100000"/>
              </a:lnSpc>
              <a:buClrTx/>
            </a:pPr>
            <a:r>
              <a:rPr lang="ar-YE" sz="2000" dirty="0">
                <a:latin typeface="Traditional Arabic" pitchFamily="18" charset="-78"/>
                <a:cs typeface="Traditional Arabic" pitchFamily="18" charset="-78"/>
              </a:rPr>
              <a:t>وسيلة ممتازة للتعريف بالمنتجات والخدمات للعديد </a:t>
            </a:r>
            <a:r>
              <a:rPr lang="ar-YE" sz="2000" dirty="0" smtClean="0">
                <a:latin typeface="Traditional Arabic" pitchFamily="18" charset="-78"/>
                <a:cs typeface="Traditional Arabic" pitchFamily="18" charset="-78"/>
              </a:rPr>
              <a:t>الى</a:t>
            </a:r>
            <a:r>
              <a:rPr lang="ar-YE" sz="2000" dirty="0" smtClean="0">
                <a:latin typeface="Traditional Arabic" pitchFamily="18" charset="-78"/>
                <a:cs typeface="Traditional Arabic" pitchFamily="18" charset="-78"/>
              </a:rPr>
              <a:t> </a:t>
            </a:r>
            <a:r>
              <a:rPr lang="ar-YE" sz="2000" dirty="0">
                <a:latin typeface="Traditional Arabic" pitchFamily="18" charset="-78"/>
                <a:cs typeface="Traditional Arabic" pitchFamily="18" charset="-78"/>
              </a:rPr>
              <a:t>منظمات الأمم المتحدة والبلدان والمناطق من خلال ملء </a:t>
            </a:r>
            <a:r>
              <a:rPr lang="ar-YE" sz="2000" b="1" dirty="0">
                <a:latin typeface="Traditional Arabic" pitchFamily="18" charset="-78"/>
                <a:cs typeface="Traditional Arabic" pitchFamily="18" charset="-78"/>
              </a:rPr>
              <a:t>استمارة تسجيل واحدة فقط.</a:t>
            </a:r>
          </a:p>
          <a:p>
            <a:pPr algn="justLow" rtl="1">
              <a:lnSpc>
                <a:spcPct val="100000"/>
              </a:lnSpc>
              <a:buClrTx/>
            </a:pPr>
            <a:r>
              <a:rPr lang="ar-YE" sz="2000" b="1" dirty="0">
                <a:latin typeface="Traditional Arabic" pitchFamily="18" charset="-78"/>
                <a:cs typeface="Traditional Arabic" pitchFamily="18" charset="-78"/>
              </a:rPr>
              <a:t>لا تُفرض أي تكلفة </a:t>
            </a:r>
            <a:r>
              <a:rPr lang="ar-YE" sz="2000" dirty="0">
                <a:latin typeface="Traditional Arabic" pitchFamily="18" charset="-78"/>
                <a:cs typeface="Traditional Arabic" pitchFamily="18" charset="-78"/>
              </a:rPr>
              <a:t>على الموردين مقابل التسجيل.</a:t>
            </a:r>
          </a:p>
          <a:p>
            <a:pPr algn="justLow" rtl="1">
              <a:lnSpc>
                <a:spcPct val="100000"/>
              </a:lnSpc>
              <a:buClrTx/>
            </a:pPr>
            <a:r>
              <a:rPr lang="ar-YE" sz="2000" dirty="0">
                <a:latin typeface="Traditional Arabic" pitchFamily="18" charset="-78"/>
                <a:cs typeface="Traditional Arabic" pitchFamily="18" charset="-78"/>
              </a:rPr>
              <a:t>أيضاً، توفر بوابة الأمم المتحدة العالمية للمشتريات لمحة عامة عن </a:t>
            </a:r>
            <a:r>
              <a:rPr lang="ar-YE" sz="2000" b="1" dirty="0">
                <a:latin typeface="Traditional Arabic" pitchFamily="18" charset="-78"/>
                <a:cs typeface="Traditional Arabic" pitchFamily="18" charset="-78"/>
              </a:rPr>
              <a:t>إشعارات المناقصات.</a:t>
            </a:r>
          </a:p>
          <a:p>
            <a:pPr algn="justLow" rtl="1">
              <a:lnSpc>
                <a:spcPct val="100000"/>
              </a:lnSpc>
              <a:buClrTx/>
            </a:pPr>
            <a:r>
              <a:rPr lang="ar-YE" sz="2000" b="1" dirty="0">
                <a:latin typeface="Traditional Arabic" pitchFamily="18" charset="-78"/>
                <a:cs typeface="Traditional Arabic" pitchFamily="18" charset="-78"/>
              </a:rPr>
              <a:t>نقطة دخول </a:t>
            </a:r>
            <a:r>
              <a:rPr lang="ar-YE" sz="2000" dirty="0">
                <a:latin typeface="Traditional Arabic" pitchFamily="18" charset="-78"/>
                <a:cs typeface="Traditional Arabic" pitchFamily="18" charset="-78"/>
              </a:rPr>
              <a:t>لأنظمة المشتريات الإلكترونية </a:t>
            </a:r>
            <a:r>
              <a:rPr lang="ar-YE" sz="2000" b="1" dirty="0">
                <a:latin typeface="Traditional Arabic" pitchFamily="18" charset="-78"/>
                <a:cs typeface="Traditional Arabic" pitchFamily="18" charset="-78"/>
              </a:rPr>
              <a:t>لمختلف وكالات الأمم المتحدة </a:t>
            </a:r>
            <a:r>
              <a:rPr lang="ar-YE" sz="2000" dirty="0">
                <a:latin typeface="Traditional Arabic" pitchFamily="18" charset="-78"/>
                <a:cs typeface="Traditional Arabic" pitchFamily="18" charset="-78"/>
              </a:rPr>
              <a:t>المدمجة مع الموقع الإلكتروني لبوابة الأمم المتحدة العالمية للمشتريات، مثل </a:t>
            </a:r>
            <a:r>
              <a:rPr lang="ar-YE" sz="2000" b="1" dirty="0">
                <a:latin typeface="Traditional Arabic" pitchFamily="18" charset="-78"/>
                <a:cs typeface="Traditional Arabic" pitchFamily="18" charset="-78"/>
              </a:rPr>
              <a:t>نظام الشراء الإلكتروني لمكتب الأمم المتحدة لخدمات المشاريع.</a:t>
            </a:r>
            <a:endParaRPr lang="en-GB" sz="2000" b="1" dirty="0">
              <a:latin typeface="Traditional Arabic" pitchFamily="18" charset="-78"/>
              <a:cs typeface="Traditional Arabic" pitchFamily="18" charset="-78"/>
            </a:endParaRPr>
          </a:p>
        </p:txBody>
      </p:sp>
      <p:sp>
        <p:nvSpPr>
          <p:cNvPr id="7" name="Text Placeholder 5"/>
          <p:cNvSpPr>
            <a:spLocks noGrp="1"/>
          </p:cNvSpPr>
          <p:nvPr>
            <p:ph type="body" sz="quarter" idx="13"/>
          </p:nvPr>
        </p:nvSpPr>
        <p:spPr>
          <a:xfrm>
            <a:off x="1074005" y="170130"/>
            <a:ext cx="7707312" cy="308171"/>
          </a:xfrm>
        </p:spPr>
        <p:txBody>
          <a:bodyPr/>
          <a:lstStyle/>
          <a:p>
            <a:pPr algn="r" rtl="1"/>
            <a:r>
              <a:rPr lang="ar-YE" sz="1600" b="1">
                <a:latin typeface="Traditional Arabic" pitchFamily="18" charset="-78"/>
                <a:cs typeface="Traditional Arabic" pitchFamily="18" charset="-78"/>
              </a:rPr>
              <a:t>1. مقدمة حول نظام الشراء الإلكتروني لبوابة الأمم المتحدة العالمية للمشتريات ومكتب الأمم المتحدة لخدمات المشاريع</a:t>
            </a:r>
            <a:endParaRPr lang="en-GB" sz="1600" b="1" dirty="0">
              <a:latin typeface="Traditional Arabic" pitchFamily="18" charset="-78"/>
              <a:cs typeface="Traditional Arabic" pitchFamily="18" charset="-78"/>
            </a:endParaRPr>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07250" y="5304976"/>
            <a:ext cx="2929500" cy="6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77854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6</a:t>
            </a:fld>
            <a:endParaRPr lang="en-US" dirty="0"/>
          </a:p>
        </p:txBody>
      </p:sp>
      <p:sp>
        <p:nvSpPr>
          <p:cNvPr id="5" name="Content Placeholder 4"/>
          <p:cNvSpPr>
            <a:spLocks noGrp="1"/>
          </p:cNvSpPr>
          <p:nvPr>
            <p:ph sz="quarter" idx="12"/>
          </p:nvPr>
        </p:nvSpPr>
        <p:spPr>
          <a:xfrm>
            <a:off x="1113895" y="1238689"/>
            <a:ext cx="7704000" cy="4968000"/>
          </a:xfrm>
        </p:spPr>
        <p:txBody>
          <a:bodyPr/>
          <a:lstStyle/>
          <a:p>
            <a:pPr algn="justLow" rtl="1">
              <a:lnSpc>
                <a:spcPct val="100000"/>
              </a:lnSpc>
              <a:buClrTx/>
            </a:pPr>
            <a:r>
              <a:rPr lang="ar-YE" sz="2000" dirty="0">
                <a:latin typeface="Traditional Arabic" pitchFamily="18" charset="-78"/>
                <a:cs typeface="Traditional Arabic" pitchFamily="18" charset="-78"/>
              </a:rPr>
              <a:t>نظام الشراء الإلكتروني لمكتب الأمم المتحدة لخدمات المشاريع هو </a:t>
            </a:r>
            <a:r>
              <a:rPr lang="ar-YE" sz="2000" b="1" dirty="0">
                <a:latin typeface="Traditional Arabic" pitchFamily="18" charset="-78"/>
                <a:cs typeface="Traditional Arabic" pitchFamily="18" charset="-78"/>
              </a:rPr>
              <a:t>نظام للمناقصات الإلكترونية </a:t>
            </a:r>
            <a:r>
              <a:rPr lang="ar-YE" sz="2000" dirty="0">
                <a:latin typeface="Traditional Arabic" pitchFamily="18" charset="-78"/>
                <a:cs typeface="Traditional Arabic" pitchFamily="18" charset="-78"/>
              </a:rPr>
              <a:t>تم تطويره من قبل مكتب الأمم المتحدة لخدمات المشاريع لتنظيم عملياته الخاصة بالمناقصات.</a:t>
            </a:r>
          </a:p>
          <a:p>
            <a:pPr algn="justLow" rtl="1">
              <a:lnSpc>
                <a:spcPct val="100000"/>
              </a:lnSpc>
              <a:buClrTx/>
            </a:pPr>
            <a:r>
              <a:rPr lang="ar-YE" sz="2000" dirty="0" smtClean="0">
                <a:latin typeface="Traditional Arabic" pitchFamily="18" charset="-78"/>
                <a:cs typeface="Traditional Arabic" pitchFamily="18" charset="-78"/>
              </a:rPr>
              <a:t>يعمل </a:t>
            </a:r>
            <a:r>
              <a:rPr lang="ar-YE" sz="2000" dirty="0">
                <a:latin typeface="Traditional Arabic" pitchFamily="18" charset="-78"/>
                <a:cs typeface="Traditional Arabic" pitchFamily="18" charset="-78"/>
              </a:rPr>
              <a:t>النظام </a:t>
            </a:r>
            <a:r>
              <a:rPr lang="ar-YE" sz="2000" b="1" dirty="0">
                <a:latin typeface="Traditional Arabic" pitchFamily="18" charset="-78"/>
                <a:cs typeface="Traditional Arabic" pitchFamily="18" charset="-78"/>
              </a:rPr>
              <a:t>على الإنترنت </a:t>
            </a:r>
            <a:r>
              <a:rPr lang="ar-YE" sz="2000" dirty="0">
                <a:latin typeface="Traditional Arabic" pitchFamily="18" charset="-78"/>
                <a:cs typeface="Traditional Arabic" pitchFamily="18" charset="-78"/>
              </a:rPr>
              <a:t>وينظم</a:t>
            </a:r>
            <a:r>
              <a:rPr lang="ar-YE" sz="2000" b="1" dirty="0" smtClean="0">
                <a:latin typeface="Traditional Arabic" pitchFamily="18" charset="-78"/>
                <a:cs typeface="Traditional Arabic" pitchFamily="18" charset="-78"/>
              </a:rPr>
              <a:t> </a:t>
            </a:r>
            <a:r>
              <a:rPr lang="ar-YE" sz="2000" dirty="0" smtClean="0">
                <a:latin typeface="Traditional Arabic" pitchFamily="18" charset="-78"/>
                <a:cs typeface="Traditional Arabic" pitchFamily="18" charset="-78"/>
              </a:rPr>
              <a:t>مراحل </a:t>
            </a:r>
            <a:r>
              <a:rPr lang="ar-YE" sz="2000" dirty="0">
                <a:latin typeface="Traditional Arabic" pitchFamily="18" charset="-78"/>
                <a:cs typeface="Traditional Arabic" pitchFamily="18" charset="-78"/>
              </a:rPr>
              <a:t>عملية الشراء وهي اختيار الموردين </a:t>
            </a:r>
            <a:r>
              <a:rPr lang="ar-YE" sz="2000" dirty="0" smtClean="0">
                <a:latin typeface="Traditional Arabic" pitchFamily="18" charset="-78"/>
                <a:cs typeface="Traditional Arabic" pitchFamily="18" charset="-78"/>
              </a:rPr>
              <a:t>وتقديم </a:t>
            </a:r>
            <a:r>
              <a:rPr lang="ar-YE" sz="2000" dirty="0">
                <a:latin typeface="Traditional Arabic" pitchFamily="18" charset="-78"/>
                <a:cs typeface="Traditional Arabic" pitchFamily="18" charset="-78"/>
              </a:rPr>
              <a:t>العطاءات وفتح العطاءات والتقييم والإرساء (الشريحة </a:t>
            </a:r>
            <a:r>
              <a:rPr lang="ar-YE" sz="2000" dirty="0" smtClean="0">
                <a:latin typeface="Traditional Arabic" pitchFamily="18" charset="-78"/>
                <a:cs typeface="Traditional Arabic" pitchFamily="18" charset="-78"/>
              </a:rPr>
              <a:t>التالية سوف تشرح </a:t>
            </a:r>
            <a:r>
              <a:rPr lang="ar-YE" sz="2000" dirty="0">
                <a:latin typeface="Traditional Arabic" pitchFamily="18" charset="-78"/>
                <a:cs typeface="Traditional Arabic" pitchFamily="18" charset="-78"/>
              </a:rPr>
              <a:t>نطاق النظام).</a:t>
            </a:r>
          </a:p>
          <a:p>
            <a:pPr algn="justLow" rtl="1">
              <a:lnSpc>
                <a:spcPct val="100000"/>
              </a:lnSpc>
              <a:buClrTx/>
            </a:pPr>
            <a:r>
              <a:rPr lang="ar-YE" sz="2000" dirty="0">
                <a:latin typeface="Traditional Arabic" pitchFamily="18" charset="-78"/>
                <a:cs typeface="Traditional Arabic" pitchFamily="18" charset="-78"/>
              </a:rPr>
              <a:t>يقوم بتنسيق طريقة تفاعل مكتب الأمم المتحدة لخدمات المشاريع وموردينا، مما يوفر </a:t>
            </a:r>
            <a:r>
              <a:rPr lang="ar-YE" sz="2000" b="1" dirty="0">
                <a:latin typeface="Traditional Arabic" pitchFamily="18" charset="-78"/>
                <a:cs typeface="Traditional Arabic" pitchFamily="18" charset="-78"/>
              </a:rPr>
              <a:t>المزيد من الكفاءة </a:t>
            </a:r>
            <a:r>
              <a:rPr lang="ar-YE" sz="2000" b="1" dirty="0" smtClean="0">
                <a:latin typeface="Traditional Arabic" pitchFamily="18" charset="-78"/>
                <a:cs typeface="Traditional Arabic" pitchFamily="18" charset="-78"/>
              </a:rPr>
              <a:t>والحوكمة </a:t>
            </a:r>
            <a:r>
              <a:rPr lang="ar-YE" sz="2000" dirty="0">
                <a:latin typeface="Traditional Arabic" pitchFamily="18" charset="-78"/>
                <a:cs typeface="Traditional Arabic" pitchFamily="18" charset="-78"/>
              </a:rPr>
              <a:t>في عملية </a:t>
            </a:r>
            <a:r>
              <a:rPr lang="ar-YE" sz="2000" dirty="0" smtClean="0">
                <a:latin typeface="Traditional Arabic" pitchFamily="18" charset="-78"/>
                <a:cs typeface="Traditional Arabic" pitchFamily="18" charset="-78"/>
              </a:rPr>
              <a:t>الشراء.</a:t>
            </a:r>
          </a:p>
          <a:p>
            <a:pPr algn="justLow" rtl="1">
              <a:lnSpc>
                <a:spcPct val="100000"/>
              </a:lnSpc>
              <a:buClrTx/>
            </a:pPr>
            <a:r>
              <a:rPr lang="ar-YE" sz="2000" b="1" dirty="0">
                <a:latin typeface="Traditional Arabic" pitchFamily="18" charset="-78"/>
                <a:cs typeface="Traditional Arabic" pitchFamily="18" charset="-78"/>
              </a:rPr>
              <a:t>يجب أن يكون المورد مسجلاً  كمورد لمكتب الأمم المتحدة لخدمات المشاريع في بوابة الأمم المتحدة العالمية </a:t>
            </a:r>
            <a:r>
              <a:rPr lang="ar-YE" sz="2000" b="1" dirty="0" smtClean="0">
                <a:latin typeface="Traditional Arabic" pitchFamily="18" charset="-78"/>
                <a:cs typeface="Traditional Arabic" pitchFamily="18" charset="-78"/>
              </a:rPr>
              <a:t>للمشتريات </a:t>
            </a:r>
            <a:r>
              <a:rPr lang="ar-YE" sz="2000" dirty="0" smtClean="0">
                <a:latin typeface="Traditional Arabic" pitchFamily="18" charset="-78"/>
                <a:cs typeface="Traditional Arabic" pitchFamily="18" charset="-78"/>
              </a:rPr>
              <a:t>من </a:t>
            </a:r>
            <a:r>
              <a:rPr lang="ar-YE" sz="2000" dirty="0">
                <a:latin typeface="Traditional Arabic" pitchFamily="18" charset="-78"/>
                <a:cs typeface="Traditional Arabic" pitchFamily="18" charset="-78"/>
              </a:rPr>
              <a:t>أجل الوصول إلى التفاصيل الكاملة لمناقصة مكتب الأمم المتحدة لخدمات المشاريع، وتقديم </a:t>
            </a:r>
            <a:r>
              <a:rPr lang="ar-YE" sz="2000" dirty="0" smtClean="0">
                <a:latin typeface="Traditional Arabic" pitchFamily="18" charset="-78"/>
                <a:cs typeface="Traditional Arabic" pitchFamily="18" charset="-78"/>
              </a:rPr>
              <a:t>العطاء على </a:t>
            </a:r>
            <a:r>
              <a:rPr lang="ar-YE" sz="2000" dirty="0">
                <a:latin typeface="Traditional Arabic" pitchFamily="18" charset="-78"/>
                <a:cs typeface="Traditional Arabic" pitchFamily="18" charset="-78"/>
              </a:rPr>
              <a:t>المناقصة باستخدام </a:t>
            </a:r>
            <a:r>
              <a:rPr lang="ar-YE" sz="2000" dirty="0" smtClean="0">
                <a:latin typeface="Traditional Arabic" pitchFamily="18" charset="-78"/>
                <a:cs typeface="Traditional Arabic" pitchFamily="18" charset="-78"/>
              </a:rPr>
              <a:t>النظام</a:t>
            </a:r>
            <a:r>
              <a:rPr lang="ar-YE" sz="2000" b="1" dirty="0" smtClean="0">
                <a:latin typeface="Traditional Arabic" pitchFamily="18" charset="-78"/>
                <a:cs typeface="Traditional Arabic" pitchFamily="18" charset="-78"/>
              </a:rPr>
              <a:t>.</a:t>
            </a:r>
            <a:r>
              <a:rPr lang="ar-YE" sz="2000" dirty="0" smtClean="0">
                <a:latin typeface="Traditional Arabic" pitchFamily="18" charset="-78"/>
                <a:cs typeface="Traditional Arabic" pitchFamily="18" charset="-78"/>
              </a:rPr>
              <a:t> </a:t>
            </a:r>
            <a:endParaRPr lang="ar-YE" sz="2000" dirty="0">
              <a:latin typeface="Traditional Arabic" pitchFamily="18" charset="-78"/>
              <a:cs typeface="Traditional Arabic" pitchFamily="18" charset="-78"/>
            </a:endParaRPr>
          </a:p>
          <a:p>
            <a:pPr algn="justLow" rtl="1">
              <a:lnSpc>
                <a:spcPct val="100000"/>
              </a:lnSpc>
              <a:buClrTx/>
            </a:pPr>
            <a:r>
              <a:rPr lang="ar-YE" sz="2000" dirty="0" smtClean="0">
                <a:latin typeface="Traditional Arabic" pitchFamily="18" charset="-78"/>
                <a:cs typeface="Traditional Arabic" pitchFamily="18" charset="-78"/>
              </a:rPr>
              <a:t>بدأ </a:t>
            </a:r>
            <a:r>
              <a:rPr lang="ar-YE" sz="2000" dirty="0">
                <a:latin typeface="Traditional Arabic" pitchFamily="18" charset="-78"/>
                <a:cs typeface="Traditional Arabic" pitchFamily="18" charset="-78"/>
              </a:rPr>
              <a:t>العمل بنظام الشراء الإلكتروني في مكتب الأمم المتحدة لخدمات المشاريع بشكل تدريجي منذ فبراير </a:t>
            </a:r>
            <a:r>
              <a:rPr lang="en-US" sz="2000" dirty="0">
                <a:latin typeface="Traditional Arabic" pitchFamily="18" charset="-78"/>
                <a:cs typeface="Traditional Arabic" pitchFamily="18" charset="-78"/>
              </a:rPr>
              <a:t>2016</a:t>
            </a:r>
            <a:r>
              <a:rPr lang="ar-YE" sz="2000" dirty="0">
                <a:latin typeface="Traditional Arabic" pitchFamily="18" charset="-78"/>
                <a:cs typeface="Traditional Arabic" pitchFamily="18" charset="-78"/>
              </a:rPr>
              <a:t>، ومن المتوقع أنه بحلول نهاية عام </a:t>
            </a:r>
            <a:r>
              <a:rPr lang="en-US" sz="2000" dirty="0">
                <a:latin typeface="Traditional Arabic" pitchFamily="18" charset="-78"/>
                <a:cs typeface="Traditional Arabic" pitchFamily="18" charset="-78"/>
              </a:rPr>
              <a:t> 2017</a:t>
            </a:r>
            <a:r>
              <a:rPr lang="ar-YE" sz="2000" dirty="0">
                <a:latin typeface="Traditional Arabic" pitchFamily="18" charset="-78"/>
                <a:cs typeface="Traditional Arabic" pitchFamily="18" charset="-78"/>
              </a:rPr>
              <a:t>تقريباً سيتم تنفيذ جميع عمليات الشراء عبر النظام.</a:t>
            </a:r>
            <a:endParaRPr lang="en-GB" sz="2000"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1116209" y="170131"/>
            <a:ext cx="7707312" cy="308170"/>
          </a:xfrm>
        </p:spPr>
        <p:txBody>
          <a:bodyPr/>
          <a:lstStyle/>
          <a:p>
            <a:pPr algn="r" rtl="1"/>
            <a:r>
              <a:rPr lang="ar-YE" sz="1600" b="1">
                <a:latin typeface="Traditional Arabic" pitchFamily="18" charset="-78"/>
                <a:cs typeface="Traditional Arabic" pitchFamily="18" charset="-78"/>
              </a:rPr>
              <a:t>1. مقدمة حول نظام الشراء الإلكتروني لبوابة الأمم المتحدة العالمية للمشتريات ومكتب الأمم المتحدة لخدمات المشاريع</a:t>
            </a:r>
            <a:endParaRPr lang="en-GB" sz="1600" b="1" dirty="0">
              <a:latin typeface="Traditional Arabic" pitchFamily="18" charset="-78"/>
              <a:cs typeface="Traditional Arabic" pitchFamily="18" charset="-78"/>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8437" y="5066739"/>
            <a:ext cx="3733800"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7"/>
          <p:cNvSpPr>
            <a:spLocks noGrp="1"/>
          </p:cNvSpPr>
          <p:nvPr>
            <p:ph type="title"/>
          </p:nvPr>
        </p:nvSpPr>
        <p:spPr>
          <a:xfrm>
            <a:off x="720000" y="534572"/>
            <a:ext cx="8128578" cy="534796"/>
          </a:xfrm>
        </p:spPr>
        <p:txBody>
          <a:bodyPr/>
          <a:lstStyle/>
          <a:p>
            <a:pPr algn="r" rtl="1"/>
            <a:r>
              <a:rPr lang="ar-YE">
                <a:latin typeface="Traditional Arabic" pitchFamily="18" charset="-78"/>
                <a:cs typeface="Traditional Arabic" pitchFamily="18" charset="-78"/>
              </a:rPr>
              <a:t>نظام الشراء الإلكتروني لمكتب الأمم المتحدة لخدمات المشاريع</a:t>
            </a:r>
            <a:endParaRPr lang="en-GB" dirty="0"/>
          </a:p>
        </p:txBody>
      </p:sp>
    </p:spTree>
    <p:extLst>
      <p:ext uri="{BB962C8B-B14F-4D97-AF65-F5344CB8AC3E}">
        <p14:creationId xmlns:p14="http://schemas.microsoft.com/office/powerpoint/2010/main" val="33807650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5760" y="422030"/>
            <a:ext cx="7650277" cy="478525"/>
          </a:xfrm>
        </p:spPr>
        <p:txBody>
          <a:bodyPr/>
          <a:lstStyle/>
          <a:p>
            <a:pPr algn="r" rtl="1"/>
            <a:r>
              <a:rPr lang="ar-YE">
                <a:latin typeface="Traditional Arabic" pitchFamily="18" charset="-78"/>
                <a:cs typeface="Traditional Arabic" pitchFamily="18" charset="-78"/>
              </a:rPr>
              <a:t>نطاق نظام الشراء الإلكتروني لمكتب الأمم المتحدة لخدمات المشاريع</a:t>
            </a:r>
            <a:endParaRPr lang="en-GB"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7</a:t>
            </a:fld>
            <a:endParaRPr lang="en-US" dirty="0"/>
          </a:p>
        </p:txBody>
      </p:sp>
      <p:sp>
        <p:nvSpPr>
          <p:cNvPr id="6" name="Text Placeholder 5"/>
          <p:cNvSpPr>
            <a:spLocks noGrp="1"/>
          </p:cNvSpPr>
          <p:nvPr>
            <p:ph type="body" sz="quarter" idx="13"/>
          </p:nvPr>
        </p:nvSpPr>
        <p:spPr>
          <a:xfrm>
            <a:off x="1031802" y="0"/>
            <a:ext cx="7707312" cy="308171"/>
          </a:xfrm>
        </p:spPr>
        <p:txBody>
          <a:bodyPr/>
          <a:lstStyle/>
          <a:p>
            <a:pPr algn="r" rtl="1"/>
            <a:r>
              <a:rPr lang="ar-YE" sz="1600" b="1">
                <a:latin typeface="Traditional Arabic" pitchFamily="18" charset="-78"/>
                <a:cs typeface="Traditional Arabic" pitchFamily="18" charset="-78"/>
              </a:rPr>
              <a:t>1. مقدمة حول نظام الشراء الإلكتروني لبوابة الأمم المتحدة العالمية للمشتريات ومكتب الأمم المتحدة لخدمات المشاريع</a:t>
            </a:r>
            <a:endParaRPr lang="en-GB" sz="1600" b="1" dirty="0">
              <a:latin typeface="Traditional Arabic" pitchFamily="18" charset="-78"/>
              <a:cs typeface="Traditional Arabic" pitchFamily="18" charset="-78"/>
            </a:endParaRPr>
          </a:p>
        </p:txBody>
      </p:sp>
      <p:cxnSp>
        <p:nvCxnSpPr>
          <p:cNvPr id="7" name="Straight Connector 6"/>
          <p:cNvCxnSpPr/>
          <p:nvPr/>
        </p:nvCxnSpPr>
        <p:spPr>
          <a:xfrm>
            <a:off x="2870043" y="1699172"/>
            <a:ext cx="0" cy="3420000"/>
          </a:xfrm>
          <a:prstGeom prst="line">
            <a:avLst/>
          </a:prstGeom>
          <a:ln w="19050">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256400" y="1325205"/>
            <a:ext cx="1208517" cy="523220"/>
          </a:xfrm>
          <a:prstGeom prst="rect">
            <a:avLst/>
          </a:prstGeom>
          <a:noFill/>
        </p:spPr>
        <p:txBody>
          <a:bodyPr wrap="square" rtlCol="0">
            <a:spAutoFit/>
          </a:bodyPr>
          <a:lstStyle/>
          <a:p>
            <a:pPr algn="ctr"/>
            <a:r>
              <a:rPr lang="ar-YE" sz="1400" b="1">
                <a:latin typeface="Traditional Arabic" pitchFamily="18" charset="-78"/>
                <a:cs typeface="Traditional Arabic" pitchFamily="18" charset="-78"/>
              </a:rPr>
              <a:t>مكتب الأمم المتحدة لخدمات المشاريع</a:t>
            </a:r>
            <a:endParaRPr lang="en-GB" sz="1400" b="1" dirty="0">
              <a:solidFill>
                <a:srgbClr val="0E4855"/>
              </a:solidFill>
              <a:latin typeface="Arial" panose="020B0604020202020204" pitchFamily="34" charset="0"/>
              <a:cs typeface="Arial" panose="020B0604020202020204" pitchFamily="34" charset="0"/>
            </a:endParaRPr>
          </a:p>
        </p:txBody>
      </p:sp>
      <p:sp>
        <p:nvSpPr>
          <p:cNvPr id="9" name="TextBox 8"/>
          <p:cNvSpPr txBox="1"/>
          <p:nvPr/>
        </p:nvSpPr>
        <p:spPr>
          <a:xfrm>
            <a:off x="1339893" y="1339335"/>
            <a:ext cx="2349304" cy="523220"/>
          </a:xfrm>
          <a:prstGeom prst="rect">
            <a:avLst/>
          </a:prstGeom>
          <a:noFill/>
        </p:spPr>
        <p:txBody>
          <a:bodyPr wrap="square" rtlCol="0">
            <a:spAutoFit/>
          </a:bodyPr>
          <a:lstStyle/>
          <a:p>
            <a:pPr algn="ctr"/>
            <a:r>
              <a:rPr lang="ar-YE" sz="1400" b="1">
                <a:latin typeface="Traditional Arabic" pitchFamily="18" charset="-78"/>
                <a:cs typeface="Traditional Arabic" pitchFamily="18" charset="-78"/>
              </a:rPr>
              <a:t>المورد</a:t>
            </a:r>
            <a:endParaRPr lang="ar-YE" b="1">
              <a:latin typeface="Traditional Arabic" pitchFamily="18" charset="-78"/>
              <a:cs typeface="Traditional Arabic" pitchFamily="18" charset="-78"/>
            </a:endParaRPr>
          </a:p>
          <a:p>
            <a:pPr algn="ctr" rtl="1"/>
            <a:r>
              <a:rPr lang="ar-YE" sz="1400" b="1">
                <a:latin typeface="Traditional Arabic" pitchFamily="18" charset="-78"/>
                <a:cs typeface="Traditional Arabic" pitchFamily="18" charset="-78"/>
              </a:rPr>
              <a:t>عبر بوابة الأمم المتحدة العالمية للمشتريات</a:t>
            </a:r>
            <a:endParaRPr lang="en-GB" sz="1400" dirty="0">
              <a:solidFill>
                <a:srgbClr val="0E4855"/>
              </a:solidFill>
              <a:latin typeface="Arial" panose="020B0604020202020204" pitchFamily="34" charset="0"/>
              <a:cs typeface="Arial" panose="020B0604020202020204" pitchFamily="34" charset="0"/>
            </a:endParaRPr>
          </a:p>
        </p:txBody>
      </p:sp>
      <p:sp>
        <p:nvSpPr>
          <p:cNvPr id="10" name="Rectangle 9"/>
          <p:cNvSpPr/>
          <p:nvPr/>
        </p:nvSpPr>
        <p:spPr>
          <a:xfrm>
            <a:off x="3992688" y="1878807"/>
            <a:ext cx="1692000" cy="396000"/>
          </a:xfrm>
          <a:prstGeom prst="rect">
            <a:avLst/>
          </a:prstGeom>
          <a:solidFill>
            <a:srgbClr val="0E485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00" algn="r" rtl="1"/>
            <a:r>
              <a:rPr lang="ar-YE" sz="1100" b="1" dirty="0">
                <a:solidFill>
                  <a:srgbClr val="FFFFFF"/>
                </a:solidFill>
                <a:latin typeface="Arial" panose="020B0604020202020204" pitchFamily="34" charset="0"/>
                <a:cs typeface="Arial" panose="020B0604020202020204" pitchFamily="34" charset="0"/>
              </a:rPr>
              <a:t>           </a:t>
            </a:r>
            <a:r>
              <a:rPr lang="ar-YE" sz="1400" b="1" dirty="0">
                <a:solidFill>
                  <a:srgbClr val="FFFFFF"/>
                </a:solidFill>
                <a:latin typeface="Traditional Arabic" pitchFamily="18" charset="-78"/>
                <a:cs typeface="Traditional Arabic" pitchFamily="18" charset="-78"/>
              </a:rPr>
              <a:t>الطلب</a:t>
            </a:r>
            <a:endParaRPr lang="ar-YE" sz="1100" b="1" dirty="0">
              <a:solidFill>
                <a:srgbClr val="FFFFFF"/>
              </a:solidFill>
              <a:latin typeface="Traditional Arabic" pitchFamily="18" charset="-78"/>
              <a:cs typeface="Traditional Arabic" pitchFamily="18" charset="-78"/>
            </a:endParaRPr>
          </a:p>
          <a:p>
            <a:pPr marL="108000"/>
            <a:r>
              <a:rPr lang="en-GB" sz="1100" b="1" dirty="0">
                <a:solidFill>
                  <a:srgbClr val="FFFFFF"/>
                </a:solidFill>
                <a:latin typeface="Arial" panose="020B0604020202020204" pitchFamily="34" charset="0"/>
                <a:cs typeface="Arial" panose="020B0604020202020204" pitchFamily="34" charset="0"/>
              </a:rPr>
              <a:t> (oneUNOPS)</a:t>
            </a:r>
          </a:p>
        </p:txBody>
      </p:sp>
      <p:sp>
        <p:nvSpPr>
          <p:cNvPr id="11" name="Rectangle 10"/>
          <p:cNvSpPr/>
          <p:nvPr/>
        </p:nvSpPr>
        <p:spPr>
          <a:xfrm>
            <a:off x="3992688" y="4783006"/>
            <a:ext cx="1686916" cy="434360"/>
          </a:xfrm>
          <a:prstGeom prst="rect">
            <a:avLst/>
          </a:prstGeom>
          <a:solidFill>
            <a:srgbClr val="0E485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000" algn="r" rtl="1"/>
            <a:r>
              <a:rPr lang="ar-YE" sz="1400" b="1" dirty="0">
                <a:solidFill>
                  <a:srgbClr val="FFFFFF"/>
                </a:solidFill>
                <a:latin typeface="Traditional Arabic" pitchFamily="18" charset="-78"/>
                <a:cs typeface="Traditional Arabic" pitchFamily="18" charset="-78"/>
              </a:rPr>
              <a:t>           أمر الشراء</a:t>
            </a:r>
          </a:p>
          <a:p>
            <a:pPr marL="108000"/>
            <a:r>
              <a:rPr lang="en-GB" sz="1100" b="1" dirty="0">
                <a:solidFill>
                  <a:srgbClr val="FFFFFF"/>
                </a:solidFill>
                <a:latin typeface="Arial" panose="020B0604020202020204" pitchFamily="34" charset="0"/>
                <a:cs typeface="Arial" panose="020B0604020202020204" pitchFamily="34" charset="0"/>
              </a:rPr>
              <a:t>(</a:t>
            </a:r>
            <a:r>
              <a:rPr lang="en-GB" sz="1100" b="1" dirty="0" err="1">
                <a:solidFill>
                  <a:srgbClr val="FFFFFF"/>
                </a:solidFill>
                <a:latin typeface="Arial" panose="020B0604020202020204" pitchFamily="34" charset="0"/>
                <a:cs typeface="Arial" panose="020B0604020202020204" pitchFamily="34" charset="0"/>
              </a:rPr>
              <a:t>oneUNOPS</a:t>
            </a:r>
            <a:r>
              <a:rPr lang="en-GB" sz="1100" b="1" dirty="0">
                <a:solidFill>
                  <a:srgbClr val="FFFFFF"/>
                </a:solidFill>
                <a:latin typeface="Arial" panose="020B0604020202020204" pitchFamily="34" charset="0"/>
                <a:cs typeface="Arial" panose="020B0604020202020204" pitchFamily="34" charset="0"/>
              </a:rPr>
              <a:t>)</a:t>
            </a:r>
          </a:p>
        </p:txBody>
      </p:sp>
      <p:sp>
        <p:nvSpPr>
          <p:cNvPr id="34" name="Rectangle 33"/>
          <p:cNvSpPr/>
          <p:nvPr/>
        </p:nvSpPr>
        <p:spPr>
          <a:xfrm>
            <a:off x="4034376" y="2384361"/>
            <a:ext cx="1672282" cy="396000"/>
          </a:xfrm>
          <a:prstGeom prst="rect">
            <a:avLst/>
          </a:prstGeom>
          <a:solidFill>
            <a:srgbClr val="F79646">
              <a:lumMod val="40000"/>
              <a:lumOff val="60000"/>
            </a:srgbClr>
          </a:solidFill>
          <a:ln w="3175" cap="flat" cmpd="sng" algn="ctr">
            <a:noFill/>
            <a:prstDash val="solid"/>
          </a:ln>
          <a:effectLst/>
        </p:spPr>
        <p:txBody>
          <a:bodyPr rtlCol="0" anchor="ctr"/>
          <a:lstStyle/>
          <a:p>
            <a:pPr lvl="0" algn="ctr" rtl="1">
              <a:defRPr/>
            </a:pPr>
            <a:r>
              <a:rPr lang="ar-YE" sz="1100" kern="0" dirty="0">
                <a:latin typeface="Traditional Arabic" pitchFamily="18" charset="-78"/>
                <a:cs typeface="Traditional Arabic" pitchFamily="18" charset="-78"/>
              </a:rPr>
              <a:t>الإصدار، ثم تقييم </a:t>
            </a:r>
            <a:r>
              <a:rPr lang="ar-YE" sz="1100" kern="0" dirty="0" smtClean="0">
                <a:latin typeface="Traditional Arabic" pitchFamily="18" charset="-78"/>
                <a:cs typeface="Traditional Arabic" pitchFamily="18" charset="-78"/>
              </a:rPr>
              <a:t>طريقة البحث </a:t>
            </a:r>
            <a:r>
              <a:rPr lang="ar-YE" sz="1100" kern="0" dirty="0">
                <a:latin typeface="Traditional Arabic" pitchFamily="18" charset="-78"/>
                <a:cs typeface="Traditional Arabic" pitchFamily="18" charset="-78"/>
              </a:rPr>
              <a:t>(طلب المعلومات، التعبير عن الاهتمام، التأهيل المسبق)</a:t>
            </a:r>
            <a:endParaRPr kumimoji="0" lang="en-GB" sz="1100" b="0" i="0" u="none" strike="noStrike" kern="0" cap="none" spc="0" normalizeH="0" baseline="0" noProof="0" dirty="0">
              <a:ln>
                <a:noFill/>
              </a:ln>
              <a:effectLst/>
              <a:uLnTx/>
              <a:uFillTx/>
              <a:latin typeface="Traditional Arabic" pitchFamily="18" charset="-78"/>
              <a:cs typeface="Traditional Arabic" pitchFamily="18" charset="-78"/>
            </a:endParaRPr>
          </a:p>
        </p:txBody>
      </p:sp>
      <p:sp>
        <p:nvSpPr>
          <p:cNvPr id="35" name="Rectangle 34"/>
          <p:cNvSpPr/>
          <p:nvPr/>
        </p:nvSpPr>
        <p:spPr>
          <a:xfrm>
            <a:off x="1824205" y="2425683"/>
            <a:ext cx="1674154" cy="396000"/>
          </a:xfrm>
          <a:prstGeom prst="rect">
            <a:avLst/>
          </a:prstGeom>
          <a:solidFill>
            <a:srgbClr val="F79646">
              <a:lumMod val="40000"/>
              <a:lumOff val="60000"/>
            </a:srgbClr>
          </a:solidFill>
          <a:ln w="3175" cap="flat" cmpd="sng" algn="ctr">
            <a:noFill/>
            <a:prstDash val="solid"/>
          </a:ln>
          <a:effectLst/>
        </p:spPr>
        <p:txBody>
          <a:bodyPr rtlCol="0" anchor="ctr"/>
          <a:lstStyle/>
          <a:p>
            <a:pPr lvl="0" algn="ctr" rtl="1">
              <a:defRPr/>
            </a:pPr>
            <a:r>
              <a:rPr lang="ar-YE" sz="1100" kern="0" dirty="0">
                <a:solidFill>
                  <a:prstClr val="black"/>
                </a:solidFill>
                <a:latin typeface="Traditional Arabic" pitchFamily="18" charset="-78"/>
                <a:cs typeface="Traditional Arabic" pitchFamily="18" charset="-78"/>
              </a:rPr>
              <a:t>المراجعة والرد على الموردين</a:t>
            </a:r>
            <a:endParaRPr kumimoji="0" lang="en-GB" sz="1100" b="0" i="0" u="none" strike="noStrike" kern="0" cap="none" spc="0" normalizeH="0" baseline="0" noProof="0" dirty="0">
              <a:ln>
                <a:noFill/>
              </a:ln>
              <a:solidFill>
                <a:prstClr val="black"/>
              </a:solidFill>
              <a:effectLst/>
              <a:uLnTx/>
              <a:uFillTx/>
              <a:latin typeface="Traditional Arabic" pitchFamily="18" charset="-78"/>
              <a:cs typeface="Traditional Arabic" pitchFamily="18" charset="-78"/>
            </a:endParaRPr>
          </a:p>
        </p:txBody>
      </p:sp>
      <p:sp>
        <p:nvSpPr>
          <p:cNvPr id="36" name="Rectangle 35"/>
          <p:cNvSpPr/>
          <p:nvPr/>
        </p:nvSpPr>
        <p:spPr>
          <a:xfrm>
            <a:off x="4024590" y="4219328"/>
            <a:ext cx="1692000" cy="396000"/>
          </a:xfrm>
          <a:prstGeom prst="rect">
            <a:avLst/>
          </a:prstGeom>
          <a:solidFill>
            <a:srgbClr val="F79646">
              <a:lumMod val="40000"/>
              <a:lumOff val="60000"/>
            </a:srgbClr>
          </a:solidFill>
          <a:ln w="3175" cap="flat" cmpd="sng" algn="ctr">
            <a:noFill/>
            <a:prstDash val="solid"/>
          </a:ln>
          <a:effectLst/>
        </p:spPr>
        <p:txBody>
          <a:bodyPr rtlCol="0" anchor="ctr"/>
          <a:lstStyle/>
          <a:p>
            <a:pPr algn="ctr" rtl="1"/>
            <a:r>
              <a:rPr lang="ar-YE" sz="1100" dirty="0">
                <a:latin typeface="Traditional Arabic" pitchFamily="18" charset="-78"/>
                <a:cs typeface="Traditional Arabic" pitchFamily="18" charset="-78"/>
              </a:rPr>
              <a:t>الاستعراض وإرساء العقود </a:t>
            </a:r>
            <a:endParaRPr lang="en-US" sz="1100" dirty="0">
              <a:latin typeface="Traditional Arabic" pitchFamily="18" charset="-78"/>
              <a:cs typeface="Traditional Arabic" pitchFamily="18" charset="-78"/>
            </a:endParaRPr>
          </a:p>
        </p:txBody>
      </p:sp>
      <p:sp>
        <p:nvSpPr>
          <p:cNvPr id="37" name="Rectangle 36"/>
          <p:cNvSpPr/>
          <p:nvPr/>
        </p:nvSpPr>
        <p:spPr>
          <a:xfrm>
            <a:off x="4014658" y="3774139"/>
            <a:ext cx="1692000" cy="396000"/>
          </a:xfrm>
          <a:prstGeom prst="rect">
            <a:avLst/>
          </a:prstGeom>
          <a:solidFill>
            <a:srgbClr val="F79646">
              <a:lumMod val="40000"/>
              <a:lumOff val="60000"/>
            </a:srgbClr>
          </a:solidFill>
          <a:ln w="3175" cap="flat" cmpd="sng" algn="ctr">
            <a:noFill/>
            <a:prstDash val="solid"/>
          </a:ln>
          <a:effectLst/>
        </p:spPr>
        <p:txBody>
          <a:bodyPr rtlCol="0" anchor="ctr"/>
          <a:lstStyle/>
          <a:p>
            <a:pPr lvl="0" algn="ctr" rtl="1">
              <a:defRPr/>
            </a:pPr>
            <a:r>
              <a:rPr lang="ar-YE" sz="1100" b="1" dirty="0">
                <a:latin typeface="Traditional Arabic" pitchFamily="18" charset="-78"/>
                <a:cs typeface="Traditional Arabic" pitchFamily="18" charset="-78"/>
              </a:rPr>
              <a:t>التقييم</a:t>
            </a:r>
            <a:endParaRPr kumimoji="0" lang="en-GB" sz="1100" b="0" i="0" u="none" strike="noStrike" kern="0" cap="none" spc="0" normalizeH="0" baseline="0" noProof="0" dirty="0">
              <a:ln>
                <a:noFill/>
              </a:ln>
              <a:effectLst/>
              <a:uLnTx/>
              <a:uFillTx/>
              <a:latin typeface="Arial" panose="020B0604020202020204" pitchFamily="34" charset="0"/>
              <a:ea typeface="+mn-ea"/>
              <a:cs typeface="Arial" panose="020B0604020202020204" pitchFamily="34" charset="0"/>
            </a:endParaRPr>
          </a:p>
        </p:txBody>
      </p:sp>
      <p:sp>
        <p:nvSpPr>
          <p:cNvPr id="38" name="Rectangle 37"/>
          <p:cNvSpPr/>
          <p:nvPr/>
        </p:nvSpPr>
        <p:spPr>
          <a:xfrm>
            <a:off x="4024590" y="2835154"/>
            <a:ext cx="1692000" cy="396000"/>
          </a:xfrm>
          <a:prstGeom prst="rect">
            <a:avLst/>
          </a:prstGeom>
          <a:solidFill>
            <a:srgbClr val="F79646">
              <a:lumMod val="40000"/>
              <a:lumOff val="60000"/>
            </a:srgbClr>
          </a:solidFill>
          <a:ln w="3175" cap="flat" cmpd="sng" algn="ctr">
            <a:noFill/>
            <a:prstDash val="solid"/>
          </a:ln>
          <a:effectLst/>
        </p:spPr>
        <p:txBody>
          <a:bodyPr rtlCol="0" anchor="ctr"/>
          <a:lstStyle/>
          <a:p>
            <a:pPr lvl="0" algn="ctr" rtl="1">
              <a:defRPr/>
            </a:pPr>
            <a:r>
              <a:rPr lang="ar-YE" sz="1100" kern="0" dirty="0">
                <a:solidFill>
                  <a:prstClr val="black"/>
                </a:solidFill>
                <a:latin typeface="Traditional Arabic" pitchFamily="18" charset="-78"/>
                <a:cs typeface="Traditional Arabic" pitchFamily="18" charset="-78"/>
              </a:rPr>
              <a:t>اصدار </a:t>
            </a:r>
            <a:r>
              <a:rPr lang="ar-YE" sz="1100" kern="0" dirty="0" smtClean="0">
                <a:solidFill>
                  <a:prstClr val="black"/>
                </a:solidFill>
                <a:latin typeface="Traditional Arabic" pitchFamily="18" charset="-78"/>
                <a:cs typeface="Traditional Arabic" pitchFamily="18" charset="-78"/>
              </a:rPr>
              <a:t>طريقة </a:t>
            </a:r>
            <a:r>
              <a:rPr lang="ar-YE" sz="1100" kern="0" dirty="0">
                <a:solidFill>
                  <a:prstClr val="black"/>
                </a:solidFill>
                <a:latin typeface="Traditional Arabic" pitchFamily="18" charset="-78"/>
                <a:cs typeface="Traditional Arabic" pitchFamily="18" charset="-78"/>
              </a:rPr>
              <a:t>تقديم العروض (طلب عرض سعر، دعوة لتقديم عطاءات، طلب تقديم </a:t>
            </a:r>
            <a:r>
              <a:rPr lang="ar-YE" sz="1100" kern="0" dirty="0" smtClean="0">
                <a:solidFill>
                  <a:prstClr val="black"/>
                </a:solidFill>
                <a:latin typeface="Traditional Arabic" pitchFamily="18" charset="-78"/>
                <a:cs typeface="Traditional Arabic" pitchFamily="18" charset="-78"/>
              </a:rPr>
              <a:t>عرض وحلول)</a:t>
            </a:r>
            <a:endParaRPr kumimoji="0" lang="en-GB" sz="1100" b="0" i="0" u="none" strike="noStrike" kern="0" cap="none" spc="0" normalizeH="0" baseline="0" noProof="0" dirty="0">
              <a:ln>
                <a:noFill/>
              </a:ln>
              <a:solidFill>
                <a:prstClr val="black"/>
              </a:solidFill>
              <a:effectLst/>
              <a:uLnTx/>
              <a:uFillTx/>
              <a:latin typeface="Traditional Arabic" pitchFamily="18" charset="-78"/>
              <a:cs typeface="Traditional Arabic" pitchFamily="18" charset="-78"/>
            </a:endParaRPr>
          </a:p>
        </p:txBody>
      </p:sp>
      <p:sp>
        <p:nvSpPr>
          <p:cNvPr id="39" name="Rectangle 38"/>
          <p:cNvSpPr/>
          <p:nvPr/>
        </p:nvSpPr>
        <p:spPr>
          <a:xfrm>
            <a:off x="1824205" y="2889588"/>
            <a:ext cx="1648045" cy="396000"/>
          </a:xfrm>
          <a:prstGeom prst="rect">
            <a:avLst/>
          </a:prstGeom>
          <a:solidFill>
            <a:srgbClr val="F79646">
              <a:lumMod val="40000"/>
              <a:lumOff val="60000"/>
            </a:srgbClr>
          </a:solidFill>
          <a:ln w="3175" cap="flat" cmpd="sng" algn="ctr">
            <a:noFill/>
            <a:prstDash val="solid"/>
          </a:ln>
          <a:effectLst/>
        </p:spPr>
        <p:txBody>
          <a:bodyPr rtlCol="0" anchor="ctr"/>
          <a:lstStyle/>
          <a:p>
            <a:pPr lvl="0" algn="ctr" rtl="1">
              <a:defRPr/>
            </a:pPr>
            <a:r>
              <a:rPr lang="ar-YE" sz="1100" kern="0" dirty="0">
                <a:solidFill>
                  <a:prstClr val="black"/>
                </a:solidFill>
                <a:latin typeface="Traditional Arabic" pitchFamily="18" charset="-78"/>
                <a:cs typeface="Traditional Arabic" pitchFamily="18" charset="-78"/>
              </a:rPr>
              <a:t>المراجعة والرد على العروض </a:t>
            </a:r>
            <a:endParaRPr lang="en-GB" sz="1100" kern="0" dirty="0">
              <a:solidFill>
                <a:prstClr val="black"/>
              </a:solidFill>
              <a:latin typeface="Traditional Arabic" pitchFamily="18" charset="-78"/>
              <a:cs typeface="Traditional Arabic" pitchFamily="18" charset="-78"/>
            </a:endParaRPr>
          </a:p>
        </p:txBody>
      </p:sp>
      <p:sp>
        <p:nvSpPr>
          <p:cNvPr id="40" name="Rectangle 39"/>
          <p:cNvSpPr/>
          <p:nvPr/>
        </p:nvSpPr>
        <p:spPr>
          <a:xfrm>
            <a:off x="1827041" y="3333006"/>
            <a:ext cx="1620663" cy="396000"/>
          </a:xfrm>
          <a:prstGeom prst="rect">
            <a:avLst/>
          </a:prstGeom>
          <a:solidFill>
            <a:srgbClr val="F79646">
              <a:lumMod val="40000"/>
              <a:lumOff val="60000"/>
            </a:srgbClr>
          </a:solidFill>
          <a:ln w="3175" cap="flat" cmpd="sng" algn="ctr">
            <a:noFill/>
            <a:prstDash val="solid"/>
          </a:ln>
          <a:effectLst/>
        </p:spPr>
        <p:txBody>
          <a:bodyPr rtlCol="0" anchor="ctr"/>
          <a:lstStyle/>
          <a:p>
            <a:pPr lvl="0" algn="ctr" rtl="1">
              <a:defRPr/>
            </a:pPr>
            <a:r>
              <a:rPr lang="ar-YE" sz="1100" kern="0" dirty="0">
                <a:latin typeface="Traditional Arabic" pitchFamily="18" charset="-78"/>
                <a:cs typeface="Traditional Arabic" pitchFamily="18" charset="-78"/>
              </a:rPr>
              <a:t>التوضيحات المتعلقة بالعروض</a:t>
            </a:r>
            <a:endParaRPr kumimoji="0" lang="en-GB" sz="1100" b="0" i="0" u="none" strike="noStrike" kern="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41" name="Rectangle 40"/>
          <p:cNvSpPr/>
          <p:nvPr/>
        </p:nvSpPr>
        <p:spPr>
          <a:xfrm>
            <a:off x="1827041" y="3780431"/>
            <a:ext cx="1620664" cy="396000"/>
          </a:xfrm>
          <a:prstGeom prst="rect">
            <a:avLst/>
          </a:prstGeom>
          <a:solidFill>
            <a:srgbClr val="F79646">
              <a:lumMod val="40000"/>
              <a:lumOff val="60000"/>
            </a:srgbClr>
          </a:solidFill>
          <a:ln w="3175" cap="flat" cmpd="sng" algn="ctr">
            <a:noFill/>
            <a:prstDash val="solid"/>
          </a:ln>
          <a:effectLst/>
        </p:spPr>
        <p:txBody>
          <a:bodyPr rtlCol="0" anchor="ctr"/>
          <a:lstStyle/>
          <a:p>
            <a:pPr lvl="0" algn="ctr" rtl="1">
              <a:defRPr/>
            </a:pPr>
            <a:r>
              <a:rPr lang="ar-YE" sz="1100" kern="0">
                <a:solidFill>
                  <a:prstClr val="black"/>
                </a:solidFill>
                <a:latin typeface="Traditional Arabic" pitchFamily="18" charset="-78"/>
                <a:cs typeface="Traditional Arabic" pitchFamily="18" charset="-78"/>
              </a:rPr>
              <a:t>توضيحات التقييم</a:t>
            </a:r>
            <a:endParaRPr kumimoji="0" lang="en-GB" sz="1100" b="0" i="0" u="none" strike="noStrike" kern="0" cap="none" spc="0" normalizeH="0" baseline="0" noProof="0" dirty="0">
              <a:ln>
                <a:noFill/>
              </a:ln>
              <a:solidFill>
                <a:prstClr val="black"/>
              </a:solidFill>
              <a:effectLst/>
              <a:uLnTx/>
              <a:uFillTx/>
              <a:latin typeface="Traditional Arabic" pitchFamily="18" charset="-78"/>
              <a:cs typeface="Traditional Arabic" pitchFamily="18" charset="-78"/>
            </a:endParaRPr>
          </a:p>
        </p:txBody>
      </p:sp>
      <p:sp>
        <p:nvSpPr>
          <p:cNvPr id="42" name="Rectangle 41"/>
          <p:cNvSpPr/>
          <p:nvPr/>
        </p:nvSpPr>
        <p:spPr>
          <a:xfrm>
            <a:off x="4024590" y="3305141"/>
            <a:ext cx="1704755" cy="396000"/>
          </a:xfrm>
          <a:prstGeom prst="rect">
            <a:avLst/>
          </a:prstGeom>
          <a:solidFill>
            <a:srgbClr val="F79646">
              <a:lumMod val="40000"/>
              <a:lumOff val="60000"/>
            </a:srgbClr>
          </a:solidFill>
          <a:ln w="3175" cap="flat" cmpd="sng" algn="ctr">
            <a:noFill/>
            <a:prstDash val="solid"/>
          </a:ln>
          <a:effectLst/>
        </p:spPr>
        <p:txBody>
          <a:bodyPr rtlCol="0" anchor="ctr"/>
          <a:lstStyle/>
          <a:p>
            <a:pPr lvl="0" algn="ctr" rtl="1">
              <a:defRPr/>
            </a:pPr>
            <a:r>
              <a:rPr lang="ar-YE" sz="1100" kern="0" dirty="0">
                <a:latin typeface="Traditional Arabic" pitchFamily="18" charset="-78"/>
                <a:cs typeface="Traditional Arabic" pitchFamily="18" charset="-78"/>
              </a:rPr>
              <a:t>التوضيحات، استلام العطاء / فتح العطاءات</a:t>
            </a:r>
            <a:endParaRPr kumimoji="0" lang="en-GB" sz="1100" b="0" i="0" u="none" strike="noStrike" kern="0" cap="none" spc="0" normalizeH="0" baseline="0" noProof="0" dirty="0">
              <a:ln>
                <a:noFill/>
              </a:ln>
              <a:effectLst/>
              <a:uLnTx/>
              <a:uFillTx/>
              <a:latin typeface="Traditional Arabic" pitchFamily="18" charset="-78"/>
              <a:cs typeface="Traditional Arabic" pitchFamily="18" charset="-78"/>
            </a:endParaRPr>
          </a:p>
        </p:txBody>
      </p:sp>
      <p:sp>
        <p:nvSpPr>
          <p:cNvPr id="43" name="TextBox 42"/>
          <p:cNvSpPr txBox="1"/>
          <p:nvPr/>
        </p:nvSpPr>
        <p:spPr>
          <a:xfrm>
            <a:off x="1730669" y="4232662"/>
            <a:ext cx="1484855" cy="369332"/>
          </a:xfrm>
          <a:prstGeom prst="rect">
            <a:avLst/>
          </a:prstGeom>
          <a:noFill/>
        </p:spPr>
        <p:txBody>
          <a:bodyPr wrap="square" rtlCol="0">
            <a:spAutoFit/>
          </a:bodyPr>
          <a:lstStyle/>
          <a:p>
            <a:pPr algn="ctr"/>
            <a:r>
              <a:rPr lang="ar-YE" b="1" dirty="0">
                <a:solidFill>
                  <a:srgbClr val="FF6900"/>
                </a:solidFill>
                <a:latin typeface="Traditional Arabic" pitchFamily="18" charset="-78"/>
                <a:cs typeface="Traditional Arabic" pitchFamily="18" charset="-78"/>
              </a:rPr>
              <a:t>الشراء الإلكتروني</a:t>
            </a:r>
            <a:endParaRPr lang="en-GB" b="1" dirty="0">
              <a:solidFill>
                <a:srgbClr val="FF6900"/>
              </a:solidFill>
              <a:latin typeface="Arial" panose="020B0604020202020204" pitchFamily="34" charset="0"/>
              <a:cs typeface="Arial" panose="020B0604020202020204" pitchFamily="34" charset="0"/>
            </a:endParaRPr>
          </a:p>
        </p:txBody>
      </p:sp>
      <p:sp>
        <p:nvSpPr>
          <p:cNvPr id="44" name="Rectangle 43"/>
          <p:cNvSpPr/>
          <p:nvPr/>
        </p:nvSpPr>
        <p:spPr>
          <a:xfrm>
            <a:off x="1710757" y="2329568"/>
            <a:ext cx="4094798" cy="2340000"/>
          </a:xfrm>
          <a:prstGeom prst="rect">
            <a:avLst/>
          </a:prstGeom>
          <a:noFill/>
          <a:ln w="38100" cap="flat" cmpd="sng" algn="ctr">
            <a:solidFill>
              <a:srgbClr val="F79646">
                <a:lumMod val="75000"/>
              </a:srgb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cxnSp>
        <p:nvCxnSpPr>
          <p:cNvPr id="45" name="Straight Arrow Connector 44"/>
          <p:cNvCxnSpPr/>
          <p:nvPr/>
        </p:nvCxnSpPr>
        <p:spPr>
          <a:xfrm>
            <a:off x="3498359" y="2557725"/>
            <a:ext cx="527956" cy="0"/>
          </a:xfrm>
          <a:prstGeom prst="straightConnector1">
            <a:avLst/>
          </a:prstGeom>
          <a:noFill/>
          <a:ln w="9525" cap="flat" cmpd="sng" algn="ctr">
            <a:solidFill>
              <a:sysClr val="windowText" lastClr="000000">
                <a:lumMod val="75000"/>
                <a:lumOff val="25000"/>
              </a:sysClr>
            </a:solidFill>
            <a:prstDash val="solid"/>
            <a:tailEnd type="arrow"/>
          </a:ln>
          <a:effectLst/>
        </p:spPr>
      </p:cxnSp>
      <p:cxnSp>
        <p:nvCxnSpPr>
          <p:cNvPr id="46" name="Straight Arrow Connector 45"/>
          <p:cNvCxnSpPr/>
          <p:nvPr/>
        </p:nvCxnSpPr>
        <p:spPr>
          <a:xfrm flipH="1">
            <a:off x="3498359" y="2662625"/>
            <a:ext cx="527956" cy="0"/>
          </a:xfrm>
          <a:prstGeom prst="straightConnector1">
            <a:avLst/>
          </a:prstGeom>
          <a:noFill/>
          <a:ln w="9525" cap="flat" cmpd="sng" algn="ctr">
            <a:solidFill>
              <a:sysClr val="windowText" lastClr="000000">
                <a:lumMod val="75000"/>
                <a:lumOff val="25000"/>
              </a:sysClr>
            </a:solidFill>
            <a:prstDash val="solid"/>
            <a:tailEnd type="arrow"/>
          </a:ln>
          <a:effectLst/>
        </p:spPr>
      </p:cxnSp>
      <p:cxnSp>
        <p:nvCxnSpPr>
          <p:cNvPr id="47" name="Straight Arrow Connector 46"/>
          <p:cNvCxnSpPr/>
          <p:nvPr/>
        </p:nvCxnSpPr>
        <p:spPr>
          <a:xfrm>
            <a:off x="3506420" y="3033154"/>
            <a:ext cx="527956" cy="0"/>
          </a:xfrm>
          <a:prstGeom prst="straightConnector1">
            <a:avLst/>
          </a:prstGeom>
          <a:noFill/>
          <a:ln w="9525" cap="flat" cmpd="sng" algn="ctr">
            <a:solidFill>
              <a:sysClr val="windowText" lastClr="000000">
                <a:lumMod val="75000"/>
                <a:lumOff val="25000"/>
              </a:sysClr>
            </a:solidFill>
            <a:prstDash val="solid"/>
            <a:tailEnd type="arrow"/>
          </a:ln>
          <a:effectLst/>
        </p:spPr>
      </p:cxnSp>
      <p:cxnSp>
        <p:nvCxnSpPr>
          <p:cNvPr id="48" name="Straight Arrow Connector 47"/>
          <p:cNvCxnSpPr/>
          <p:nvPr/>
        </p:nvCxnSpPr>
        <p:spPr>
          <a:xfrm flipH="1">
            <a:off x="3501456" y="3114507"/>
            <a:ext cx="527956" cy="0"/>
          </a:xfrm>
          <a:prstGeom prst="straightConnector1">
            <a:avLst/>
          </a:prstGeom>
          <a:noFill/>
          <a:ln w="9525" cap="flat" cmpd="sng" algn="ctr">
            <a:solidFill>
              <a:sysClr val="windowText" lastClr="000000">
                <a:lumMod val="75000"/>
                <a:lumOff val="25000"/>
              </a:sysClr>
            </a:solidFill>
            <a:prstDash val="solid"/>
            <a:tailEnd type="arrow"/>
          </a:ln>
          <a:effectLst/>
        </p:spPr>
      </p:cxnSp>
      <p:cxnSp>
        <p:nvCxnSpPr>
          <p:cNvPr id="49" name="Straight Arrow Connector 48"/>
          <p:cNvCxnSpPr/>
          <p:nvPr/>
        </p:nvCxnSpPr>
        <p:spPr>
          <a:xfrm>
            <a:off x="3447705" y="3446494"/>
            <a:ext cx="527956" cy="0"/>
          </a:xfrm>
          <a:prstGeom prst="straightConnector1">
            <a:avLst/>
          </a:prstGeom>
          <a:noFill/>
          <a:ln w="9525" cap="flat" cmpd="sng" algn="ctr">
            <a:solidFill>
              <a:sysClr val="windowText" lastClr="000000">
                <a:lumMod val="75000"/>
                <a:lumOff val="25000"/>
              </a:sysClr>
            </a:solidFill>
            <a:prstDash val="solid"/>
            <a:tailEnd type="arrow"/>
          </a:ln>
          <a:effectLst/>
        </p:spPr>
      </p:cxnSp>
      <p:cxnSp>
        <p:nvCxnSpPr>
          <p:cNvPr id="50" name="Straight Arrow Connector 49"/>
          <p:cNvCxnSpPr/>
          <p:nvPr/>
        </p:nvCxnSpPr>
        <p:spPr>
          <a:xfrm flipH="1">
            <a:off x="3447705" y="3544733"/>
            <a:ext cx="527956" cy="0"/>
          </a:xfrm>
          <a:prstGeom prst="straightConnector1">
            <a:avLst/>
          </a:prstGeom>
          <a:noFill/>
          <a:ln w="9525" cap="flat" cmpd="sng" algn="ctr">
            <a:solidFill>
              <a:sysClr val="windowText" lastClr="000000">
                <a:lumMod val="75000"/>
                <a:lumOff val="25000"/>
              </a:sysClr>
            </a:solidFill>
            <a:prstDash val="solid"/>
            <a:tailEnd type="arrow"/>
          </a:ln>
          <a:effectLst/>
        </p:spPr>
      </p:cxnSp>
      <p:cxnSp>
        <p:nvCxnSpPr>
          <p:cNvPr id="51" name="Straight Arrow Connector 50"/>
          <p:cNvCxnSpPr/>
          <p:nvPr/>
        </p:nvCxnSpPr>
        <p:spPr>
          <a:xfrm>
            <a:off x="3498359" y="3906977"/>
            <a:ext cx="527956" cy="0"/>
          </a:xfrm>
          <a:prstGeom prst="straightConnector1">
            <a:avLst/>
          </a:prstGeom>
          <a:noFill/>
          <a:ln w="9525" cap="flat" cmpd="sng" algn="ctr">
            <a:solidFill>
              <a:sysClr val="windowText" lastClr="000000">
                <a:lumMod val="75000"/>
                <a:lumOff val="25000"/>
              </a:sysClr>
            </a:solidFill>
            <a:prstDash val="solid"/>
            <a:tailEnd type="arrow"/>
          </a:ln>
          <a:effectLst/>
        </p:spPr>
      </p:cxnSp>
      <p:cxnSp>
        <p:nvCxnSpPr>
          <p:cNvPr id="52" name="Straight Arrow Connector 51"/>
          <p:cNvCxnSpPr/>
          <p:nvPr/>
        </p:nvCxnSpPr>
        <p:spPr>
          <a:xfrm flipH="1">
            <a:off x="3486702" y="4009625"/>
            <a:ext cx="527956" cy="0"/>
          </a:xfrm>
          <a:prstGeom prst="straightConnector1">
            <a:avLst/>
          </a:prstGeom>
          <a:noFill/>
          <a:ln w="9525" cap="flat" cmpd="sng" algn="ctr">
            <a:solidFill>
              <a:sysClr val="windowText" lastClr="000000">
                <a:lumMod val="75000"/>
                <a:lumOff val="25000"/>
              </a:sysClr>
            </a:solidFill>
            <a:prstDash val="solid"/>
            <a:tailEnd type="arrow"/>
          </a:ln>
          <a:effectLst/>
        </p:spPr>
      </p:cxnSp>
      <p:grpSp>
        <p:nvGrpSpPr>
          <p:cNvPr id="54" name="Group 53"/>
          <p:cNvGrpSpPr/>
          <p:nvPr/>
        </p:nvGrpSpPr>
        <p:grpSpPr>
          <a:xfrm>
            <a:off x="5293543" y="1895581"/>
            <a:ext cx="360000" cy="360000"/>
            <a:chOff x="5063642" y="1214643"/>
            <a:chExt cx="360000" cy="360000"/>
          </a:xfrm>
        </p:grpSpPr>
        <p:sp>
          <p:nvSpPr>
            <p:cNvPr id="55" name="Oval 54"/>
            <p:cNvSpPr/>
            <p:nvPr/>
          </p:nvSpPr>
          <p:spPr>
            <a:xfrm>
              <a:off x="5063642" y="1214643"/>
              <a:ext cx="360000" cy="36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6" name="Picture 55"/>
            <p:cNvPicPr>
              <a:picLocks noChangeAspect="1"/>
            </p:cNvPicPr>
            <p:nvPr/>
          </p:nvPicPr>
          <p:blipFill rotWithShape="1">
            <a:blip r:embed="rId2" cstate="print">
              <a:extLst>
                <a:ext uri="{28A0092B-C50C-407E-A947-70E740481C1C}">
                  <a14:useLocalDpi xmlns:a14="http://schemas.microsoft.com/office/drawing/2010/main" val="0"/>
                </a:ext>
              </a:extLst>
            </a:blip>
            <a:srcRect r="55433"/>
            <a:stretch/>
          </p:blipFill>
          <p:spPr>
            <a:xfrm>
              <a:off x="5118583" y="1226699"/>
              <a:ext cx="284622" cy="301384"/>
            </a:xfrm>
            <a:prstGeom prst="rect">
              <a:avLst/>
            </a:prstGeom>
          </p:spPr>
        </p:pic>
      </p:grpSp>
      <p:grpSp>
        <p:nvGrpSpPr>
          <p:cNvPr id="57" name="Group 56"/>
          <p:cNvGrpSpPr/>
          <p:nvPr/>
        </p:nvGrpSpPr>
        <p:grpSpPr>
          <a:xfrm>
            <a:off x="5293543" y="4831797"/>
            <a:ext cx="360000" cy="360000"/>
            <a:chOff x="5063642" y="1214643"/>
            <a:chExt cx="360000" cy="360000"/>
          </a:xfrm>
        </p:grpSpPr>
        <p:sp>
          <p:nvSpPr>
            <p:cNvPr id="58" name="Oval 57"/>
            <p:cNvSpPr/>
            <p:nvPr/>
          </p:nvSpPr>
          <p:spPr>
            <a:xfrm>
              <a:off x="5063642" y="1214643"/>
              <a:ext cx="360000" cy="36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9" name="Picture 58"/>
            <p:cNvPicPr>
              <a:picLocks noChangeAspect="1"/>
            </p:cNvPicPr>
            <p:nvPr/>
          </p:nvPicPr>
          <p:blipFill rotWithShape="1">
            <a:blip r:embed="rId2" cstate="print">
              <a:extLst>
                <a:ext uri="{28A0092B-C50C-407E-A947-70E740481C1C}">
                  <a14:useLocalDpi xmlns:a14="http://schemas.microsoft.com/office/drawing/2010/main" val="0"/>
                </a:ext>
              </a:extLst>
            </a:blip>
            <a:srcRect r="55433"/>
            <a:stretch/>
          </p:blipFill>
          <p:spPr>
            <a:xfrm>
              <a:off x="5118583" y="1226699"/>
              <a:ext cx="284622" cy="301384"/>
            </a:xfrm>
            <a:prstGeom prst="rect">
              <a:avLst/>
            </a:prstGeom>
          </p:spPr>
        </p:pic>
      </p:grpSp>
      <p:pic>
        <p:nvPicPr>
          <p:cNvPr id="6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7042" y="1899250"/>
            <a:ext cx="1305044" cy="306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6" name="Pentagon 25"/>
          <p:cNvSpPr/>
          <p:nvPr/>
        </p:nvSpPr>
        <p:spPr bwMode="auto">
          <a:xfrm rot="5400000">
            <a:off x="4420771" y="2788588"/>
            <a:ext cx="5472000" cy="2016000"/>
          </a:xfrm>
          <a:prstGeom prst="homePlate">
            <a:avLst>
              <a:gd name="adj" fmla="val 12818"/>
            </a:avLst>
          </a:prstGeom>
          <a:solidFill>
            <a:srgbClr val="D3D3D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b="1" dirty="0">
              <a:solidFill>
                <a:schemeClr val="accent5"/>
              </a:solidFill>
              <a:latin typeface="Arial" panose="020B0604020202020204" pitchFamily="34" charset="0"/>
              <a:cs typeface="Arial" panose="020B0604020202020204" pitchFamily="34" charset="0"/>
            </a:endParaRPr>
          </a:p>
        </p:txBody>
      </p:sp>
      <p:sp>
        <p:nvSpPr>
          <p:cNvPr id="87" name="Rectangle 26"/>
          <p:cNvSpPr/>
          <p:nvPr/>
        </p:nvSpPr>
        <p:spPr bwMode="auto">
          <a:xfrm>
            <a:off x="5938832" y="2416949"/>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88" name="Rectangle 34"/>
          <p:cNvSpPr/>
          <p:nvPr/>
        </p:nvSpPr>
        <p:spPr bwMode="auto">
          <a:xfrm>
            <a:off x="5938832" y="3811625"/>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89" name="Rectangle 35"/>
          <p:cNvSpPr/>
          <p:nvPr/>
        </p:nvSpPr>
        <p:spPr bwMode="auto">
          <a:xfrm>
            <a:off x="5938832" y="5206301"/>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90" name="Rectangle 36"/>
          <p:cNvSpPr/>
          <p:nvPr/>
        </p:nvSpPr>
        <p:spPr bwMode="auto">
          <a:xfrm>
            <a:off x="5938832" y="5671193"/>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91" name="Rectangle 37"/>
          <p:cNvSpPr/>
          <p:nvPr/>
        </p:nvSpPr>
        <p:spPr bwMode="auto">
          <a:xfrm>
            <a:off x="5938832" y="1487165"/>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92" name="Rectangle 38"/>
          <p:cNvSpPr/>
          <p:nvPr/>
        </p:nvSpPr>
        <p:spPr bwMode="auto">
          <a:xfrm>
            <a:off x="5938832" y="1952057"/>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93" name="Rectangle 39"/>
          <p:cNvSpPr/>
          <p:nvPr/>
        </p:nvSpPr>
        <p:spPr bwMode="auto">
          <a:xfrm>
            <a:off x="5938832" y="3346733"/>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94" name="Rectangle 40"/>
          <p:cNvSpPr/>
          <p:nvPr/>
        </p:nvSpPr>
        <p:spPr bwMode="auto">
          <a:xfrm>
            <a:off x="5938832" y="4741409"/>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95" name="Rectangle 41"/>
          <p:cNvSpPr/>
          <p:nvPr/>
        </p:nvSpPr>
        <p:spPr bwMode="auto">
          <a:xfrm>
            <a:off x="6029291" y="1112345"/>
            <a:ext cx="2249327" cy="322560"/>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t" anchorCtr="0" forceAA="0" compatLnSpc="1">
            <a:prstTxWarp prst="textNoShape">
              <a:avLst/>
            </a:prstTxWarp>
            <a:noAutofit/>
          </a:bodyPr>
          <a:lstStyle/>
          <a:p>
            <a:pPr algn="ctr" rtl="1"/>
            <a:r>
              <a:rPr lang="ar-YE" sz="2000" b="1">
                <a:solidFill>
                  <a:schemeClr val="tx1"/>
                </a:solidFill>
                <a:latin typeface="Traditional Arabic" pitchFamily="18" charset="-78"/>
                <a:cs typeface="Traditional Arabic" pitchFamily="18" charset="-78"/>
              </a:rPr>
              <a:t>عملية الشراء</a:t>
            </a:r>
            <a:endParaRPr lang="en-US" b="1" dirty="0">
              <a:solidFill>
                <a:schemeClr val="tx1"/>
              </a:solidFill>
              <a:latin typeface="Arial" panose="020B0604020202020204" pitchFamily="34" charset="0"/>
              <a:cs typeface="Arial" panose="020B0604020202020204" pitchFamily="34" charset="0"/>
            </a:endParaRPr>
          </a:p>
        </p:txBody>
      </p:sp>
      <p:sp>
        <p:nvSpPr>
          <p:cNvPr id="96" name="Rectangle 42"/>
          <p:cNvSpPr/>
          <p:nvPr/>
        </p:nvSpPr>
        <p:spPr bwMode="auto">
          <a:xfrm>
            <a:off x="5938832" y="2881841"/>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97" name="Rectangle 43"/>
          <p:cNvSpPr/>
          <p:nvPr/>
        </p:nvSpPr>
        <p:spPr bwMode="auto">
          <a:xfrm>
            <a:off x="5938832" y="4276517"/>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98" name="Rectangle 29"/>
          <p:cNvSpPr/>
          <p:nvPr/>
        </p:nvSpPr>
        <p:spPr bwMode="auto">
          <a:xfrm>
            <a:off x="5938832" y="2421931"/>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tx1"/>
                </a:solidFill>
                <a:latin typeface="Traditional Arabic" pitchFamily="18" charset="-78"/>
                <a:cs typeface="Traditional Arabic" pitchFamily="18" charset="-78"/>
              </a:rPr>
              <a:t>اختيار الموردين</a:t>
            </a:r>
            <a:endParaRPr lang="en-US" sz="1600" b="1" dirty="0">
              <a:solidFill>
                <a:schemeClr val="tx1"/>
              </a:solidFill>
              <a:latin typeface="Traditional Arabic" pitchFamily="18" charset="-78"/>
              <a:cs typeface="Traditional Arabic" pitchFamily="18" charset="-78"/>
            </a:endParaRPr>
          </a:p>
        </p:txBody>
      </p:sp>
      <p:sp>
        <p:nvSpPr>
          <p:cNvPr id="99" name="Rectangle 30"/>
          <p:cNvSpPr/>
          <p:nvPr/>
        </p:nvSpPr>
        <p:spPr bwMode="auto">
          <a:xfrm>
            <a:off x="5938832" y="3816607"/>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التقييم</a:t>
            </a:r>
            <a:endParaRPr lang="en-US" sz="1400" b="1" dirty="0">
              <a:solidFill>
                <a:schemeClr val="bg1"/>
              </a:solidFill>
              <a:latin typeface="Traditional Arabic" pitchFamily="18" charset="-78"/>
              <a:cs typeface="Traditional Arabic" pitchFamily="18" charset="-78"/>
            </a:endParaRPr>
          </a:p>
        </p:txBody>
      </p:sp>
      <p:sp>
        <p:nvSpPr>
          <p:cNvPr id="100" name="Rectangle 31"/>
          <p:cNvSpPr/>
          <p:nvPr/>
        </p:nvSpPr>
        <p:spPr bwMode="auto">
          <a:xfrm>
            <a:off x="5938832" y="5211283"/>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الخدمات اللوجستية</a:t>
            </a:r>
            <a:endParaRPr lang="en-US" sz="1600" b="1" dirty="0">
              <a:solidFill>
                <a:schemeClr val="bg1"/>
              </a:solidFill>
              <a:latin typeface="Traditional Arabic" pitchFamily="18" charset="-78"/>
              <a:cs typeface="Traditional Arabic" pitchFamily="18" charset="-78"/>
            </a:endParaRPr>
          </a:p>
        </p:txBody>
      </p:sp>
      <p:sp>
        <p:nvSpPr>
          <p:cNvPr id="101" name="Rectangle 32"/>
          <p:cNvSpPr/>
          <p:nvPr/>
        </p:nvSpPr>
        <p:spPr bwMode="auto">
          <a:xfrm>
            <a:off x="5938832" y="5676175"/>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ادارة العقود</a:t>
            </a:r>
            <a:endParaRPr lang="en-US" sz="1600" b="1" dirty="0">
              <a:solidFill>
                <a:schemeClr val="bg1"/>
              </a:solidFill>
              <a:latin typeface="Traditional Arabic" pitchFamily="18" charset="-78"/>
              <a:cs typeface="Traditional Arabic" pitchFamily="18" charset="-78"/>
            </a:endParaRPr>
          </a:p>
        </p:txBody>
      </p:sp>
      <p:sp>
        <p:nvSpPr>
          <p:cNvPr id="102" name="Rectangle 33"/>
          <p:cNvSpPr/>
          <p:nvPr/>
        </p:nvSpPr>
        <p:spPr bwMode="auto">
          <a:xfrm>
            <a:off x="5938832" y="1492147"/>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tx1"/>
                </a:solidFill>
                <a:latin typeface="Traditional Arabic" pitchFamily="18" charset="-78"/>
                <a:cs typeface="Traditional Arabic" pitchFamily="18" charset="-78"/>
              </a:rPr>
              <a:t>التخطيط</a:t>
            </a:r>
            <a:r>
              <a:rPr lang="en-US" sz="1600" b="1">
                <a:solidFill>
                  <a:schemeClr val="tx1"/>
                </a:solidFill>
                <a:latin typeface="Traditional Arabic" pitchFamily="18" charset="-78"/>
                <a:cs typeface="Traditional Arabic" pitchFamily="18" charset="-78"/>
              </a:rPr>
              <a:t> </a:t>
            </a:r>
            <a:endParaRPr lang="en-US" sz="1600" b="1" dirty="0">
              <a:solidFill>
                <a:schemeClr val="tx1"/>
              </a:solidFill>
              <a:latin typeface="Traditional Arabic" pitchFamily="18" charset="-78"/>
              <a:cs typeface="Traditional Arabic" pitchFamily="18" charset="-78"/>
            </a:endParaRPr>
          </a:p>
        </p:txBody>
      </p:sp>
      <p:sp>
        <p:nvSpPr>
          <p:cNvPr id="103" name="Rectangle 50"/>
          <p:cNvSpPr/>
          <p:nvPr/>
        </p:nvSpPr>
        <p:spPr bwMode="auto">
          <a:xfrm>
            <a:off x="5938832" y="1957039"/>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dirty="0">
                <a:solidFill>
                  <a:schemeClr val="tx1"/>
                </a:solidFill>
                <a:latin typeface="Traditional Arabic" pitchFamily="18" charset="-78"/>
                <a:cs typeface="Traditional Arabic" pitchFamily="18" charset="-78"/>
              </a:rPr>
              <a:t> </a:t>
            </a:r>
            <a:r>
              <a:rPr lang="ar-YE" sz="1600" b="1" dirty="0" smtClean="0">
                <a:solidFill>
                  <a:schemeClr val="tx1"/>
                </a:solidFill>
                <a:latin typeface="Traditional Arabic" pitchFamily="18" charset="-78"/>
                <a:cs typeface="Traditional Arabic" pitchFamily="18" charset="-78"/>
              </a:rPr>
              <a:t>تعريف وتحديد </a:t>
            </a:r>
            <a:r>
              <a:rPr lang="ar-YE" sz="1600" b="1" dirty="0">
                <a:solidFill>
                  <a:schemeClr val="tx1"/>
                </a:solidFill>
                <a:latin typeface="Traditional Arabic" pitchFamily="18" charset="-78"/>
                <a:cs typeface="Traditional Arabic" pitchFamily="18" charset="-78"/>
              </a:rPr>
              <a:t>الاحتياجات</a:t>
            </a:r>
          </a:p>
        </p:txBody>
      </p:sp>
      <p:sp>
        <p:nvSpPr>
          <p:cNvPr id="104" name="Rectangle 51"/>
          <p:cNvSpPr/>
          <p:nvPr/>
        </p:nvSpPr>
        <p:spPr bwMode="auto">
          <a:xfrm>
            <a:off x="5938832" y="3351715"/>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dirty="0" smtClean="0">
                <a:solidFill>
                  <a:schemeClr val="bg1"/>
                </a:solidFill>
                <a:latin typeface="Traditional Arabic" pitchFamily="18" charset="-78"/>
                <a:cs typeface="Traditional Arabic" pitchFamily="18" charset="-78"/>
              </a:rPr>
              <a:t>طريقة إدارة العروض المستلمة </a:t>
            </a:r>
            <a:endParaRPr lang="en-US" sz="1600" b="1" dirty="0">
              <a:solidFill>
                <a:schemeClr val="bg1"/>
              </a:solidFill>
              <a:latin typeface="Traditional Arabic" pitchFamily="18" charset="-78"/>
              <a:cs typeface="Traditional Arabic" pitchFamily="18" charset="-78"/>
            </a:endParaRPr>
          </a:p>
        </p:txBody>
      </p:sp>
      <p:sp>
        <p:nvSpPr>
          <p:cNvPr id="105" name="Rectangle 52"/>
          <p:cNvSpPr/>
          <p:nvPr/>
        </p:nvSpPr>
        <p:spPr bwMode="auto">
          <a:xfrm>
            <a:off x="5938832" y="4746391"/>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إتمام</a:t>
            </a:r>
            <a:r>
              <a:rPr lang="ar-YE" sz="1600" b="1">
                <a:solidFill>
                  <a:schemeClr val="accent1"/>
                </a:solidFill>
                <a:latin typeface="Traditional Arabic" pitchFamily="18" charset="-78"/>
                <a:cs typeface="Traditional Arabic" pitchFamily="18" charset="-78"/>
              </a:rPr>
              <a:t> </a:t>
            </a:r>
            <a:r>
              <a:rPr lang="ar-YE" sz="1600" b="1">
                <a:solidFill>
                  <a:schemeClr val="bg1"/>
                </a:solidFill>
                <a:latin typeface="Traditional Arabic" pitchFamily="18" charset="-78"/>
                <a:cs typeface="Traditional Arabic" pitchFamily="18" charset="-78"/>
              </a:rPr>
              <a:t>العقود وإصدارها</a:t>
            </a:r>
            <a:endParaRPr lang="en-US" sz="1600" b="1" dirty="0">
              <a:solidFill>
                <a:schemeClr val="bg1"/>
              </a:solidFill>
              <a:latin typeface="Traditional Arabic" pitchFamily="18" charset="-78"/>
              <a:cs typeface="Traditional Arabic" pitchFamily="18" charset="-78"/>
            </a:endParaRPr>
          </a:p>
        </p:txBody>
      </p:sp>
      <p:sp>
        <p:nvSpPr>
          <p:cNvPr id="106" name="Rectangle 53"/>
          <p:cNvSpPr/>
          <p:nvPr/>
        </p:nvSpPr>
        <p:spPr bwMode="auto">
          <a:xfrm>
            <a:off x="5938832" y="2886823"/>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dirty="0" smtClean="0">
                <a:solidFill>
                  <a:schemeClr val="bg1"/>
                </a:solidFill>
                <a:latin typeface="Traditional Arabic" pitchFamily="18" charset="-78"/>
                <a:cs typeface="Traditional Arabic" pitchFamily="18" charset="-78"/>
              </a:rPr>
              <a:t>البد بالمناقصة ( </a:t>
            </a:r>
            <a:r>
              <a:rPr lang="ar-YE" sz="1600" b="1" dirty="0">
                <a:solidFill>
                  <a:schemeClr val="bg1"/>
                </a:solidFill>
                <a:latin typeface="Traditional Arabic" pitchFamily="18" charset="-78"/>
                <a:cs typeface="Traditional Arabic" pitchFamily="18" charset="-78"/>
              </a:rPr>
              <a:t>تقديم </a:t>
            </a:r>
            <a:r>
              <a:rPr lang="ar-YE" sz="1600" b="1" dirty="0" smtClean="0">
                <a:solidFill>
                  <a:schemeClr val="bg1"/>
                </a:solidFill>
                <a:latin typeface="Traditional Arabic" pitchFamily="18" charset="-78"/>
                <a:cs typeface="Traditional Arabic" pitchFamily="18" charset="-78"/>
              </a:rPr>
              <a:t>العروض)</a:t>
            </a:r>
            <a:endParaRPr lang="en-US" sz="1600" b="1" dirty="0">
              <a:solidFill>
                <a:schemeClr val="bg1"/>
              </a:solidFill>
              <a:latin typeface="Traditional Arabic" pitchFamily="18" charset="-78"/>
              <a:cs typeface="Traditional Arabic" pitchFamily="18" charset="-78"/>
            </a:endParaRPr>
          </a:p>
        </p:txBody>
      </p:sp>
      <p:sp>
        <p:nvSpPr>
          <p:cNvPr id="107" name="Rectangle 54"/>
          <p:cNvSpPr/>
          <p:nvPr/>
        </p:nvSpPr>
        <p:spPr bwMode="auto">
          <a:xfrm>
            <a:off x="5938832" y="4281499"/>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الاستعراض وإرساء العقود </a:t>
            </a:r>
            <a:endParaRPr lang="en-US" sz="1600" b="1" dirty="0">
              <a:solidFill>
                <a:schemeClr val="bg1"/>
              </a:solidFill>
              <a:latin typeface="Traditional Arabic" pitchFamily="18" charset="-78"/>
              <a:cs typeface="Traditional Arabic" pitchFamily="18" charset="-78"/>
            </a:endParaRPr>
          </a:p>
        </p:txBody>
      </p:sp>
      <p:sp>
        <p:nvSpPr>
          <p:cNvPr id="111" name="Rectangle 52"/>
          <p:cNvSpPr/>
          <p:nvPr/>
        </p:nvSpPr>
        <p:spPr>
          <a:xfrm>
            <a:off x="2907638" y="4999180"/>
            <a:ext cx="2822160" cy="1740025"/>
          </a:xfrm>
          <a:prstGeom prst="rect">
            <a:avLst/>
          </a:prstGeom>
          <a:noFill/>
          <a:ln w="3175" cap="flat" cmpd="sng" algn="ctr">
            <a:noFill/>
            <a:prstDash val="solid"/>
          </a:ln>
          <a:effectLst/>
        </p:spPr>
        <p:txBody>
          <a:bodyPr rtlCol="0" anchor="ctr"/>
          <a:lstStyle/>
          <a:p>
            <a:pPr lvl="0" algn="just" rtl="1">
              <a:defRPr/>
            </a:pPr>
            <a:r>
              <a:rPr lang="ar-YE" sz="1700" kern="0" dirty="0">
                <a:latin typeface="Traditional Arabic" pitchFamily="18" charset="-78"/>
                <a:cs typeface="Traditional Arabic" pitchFamily="18" charset="-78"/>
              </a:rPr>
              <a:t>النظام هو تغيير جذري بشأن كيفية قيام </a:t>
            </a:r>
            <a:r>
              <a:rPr lang="ar-YE" sz="1700" b="1" kern="0" dirty="0">
                <a:solidFill>
                  <a:srgbClr val="006699"/>
                </a:solidFill>
                <a:latin typeface="Traditional Arabic" pitchFamily="18" charset="-78"/>
                <a:cs typeface="Traditional Arabic" pitchFamily="18" charset="-78"/>
              </a:rPr>
              <a:t>مكتب الأمم المتحدة لخدمات المشاريع وموردينا </a:t>
            </a:r>
            <a:r>
              <a:rPr lang="ar-YE" sz="1700" kern="0" dirty="0">
                <a:latin typeface="Traditional Arabic" pitchFamily="18" charset="-78"/>
                <a:cs typeface="Traditional Arabic" pitchFamily="18" charset="-78"/>
              </a:rPr>
              <a:t>بتنفيذ عمليات </a:t>
            </a:r>
            <a:r>
              <a:rPr lang="ar-YE" sz="1700" kern="0" dirty="0" smtClean="0">
                <a:latin typeface="Traditional Arabic" pitchFamily="18" charset="-78"/>
                <a:cs typeface="Traditional Arabic" pitchFamily="18" charset="-78"/>
              </a:rPr>
              <a:t>الشراء</a:t>
            </a:r>
            <a:endParaRPr kumimoji="0" lang="en-GB" sz="1700" i="0" u="none" strike="noStrike" kern="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96760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7286" y="347706"/>
            <a:ext cx="7704000" cy="608897"/>
          </a:xfrm>
        </p:spPr>
        <p:txBody>
          <a:bodyPr/>
          <a:lstStyle/>
          <a:p>
            <a:pPr algn="r" rtl="1"/>
            <a:r>
              <a:rPr lang="ar-YE">
                <a:latin typeface="Traditional Arabic" pitchFamily="18" charset="-78"/>
                <a:cs typeface="Traditional Arabic" pitchFamily="18" charset="-78"/>
              </a:rPr>
              <a:t>لماذا يتم تنفيذ نظام الشراء الإلكتروني: مزايا لموردينا</a:t>
            </a:r>
            <a:endParaRPr lang="en-GB" dirty="0">
              <a:latin typeface="Traditional Arabic" pitchFamily="18" charset="-78"/>
              <a:cs typeface="Traditional Arabic" pitchFamily="18" charset="-78"/>
            </a:endParaRPr>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8</a:t>
            </a:fld>
            <a:endParaRPr lang="en-US" dirty="0"/>
          </a:p>
        </p:txBody>
      </p:sp>
      <p:sp>
        <p:nvSpPr>
          <p:cNvPr id="5" name="Content Placeholder 4"/>
          <p:cNvSpPr>
            <a:spLocks noGrp="1"/>
          </p:cNvSpPr>
          <p:nvPr>
            <p:ph sz="quarter" idx="12"/>
          </p:nvPr>
        </p:nvSpPr>
        <p:spPr>
          <a:xfrm>
            <a:off x="987286" y="1266825"/>
            <a:ext cx="7704000" cy="4968000"/>
          </a:xfrm>
        </p:spPr>
        <p:txBody>
          <a:bodyPr/>
          <a:lstStyle/>
          <a:p>
            <a:pPr algn="justLow" rtl="1">
              <a:buClrTx/>
            </a:pPr>
            <a:r>
              <a:rPr lang="ar-YE" sz="2200" dirty="0">
                <a:latin typeface="Traditional Arabic" pitchFamily="18" charset="-78"/>
                <a:cs typeface="Traditional Arabic" pitchFamily="18" charset="-78"/>
              </a:rPr>
              <a:t>يرفع من كفاءة عمليات الشراء لكل من مكتب الأمم المتحدة لخدمات المشاريع وموردينا</a:t>
            </a:r>
          </a:p>
          <a:p>
            <a:pPr algn="justLow" rtl="1">
              <a:buClrTx/>
            </a:pPr>
            <a:r>
              <a:rPr lang="ar-YE" sz="2200" dirty="0">
                <a:latin typeface="Traditional Arabic" pitchFamily="18" charset="-78"/>
                <a:cs typeface="Traditional Arabic" pitchFamily="18" charset="-78"/>
              </a:rPr>
              <a:t>يولد </a:t>
            </a:r>
            <a:r>
              <a:rPr lang="ar-YE" sz="2200" dirty="0" smtClean="0">
                <a:latin typeface="Traditional Arabic" pitchFamily="18" charset="-78"/>
                <a:cs typeface="Traditional Arabic" pitchFamily="18" charset="-78"/>
              </a:rPr>
              <a:t>البيانات المطلوبة </a:t>
            </a:r>
            <a:r>
              <a:rPr lang="ar-YE" sz="2200" dirty="0">
                <a:latin typeface="Traditional Arabic" pitchFamily="18" charset="-78"/>
                <a:cs typeface="Traditional Arabic" pitchFamily="18" charset="-78"/>
              </a:rPr>
              <a:t>لتمكين </a:t>
            </a:r>
            <a:r>
              <a:rPr lang="ar-YE" sz="2200" dirty="0" smtClean="0">
                <a:latin typeface="Traditional Arabic" pitchFamily="18" charset="-78"/>
                <a:cs typeface="Traditional Arabic" pitchFamily="18" charset="-78"/>
              </a:rPr>
              <a:t>إجراء </a:t>
            </a:r>
            <a:r>
              <a:rPr lang="ar-YE" sz="2200" dirty="0">
                <a:latin typeface="Traditional Arabic" pitchFamily="18" charset="-78"/>
                <a:cs typeface="Traditional Arabic" pitchFamily="18" charset="-78"/>
              </a:rPr>
              <a:t>التحليل واتخاذ القرارات الإستراتيجية، بما في ذلك تحديد أفضل الممارسات ومجالات التحسين </a:t>
            </a:r>
          </a:p>
          <a:p>
            <a:pPr algn="justLow" rtl="1">
              <a:buClrTx/>
            </a:pPr>
            <a:r>
              <a:rPr lang="ar-YE" sz="2200" dirty="0">
                <a:latin typeface="Traditional Arabic" pitchFamily="18" charset="-78"/>
                <a:cs typeface="Traditional Arabic" pitchFamily="18" charset="-78"/>
              </a:rPr>
              <a:t>يزيد من الشفافية والنزاهة</a:t>
            </a:r>
          </a:p>
          <a:p>
            <a:pPr algn="justLow" rtl="1">
              <a:buClrTx/>
            </a:pPr>
            <a:r>
              <a:rPr lang="ar-YE" sz="2200" dirty="0" smtClean="0">
                <a:latin typeface="Traditional Arabic" pitchFamily="18" charset="-78"/>
                <a:cs typeface="Traditional Arabic" pitchFamily="18" charset="-78"/>
              </a:rPr>
              <a:t>يؤكد على </a:t>
            </a:r>
            <a:r>
              <a:rPr lang="ar-YE" sz="2200" dirty="0">
                <a:latin typeface="Traditional Arabic" pitchFamily="18" charset="-78"/>
                <a:cs typeface="Traditional Arabic" pitchFamily="18" charset="-78"/>
              </a:rPr>
              <a:t>اتساق </a:t>
            </a:r>
            <a:r>
              <a:rPr lang="ar-YE" sz="2200" dirty="0" smtClean="0">
                <a:latin typeface="Traditional Arabic" pitchFamily="18" charset="-78"/>
                <a:cs typeface="Traditional Arabic" pitchFamily="18" charset="-78"/>
              </a:rPr>
              <a:t>كل عمليات المشتريات </a:t>
            </a:r>
            <a:r>
              <a:rPr lang="ar-YE" sz="2200" dirty="0">
                <a:latin typeface="Traditional Arabic" pitchFamily="18" charset="-78"/>
                <a:cs typeface="Traditional Arabic" pitchFamily="18" charset="-78"/>
              </a:rPr>
              <a:t>ويسهل التقيد بالسياسات</a:t>
            </a:r>
          </a:p>
          <a:p>
            <a:pPr algn="justLow" rtl="1">
              <a:buClrTx/>
            </a:pPr>
            <a:r>
              <a:rPr lang="ar-YE" sz="2200" dirty="0">
                <a:latin typeface="Traditional Arabic" pitchFamily="18" charset="-78"/>
                <a:cs typeface="Traditional Arabic" pitchFamily="18" charset="-78"/>
              </a:rPr>
              <a:t>يعمل على </a:t>
            </a:r>
            <a:r>
              <a:rPr lang="ar-YE" sz="2200" dirty="0" smtClean="0">
                <a:latin typeface="Traditional Arabic" pitchFamily="18" charset="-78"/>
                <a:cs typeface="Traditional Arabic" pitchFamily="18" charset="-78"/>
              </a:rPr>
              <a:t>تمكين </a:t>
            </a:r>
            <a:r>
              <a:rPr lang="ar-YE" sz="2200" dirty="0">
                <a:latin typeface="Traditional Arabic" pitchFamily="18" charset="-78"/>
                <a:cs typeface="Traditional Arabic" pitchFamily="18" charset="-78"/>
              </a:rPr>
              <a:t>مكتب الأمم المتحدة لخدمات المشاريع </a:t>
            </a:r>
            <a:r>
              <a:rPr lang="ar-YE" sz="2200" dirty="0" smtClean="0">
                <a:latin typeface="Traditional Arabic" pitchFamily="18" charset="-78"/>
                <a:cs typeface="Traditional Arabic" pitchFamily="18" charset="-78"/>
              </a:rPr>
              <a:t>لعمل </a:t>
            </a:r>
            <a:r>
              <a:rPr lang="ar-YE" sz="2200" dirty="0">
                <a:latin typeface="Traditional Arabic" pitchFamily="18" charset="-78"/>
                <a:cs typeface="Traditional Arabic" pitchFamily="18" charset="-78"/>
              </a:rPr>
              <a:t>أفضل الممارسات الدولية</a:t>
            </a:r>
            <a:endParaRPr lang="en-GB" sz="2200" dirty="0">
              <a:latin typeface="Traditional Arabic" pitchFamily="18" charset="-78"/>
              <a:cs typeface="Traditional Arabic" pitchFamily="18" charset="-78"/>
            </a:endParaRPr>
          </a:p>
        </p:txBody>
      </p:sp>
      <p:sp>
        <p:nvSpPr>
          <p:cNvPr id="6" name="Text Placeholder 5"/>
          <p:cNvSpPr>
            <a:spLocks noGrp="1"/>
          </p:cNvSpPr>
          <p:nvPr>
            <p:ph type="body" sz="quarter" idx="13"/>
          </p:nvPr>
        </p:nvSpPr>
        <p:spPr>
          <a:xfrm>
            <a:off x="989599" y="-1"/>
            <a:ext cx="7707312" cy="323557"/>
          </a:xfrm>
        </p:spPr>
        <p:txBody>
          <a:bodyPr/>
          <a:lstStyle/>
          <a:p>
            <a:pPr algn="r" rtl="1"/>
            <a:r>
              <a:rPr lang="ar-YE" sz="1600" b="1">
                <a:latin typeface="Traditional Arabic" pitchFamily="18" charset="-78"/>
                <a:cs typeface="Traditional Arabic" pitchFamily="18" charset="-78"/>
              </a:rPr>
              <a:t>1. مقدمة حول نظام الشراء الإلكتروني لبوابة الأمم المتحدة العالمية للمشتريات ومكتب الأمم المتحدة لخدمات المشاريع</a:t>
            </a:r>
            <a:endParaRPr lang="en-GB" sz="16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24522839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323556"/>
            <a:ext cx="8030106" cy="520728"/>
          </a:xfrm>
        </p:spPr>
        <p:txBody>
          <a:bodyPr/>
          <a:lstStyle/>
          <a:p>
            <a:pPr algn="r" rtl="1"/>
            <a:r>
              <a:rPr lang="ar-YE">
                <a:latin typeface="Traditional Arabic" pitchFamily="18" charset="-78"/>
                <a:cs typeface="Traditional Arabic" pitchFamily="18" charset="-78"/>
              </a:rPr>
              <a:t>لماذا يتم تنفيذ نظام الشراء الإلكتروني: مزايا لموردينا</a:t>
            </a:r>
            <a:endParaRPr lang="en-GB" dirty="0"/>
          </a:p>
        </p:txBody>
      </p:sp>
      <p:sp>
        <p:nvSpPr>
          <p:cNvPr id="3" name="Footer Placeholder 2"/>
          <p:cNvSpPr>
            <a:spLocks noGrp="1"/>
          </p:cNvSpPr>
          <p:nvPr>
            <p:ph type="ftr" sz="quarter" idx="10"/>
          </p:nvPr>
        </p:nvSpPr>
        <p:spPr/>
        <p:txBody>
          <a:bodyPr/>
          <a:lstStyle/>
          <a:p>
            <a:r>
              <a:rPr lang="en-GB"/>
              <a:t>UNOPS eSourcing training for Vendors v1.3</a:t>
            </a:r>
            <a:endParaRPr lang="en-GB"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9</a:t>
            </a:fld>
            <a:endParaRPr lang="en-US" dirty="0"/>
          </a:p>
        </p:txBody>
      </p:sp>
      <p:sp>
        <p:nvSpPr>
          <p:cNvPr id="6" name="Text Placeholder 5"/>
          <p:cNvSpPr>
            <a:spLocks noGrp="1"/>
          </p:cNvSpPr>
          <p:nvPr>
            <p:ph type="body" sz="quarter" idx="13"/>
          </p:nvPr>
        </p:nvSpPr>
        <p:spPr>
          <a:xfrm>
            <a:off x="722313" y="85725"/>
            <a:ext cx="8027792" cy="237832"/>
          </a:xfrm>
        </p:spPr>
        <p:txBody>
          <a:bodyPr/>
          <a:lstStyle/>
          <a:p>
            <a:pPr algn="r" rtl="1"/>
            <a:r>
              <a:rPr lang="ar-YE" sz="1600" b="1">
                <a:latin typeface="Traditional Arabic" pitchFamily="18" charset="-78"/>
                <a:cs typeface="Traditional Arabic" pitchFamily="18" charset="-78"/>
              </a:rPr>
              <a:t>1. مقدمة حول نظام الشراء الإلكتروني لبوابة الأمم المتحدة العالمية للمشتريات ومكتب الأمم المتحدة لخدمات المشاريع</a:t>
            </a:r>
            <a:endParaRPr lang="en-GB" sz="1600" b="1">
              <a:latin typeface="Traditional Arabic" pitchFamily="18" charset="-78"/>
              <a:cs typeface="Traditional Arabic" pitchFamily="18" charset="-78"/>
            </a:endParaRPr>
          </a:p>
          <a:p>
            <a:endParaRPr lang="en-GB" dirty="0"/>
          </a:p>
        </p:txBody>
      </p:sp>
      <p:sp>
        <p:nvSpPr>
          <p:cNvPr id="7" name="Oval 6"/>
          <p:cNvSpPr/>
          <p:nvPr/>
        </p:nvSpPr>
        <p:spPr>
          <a:xfrm>
            <a:off x="8351320" y="1090620"/>
            <a:ext cx="468000" cy="468000"/>
          </a:xfrm>
          <a:prstGeom prst="ellipse">
            <a:avLst/>
          </a:prstGeom>
          <a:solidFill>
            <a:srgbClr val="FF6900"/>
          </a:solidFill>
          <a:ln w="25400" cap="flat" cmpd="sng" algn="ctr">
            <a:noFill/>
            <a:prstDash val="solid"/>
          </a:ln>
          <a:effectLst/>
        </p:spPr>
        <p:txBody>
          <a:bodyPr rtlCol="0" anchor="ctr"/>
          <a:lstStyle/>
          <a:p>
            <a:pPr algn="ctr"/>
            <a:r>
              <a:rPr lang="ar-YE" sz="2000" b="1" kern="0">
                <a:solidFill>
                  <a:prstClr val="white"/>
                </a:solidFill>
                <a:latin typeface="Arial" panose="020B0604020202020204" pitchFamily="34" charset="0"/>
                <a:cs typeface="Arial" panose="020B0604020202020204" pitchFamily="34" charset="0"/>
              </a:rPr>
              <a:t>1</a:t>
            </a:r>
            <a:endParaRPr lang="en-US" sz="2000" b="1" kern="0" dirty="0">
              <a:solidFill>
                <a:prstClr val="white"/>
              </a:solidFill>
              <a:latin typeface="Arial" panose="020B0604020202020204" pitchFamily="34" charset="0"/>
              <a:cs typeface="Arial" panose="020B0604020202020204" pitchFamily="34" charset="0"/>
            </a:endParaRPr>
          </a:p>
        </p:txBody>
      </p:sp>
      <p:sp>
        <p:nvSpPr>
          <p:cNvPr id="11" name="TextBox 10"/>
          <p:cNvSpPr txBox="1"/>
          <p:nvPr/>
        </p:nvSpPr>
        <p:spPr>
          <a:xfrm>
            <a:off x="4839286" y="910715"/>
            <a:ext cx="3418448" cy="1015663"/>
          </a:xfrm>
          <a:prstGeom prst="rect">
            <a:avLst/>
          </a:prstGeom>
          <a:noFill/>
        </p:spPr>
        <p:txBody>
          <a:bodyPr wrap="square" rtlCol="0" anchor="ctr">
            <a:spAutoFit/>
          </a:bodyPr>
          <a:lstStyle>
            <a:defPPr>
              <a:defRPr lang="en-US"/>
            </a:defPPr>
            <a:lvl1pPr algn="ctr">
              <a:defRPr b="1">
                <a:solidFill>
                  <a:srgbClr val="F79646">
                    <a:lumMod val="75000"/>
                  </a:srgbClr>
                </a:solidFill>
                <a:latin typeface="Arial" panose="020B0604020202020204" pitchFamily="34" charset="0"/>
                <a:cs typeface="Arial" panose="020B0604020202020204" pitchFamily="34" charset="0"/>
              </a:defRPr>
            </a:lvl1pPr>
          </a:lstStyle>
          <a:p>
            <a:pPr algn="justLow" rtl="1"/>
            <a:r>
              <a:rPr lang="ar-YE" sz="1500">
                <a:solidFill>
                  <a:srgbClr val="FF6900"/>
                </a:solidFill>
                <a:latin typeface="Traditional Arabic" pitchFamily="18" charset="-78"/>
                <a:cs typeface="Traditional Arabic" pitchFamily="18" charset="-78"/>
              </a:rPr>
              <a:t>بوابة الأمم المتحدة العالمية للمشتريات كنقطة دخول واحدة إلى مكتب الأمم المتحدة لخدمات المشاريع + أنظمة للمناقصات الإلكترونية الخاصة بوكالات الأمم المتحدة الأخرى</a:t>
            </a:r>
            <a:endParaRPr lang="en-GB" sz="1500" dirty="0">
              <a:solidFill>
                <a:srgbClr val="FF6900"/>
              </a:solidFill>
              <a:latin typeface="Traditional Arabic" pitchFamily="18" charset="-78"/>
              <a:cs typeface="Traditional Arabic" pitchFamily="18" charset="-78"/>
            </a:endParaRPr>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85406" y="1873547"/>
            <a:ext cx="3246615" cy="1800200"/>
          </a:xfrm>
          <a:prstGeom prst="rect">
            <a:avLst/>
          </a:prstGeom>
          <a:noFill/>
          <a:ln w="3175">
            <a:solidFill>
              <a:srgbClr val="006699"/>
            </a:solidFill>
            <a:miter lim="800000"/>
            <a:headEnd/>
            <a:tailEnd/>
          </a:ln>
          <a:extLst>
            <a:ext uri="{909E8E84-426E-40DD-AFC4-6F175D3DCCD1}">
              <a14:hiddenFill xmlns:a14="http://schemas.microsoft.com/office/drawing/2010/main">
                <a:solidFill>
                  <a:schemeClr val="accent1"/>
                </a:solidFill>
              </a14:hiddenFill>
            </a:ext>
          </a:extLst>
        </p:spPr>
      </p:pic>
      <p:sp>
        <p:nvSpPr>
          <p:cNvPr id="18" name="Oval 7"/>
          <p:cNvSpPr/>
          <p:nvPr/>
        </p:nvSpPr>
        <p:spPr>
          <a:xfrm>
            <a:off x="4084003" y="1132823"/>
            <a:ext cx="468000" cy="468000"/>
          </a:xfrm>
          <a:prstGeom prst="ellipse">
            <a:avLst/>
          </a:prstGeom>
          <a:solidFill>
            <a:srgbClr val="FF6900"/>
          </a:solidFill>
          <a:ln w="25400" cap="flat" cmpd="sng" algn="ctr">
            <a:noFill/>
            <a:prstDash val="solid"/>
          </a:ln>
          <a:effectLst/>
        </p:spPr>
        <p:txBody>
          <a:bodyPr rtlCol="0" anchor="ctr"/>
          <a:lstStyle/>
          <a:p>
            <a:pPr algn="ctr"/>
            <a:r>
              <a:rPr lang="ar-YE" sz="2000" b="1" kern="0">
                <a:solidFill>
                  <a:prstClr val="white"/>
                </a:solidFill>
                <a:latin typeface="Arial" panose="020B0604020202020204" pitchFamily="34" charset="0"/>
                <a:cs typeface="Arial" panose="020B0604020202020204" pitchFamily="34" charset="0"/>
              </a:rPr>
              <a:t>2</a:t>
            </a:r>
            <a:endParaRPr lang="en-US" sz="2000" b="1" kern="0" dirty="0">
              <a:solidFill>
                <a:prstClr val="white"/>
              </a:solidFill>
              <a:latin typeface="Arial" panose="020B0604020202020204" pitchFamily="34" charset="0"/>
              <a:cs typeface="Arial" panose="020B0604020202020204" pitchFamily="34" charset="0"/>
            </a:endParaRPr>
          </a:p>
        </p:txBody>
      </p:sp>
      <p:pic>
        <p:nvPicPr>
          <p:cNvPr id="1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2617" y="1827403"/>
            <a:ext cx="3426468" cy="1897911"/>
          </a:xfrm>
          <a:prstGeom prst="rect">
            <a:avLst/>
          </a:prstGeom>
          <a:noFill/>
          <a:ln w="9525">
            <a:solidFill>
              <a:srgbClr val="006699"/>
            </a:solidFill>
            <a:miter lim="800000"/>
            <a:headEnd/>
            <a:tailEnd/>
          </a:ln>
          <a:extLst>
            <a:ext uri="{909E8E84-426E-40DD-AFC4-6F175D3DCCD1}">
              <a14:hiddenFill xmlns:a14="http://schemas.microsoft.com/office/drawing/2010/main">
                <a:solidFill>
                  <a:schemeClr val="accent1"/>
                </a:solidFill>
              </a14:hiddenFill>
            </a:ext>
          </a:extLst>
        </p:spPr>
      </p:pic>
      <p:sp>
        <p:nvSpPr>
          <p:cNvPr id="20" name="TextBox 11"/>
          <p:cNvSpPr txBox="1"/>
          <p:nvPr/>
        </p:nvSpPr>
        <p:spPr>
          <a:xfrm>
            <a:off x="576775" y="1117959"/>
            <a:ext cx="3488788" cy="553998"/>
          </a:xfrm>
          <a:prstGeom prst="rect">
            <a:avLst/>
          </a:prstGeom>
          <a:noFill/>
        </p:spPr>
        <p:txBody>
          <a:bodyPr wrap="square" rtlCol="0" anchor="ctr">
            <a:spAutoFit/>
          </a:bodyPr>
          <a:lstStyle>
            <a:defPPr>
              <a:defRPr lang="en-US"/>
            </a:defPPr>
            <a:lvl1pPr algn="ctr">
              <a:defRPr b="1">
                <a:solidFill>
                  <a:srgbClr val="F79646">
                    <a:lumMod val="75000"/>
                  </a:srgbClr>
                </a:solidFill>
                <a:latin typeface="Arial" panose="020B0604020202020204" pitchFamily="34" charset="0"/>
                <a:cs typeface="Arial" panose="020B0604020202020204" pitchFamily="34" charset="0"/>
              </a:defRPr>
            </a:lvl1pPr>
          </a:lstStyle>
          <a:p>
            <a:pPr algn="justLow" rtl="1"/>
            <a:r>
              <a:rPr lang="ar-YE" sz="1500">
                <a:solidFill>
                  <a:srgbClr val="FF6900"/>
                </a:solidFill>
                <a:latin typeface="Traditional Arabic" pitchFamily="18" charset="-78"/>
                <a:cs typeface="Traditional Arabic" pitchFamily="18" charset="-78"/>
              </a:rPr>
              <a:t>سهل الاستخدام وواجهة المستخدم واضحة. جميع الوظائف، بما في ذلك التوضيحات في مكان واحد</a:t>
            </a:r>
            <a:endParaRPr lang="en-GB" sz="1500" dirty="0">
              <a:solidFill>
                <a:srgbClr val="FF6900"/>
              </a:solidFill>
              <a:latin typeface="Traditional Arabic" pitchFamily="18" charset="-78"/>
              <a:cs typeface="Traditional Arabic" pitchFamily="18" charset="-78"/>
            </a:endParaRPr>
          </a:p>
        </p:txBody>
      </p:sp>
      <p:sp>
        <p:nvSpPr>
          <p:cNvPr id="21" name="Oval 8"/>
          <p:cNvSpPr/>
          <p:nvPr/>
        </p:nvSpPr>
        <p:spPr>
          <a:xfrm>
            <a:off x="8415665" y="3905509"/>
            <a:ext cx="468000" cy="468000"/>
          </a:xfrm>
          <a:prstGeom prst="ellipse">
            <a:avLst/>
          </a:prstGeom>
          <a:solidFill>
            <a:srgbClr val="FF6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YE" sz="20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3</a:t>
            </a:r>
            <a:endParaRPr kumimoji="0" lang="en-US" sz="20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22"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8810"/>
          <a:stretch/>
        </p:blipFill>
        <p:spPr bwMode="auto">
          <a:xfrm>
            <a:off x="4977063" y="4461136"/>
            <a:ext cx="3342428" cy="2003379"/>
          </a:xfrm>
          <a:prstGeom prst="rect">
            <a:avLst/>
          </a:prstGeom>
          <a:noFill/>
          <a:ln w="9525">
            <a:solidFill>
              <a:srgbClr val="006699"/>
            </a:solidFill>
            <a:miter lim="800000"/>
            <a:headEnd/>
            <a:tailEnd/>
          </a:ln>
          <a:extLst>
            <a:ext uri="{909E8E84-426E-40DD-AFC4-6F175D3DCCD1}">
              <a14:hiddenFill xmlns:a14="http://schemas.microsoft.com/office/drawing/2010/main">
                <a:solidFill>
                  <a:schemeClr val="accent1"/>
                </a:solidFill>
              </a14:hiddenFill>
            </a:ext>
          </a:extLst>
        </p:spPr>
      </p:pic>
      <p:sp>
        <p:nvSpPr>
          <p:cNvPr id="23" name="TextBox 12"/>
          <p:cNvSpPr txBox="1"/>
          <p:nvPr/>
        </p:nvSpPr>
        <p:spPr>
          <a:xfrm>
            <a:off x="4937760" y="3822157"/>
            <a:ext cx="3410786" cy="553998"/>
          </a:xfrm>
          <a:prstGeom prst="rect">
            <a:avLst/>
          </a:prstGeom>
          <a:noFill/>
        </p:spPr>
        <p:txBody>
          <a:bodyPr wrap="square" rtlCol="0" anchor="ctr">
            <a:spAutoFit/>
          </a:bodyPr>
          <a:lstStyle>
            <a:defPPr>
              <a:defRPr lang="en-US"/>
            </a:defPPr>
            <a:lvl1pPr algn="ctr">
              <a:defRPr b="1">
                <a:solidFill>
                  <a:srgbClr val="F79646">
                    <a:lumMod val="75000"/>
                  </a:srgbClr>
                </a:solidFill>
                <a:latin typeface="Arial" panose="020B0604020202020204" pitchFamily="34" charset="0"/>
                <a:cs typeface="Arial" panose="020B0604020202020204" pitchFamily="34" charset="0"/>
              </a:defRPr>
            </a:lvl1pPr>
          </a:lstStyle>
          <a:p>
            <a:pPr algn="justLow" rtl="1"/>
            <a:r>
              <a:rPr lang="ar-YE" sz="1500">
                <a:solidFill>
                  <a:srgbClr val="FF6900"/>
                </a:solidFill>
                <a:latin typeface="Traditional Arabic" pitchFamily="18" charset="-78"/>
                <a:cs typeface="Traditional Arabic" pitchFamily="18" charset="-78"/>
              </a:rPr>
              <a:t>يمكنه حفظ مسودات الردود وتجنب مشاكل التقديم في اللحظة الأخيرة</a:t>
            </a:r>
            <a:endParaRPr lang="en-GB" sz="1500" dirty="0">
              <a:solidFill>
                <a:srgbClr val="FF6900"/>
              </a:solidFill>
              <a:latin typeface="Traditional Arabic" pitchFamily="18" charset="-78"/>
              <a:cs typeface="Traditional Arabic" pitchFamily="18" charset="-78"/>
            </a:endParaRPr>
          </a:p>
        </p:txBody>
      </p:sp>
      <p:sp>
        <p:nvSpPr>
          <p:cNvPr id="24" name="Oval 9"/>
          <p:cNvSpPr/>
          <p:nvPr/>
        </p:nvSpPr>
        <p:spPr>
          <a:xfrm>
            <a:off x="4123724" y="3895549"/>
            <a:ext cx="468000" cy="468000"/>
          </a:xfrm>
          <a:prstGeom prst="ellipse">
            <a:avLst/>
          </a:prstGeom>
          <a:solidFill>
            <a:srgbClr val="FF6900"/>
          </a:solidFill>
          <a:ln w="25400" cap="flat" cmpd="sng" algn="ctr">
            <a:noFill/>
            <a:prstDash val="solid"/>
          </a:ln>
          <a:effectLst/>
        </p:spPr>
        <p:txBody>
          <a:bodyPr rtlCol="0" anchor="ctr"/>
          <a:lstStyle/>
          <a:p>
            <a:pPr algn="ctr"/>
            <a:r>
              <a:rPr lang="ar-YE" sz="2000" b="1" kern="0">
                <a:solidFill>
                  <a:prstClr val="white"/>
                </a:solidFill>
                <a:latin typeface="Arial" panose="020B0604020202020204" pitchFamily="34" charset="0"/>
                <a:cs typeface="Arial" panose="020B0604020202020204" pitchFamily="34" charset="0"/>
              </a:rPr>
              <a:t>4</a:t>
            </a:r>
            <a:endParaRPr lang="en-US" sz="2000" b="1" kern="0" dirty="0">
              <a:solidFill>
                <a:prstClr val="white"/>
              </a:solidFill>
              <a:latin typeface="Arial" panose="020B0604020202020204" pitchFamily="34" charset="0"/>
              <a:cs typeface="Arial" panose="020B0604020202020204" pitchFamily="34" charset="0"/>
            </a:endParaRPr>
          </a:p>
        </p:txBody>
      </p:sp>
      <p:pic>
        <p:nvPicPr>
          <p:cNvPr id="25"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33121"/>
          <a:stretch/>
        </p:blipFill>
        <p:spPr bwMode="auto">
          <a:xfrm>
            <a:off x="607558" y="4418934"/>
            <a:ext cx="3426468" cy="1936847"/>
          </a:xfrm>
          <a:prstGeom prst="rect">
            <a:avLst/>
          </a:prstGeom>
          <a:noFill/>
          <a:ln w="9525">
            <a:solidFill>
              <a:srgbClr val="006699"/>
            </a:solidFill>
            <a:miter lim="800000"/>
            <a:headEnd/>
            <a:tailEnd/>
          </a:ln>
          <a:extLst>
            <a:ext uri="{909E8E84-426E-40DD-AFC4-6F175D3DCCD1}">
              <a14:hiddenFill xmlns:a14="http://schemas.microsoft.com/office/drawing/2010/main">
                <a:solidFill>
                  <a:schemeClr val="accent1"/>
                </a:solidFill>
              </a14:hiddenFill>
            </a:ext>
          </a:extLst>
        </p:spPr>
      </p:pic>
      <p:sp>
        <p:nvSpPr>
          <p:cNvPr id="26" name="TextBox 13"/>
          <p:cNvSpPr txBox="1"/>
          <p:nvPr/>
        </p:nvSpPr>
        <p:spPr>
          <a:xfrm>
            <a:off x="548639" y="3789448"/>
            <a:ext cx="3488787" cy="553998"/>
          </a:xfrm>
          <a:prstGeom prst="rect">
            <a:avLst/>
          </a:prstGeom>
          <a:noFill/>
        </p:spPr>
        <p:txBody>
          <a:bodyPr wrap="square" rtlCol="0" anchor="ctr">
            <a:spAutoFit/>
          </a:bodyPr>
          <a:lstStyle>
            <a:defPPr>
              <a:defRPr lang="en-US"/>
            </a:defPPr>
            <a:lvl1pPr algn="ctr">
              <a:defRPr b="1">
                <a:solidFill>
                  <a:srgbClr val="F79646">
                    <a:lumMod val="75000"/>
                  </a:srgbClr>
                </a:solidFill>
                <a:latin typeface="Arial" panose="020B0604020202020204" pitchFamily="34" charset="0"/>
                <a:cs typeface="Arial" panose="020B0604020202020204" pitchFamily="34" charset="0"/>
              </a:defRPr>
            </a:lvl1pPr>
          </a:lstStyle>
          <a:p>
            <a:pPr algn="justLow" rtl="1"/>
            <a:r>
              <a:rPr lang="ar-YE" sz="1500">
                <a:solidFill>
                  <a:srgbClr val="FF6900"/>
                </a:solidFill>
                <a:latin typeface="Traditional Arabic" pitchFamily="18" charset="-78"/>
                <a:cs typeface="Traditional Arabic" pitchFamily="18" charset="-78"/>
              </a:rPr>
              <a:t>يسهل تتبع العطاء وحالةالتقديم. إشعارات البريد الإلكتروني التلقائية</a:t>
            </a:r>
            <a:endParaRPr lang="en-GB" sz="1500" dirty="0">
              <a:solidFill>
                <a:srgbClr val="FF6900"/>
              </a:solidFill>
              <a:latin typeface="Traditional Arabic" pitchFamily="18" charset="-78"/>
              <a:cs typeface="Traditional Arabic" pitchFamily="18" charset="-78"/>
            </a:endParaRPr>
          </a:p>
        </p:txBody>
      </p:sp>
    </p:spTree>
    <p:extLst>
      <p:ext uri="{BB962C8B-B14F-4D97-AF65-F5344CB8AC3E}">
        <p14:creationId xmlns:p14="http://schemas.microsoft.com/office/powerpoint/2010/main" val="618348973"/>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 template_4x3_Arial (1)">
  <a:themeElements>
    <a:clrScheme name="UNOPS colour">
      <a:dk1>
        <a:sysClr val="windowText" lastClr="000000"/>
      </a:dk1>
      <a:lt1>
        <a:sysClr val="window" lastClr="FFFFFF"/>
      </a:lt1>
      <a:dk2>
        <a:srgbClr val="0092D1"/>
      </a:dk2>
      <a:lt2>
        <a:srgbClr val="D7D2D5"/>
      </a:lt2>
      <a:accent1>
        <a:srgbClr val="FFC72C"/>
      </a:accent1>
      <a:accent2>
        <a:srgbClr val="97D700"/>
      </a:accent2>
      <a:accent3>
        <a:srgbClr val="4EC3E0"/>
      </a:accent3>
      <a:accent4>
        <a:srgbClr val="FF6900"/>
      </a:accent4>
      <a:accent5>
        <a:srgbClr val="004976"/>
      </a:accent5>
      <a:accent6>
        <a:srgbClr val="991E66"/>
      </a:accent6>
      <a:hlink>
        <a:srgbClr val="0092D1"/>
      </a:hlink>
      <a:folHlink>
        <a:srgbClr val="0074A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814108AABA15A489CCEB7BF8AC4A30F" ma:contentTypeVersion="10" ma:contentTypeDescription="Create a new document." ma:contentTypeScope="" ma:versionID="6dcd90968ba2b42d5c075c0bd4bdcb22">
  <xsd:schema xmlns:xsd="http://www.w3.org/2001/XMLSchema" xmlns:xs="http://www.w3.org/2001/XMLSchema" xmlns:p="http://schemas.microsoft.com/office/2006/metadata/properties" xmlns:ns1="http://schemas.microsoft.com/sharepoint/v3" xmlns:ns2="8d1789be-2b34-414d-b761-149aa1689c70" xmlns:ns3="bcd2f9a1-64f9-461c-b33d-6e8ef4614b13" xmlns:ns4="http://schemas.microsoft.com/sharepoint.v3" targetNamespace="http://schemas.microsoft.com/office/2006/metadata/properties" ma:root="true" ma:fieldsID="b96295cef3de6f212cd7cef60bb475cd" ns1:_="" ns2:_="" ns3:_="" ns4:_="">
    <xsd:import namespace="http://schemas.microsoft.com/sharepoint/v3"/>
    <xsd:import namespace="8d1789be-2b34-414d-b761-149aa1689c70"/>
    <xsd:import namespace="bcd2f9a1-64f9-461c-b33d-6e8ef4614b13"/>
    <xsd:import namespace="http://schemas.microsoft.com/sharepoint.v3"/>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element ref="ns3:Role" minOccurs="0"/>
                <xsd:element ref="ns3:Functionality" minOccurs="0"/>
                <xsd:element ref="ns3:Functionalities" minOccurs="0"/>
                <xsd:element ref="ns3:Document_x0020_type" minOccurs="0"/>
                <xsd:element ref="ns4:CategoryDescription" minOccurs="0"/>
                <xsd:element ref="ns2:TaxKeywordTaxHTField"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d1789be-2b34-414d-b761-149aa1689c70" elementFormDefault="qualified">
    <xsd:import namespace="http://schemas.microsoft.com/office/2006/documentManagement/types"/>
    <xsd:import namespace="http://schemas.microsoft.com/office/infopath/2007/PartnerControls"/>
    <xsd:element name="_dlc_DocId" ma:index="10" nillable="true" ma:displayName="Document ID Value" ma:description="The value of the document ID assigned to this item." ma:internalName="_dlc_DocId" ma:readOnly="true">
      <xsd:simpleType>
        <xsd:restriction base="dms:Text"/>
      </xsd:simpleType>
    </xsd:element>
    <xsd:element name="_dlc_DocIdUrl" ma:index="1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Persist ID" ma:description="Keep ID on add." ma:hidden="true" ma:internalName="_dlc_DocIdPersistId" ma:readOnly="true">
      <xsd:simpleType>
        <xsd:restriction base="dms:Boolean"/>
      </xsd:simpleType>
    </xsd:element>
    <xsd:element name="TaxKeywordTaxHTField" ma:index="19" nillable="true" ma:taxonomy="true" ma:internalName="TaxKeywordTaxHTField" ma:taxonomyFieldName="TaxKeyword" ma:displayName="Enterprise Keywords" ma:fieldId="{23f27201-bee3-471e-b2e7-b64fd8b7ca38}" ma:taxonomyMulti="true" ma:sspId="094f11d2-3d1d-4d66-a22c-09b10987bd05" ma:termSetId="00000000-0000-0000-0000-000000000000" ma:anchorId="00000000-0000-0000-0000-000000000000" ma:open="true" ma:isKeyword="true">
      <xsd:complexType>
        <xsd:sequence>
          <xsd:element ref="pc:Terms" minOccurs="0" maxOccurs="1"/>
        </xsd:sequence>
      </xsd:complexType>
    </xsd:element>
    <xsd:element name="TaxCatchAll" ma:index="20" nillable="true" ma:displayName="Taxonomy Catch All Column" ma:hidden="true" ma:list="{6d1cb057-c9fe-4e08-a3b5-1cd5b47739c2}" ma:internalName="TaxCatchAll" ma:showField="CatchAllData" ma:web="8d1789be-2b34-414d-b761-149aa1689c70">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cd2f9a1-64f9-461c-b33d-6e8ef4614b13" elementFormDefault="qualified">
    <xsd:import namespace="http://schemas.microsoft.com/office/2006/documentManagement/types"/>
    <xsd:import namespace="http://schemas.microsoft.com/office/infopath/2007/PartnerControls"/>
    <xsd:element name="Role" ma:index="13" nillable="true" ma:displayName="Role" ma:default="Procurement official" ma:format="Dropdown" ma:internalName="Role">
      <xsd:simpleType>
        <xsd:restriction base="dms:Choice">
          <xsd:enumeration value="Procurement official"/>
          <xsd:enumeration value="Bid opening panel"/>
          <xsd:enumeration value="Evaluation member"/>
          <xsd:enumeration value="Evaluation observer"/>
          <xsd:enumeration value="Procurement reviewer"/>
          <xsd:enumeration value="Procurement Authority"/>
          <xsd:enumeration value="All UNOPS users"/>
          <xsd:enumeration value="Vendor"/>
          <xsd:enumeration value="--"/>
        </xsd:restriction>
      </xsd:simpleType>
    </xsd:element>
    <xsd:element name="Functionality" ma:index="14" nillable="true" ma:displayName="Functionality" ma:default="Approve a shortlist" ma:internalName="Functionality">
      <xsd:complexType>
        <xsd:complexContent>
          <xsd:extension base="dms:MultiChoiceFillIn">
            <xsd:sequence>
              <xsd:element name="Value" maxOccurs="unbounded" minOccurs="0" nillable="true">
                <xsd:simpleType>
                  <xsd:union memberTypes="dms:Text">
                    <xsd:simpleType>
                      <xsd:restriction base="dms:Choice">
                        <xsd:enumeration value="Approve a shortlist"/>
                        <xsd:enumeration value="Approve a tender amendment"/>
                        <xsd:enumeration value="Approve an award"/>
                        <xsd:enumeration value="Approve an evaluation team"/>
                        <xsd:enumeration value="Approve sourcing or solicitation tender"/>
                        <xsd:enumeration value="Carry out bid opening"/>
                        <xsd:enumeration value="Carry out evaluation"/>
                        <xsd:enumeration value="Carry out evaluation"/>
                        <xsd:enumeration value="Create a procurement event"/>
                        <xsd:enumeration value="Create a sourcing or solicitation tender"/>
                        <xsd:enumeration value="Create ad hoc short list"/>
                        <xsd:enumeration value="Create an award (RFQ/ITB/RFP tenders)"/>
                        <xsd:enumeration value="Create short list (EOI/PQ tenders)"/>
                        <xsd:enumeration value="Manage tender revisions"/>
                        <xsd:enumeration value="Pre clear a tender amendment"/>
                        <xsd:enumeration value="Pre-clear a shortlist"/>
                        <xsd:enumeration value="Pre-clear an award"/>
                        <xsd:enumeration value="Pre-clear sourcing or solicitation tender"/>
                        <xsd:enumeration value="Register on the UNGM portal"/>
                        <xsd:enumeration value="Respond to UNOPS evaluation clarifications"/>
                        <xsd:enumeration value="Search for a UNOPS tender notice, express interest and view tender details"/>
                        <xsd:enumeration value="Set up Bid Opening Panel"/>
                        <xsd:enumeration value="Set up Evaluation Team"/>
                        <xsd:enumeration value="Submit a vendor response to a UNOPS tender"/>
                        <xsd:enumeration value="--"/>
                      </xsd:restriction>
                    </xsd:simpleType>
                  </xsd:union>
                </xsd:simpleType>
              </xsd:element>
            </xsd:sequence>
          </xsd:extension>
        </xsd:complexContent>
      </xsd:complexType>
    </xsd:element>
    <xsd:element name="Functionalities" ma:index="15" nillable="true" ma:displayName="Functionalities" ma:internalName="Functionalities">
      <xsd:simpleType>
        <xsd:restriction base="dms:Note">
          <xsd:maxLength value="255"/>
        </xsd:restriction>
      </xsd:simpleType>
    </xsd:element>
    <xsd:element name="Document_x0020_type" ma:index="16" nillable="true" ma:displayName="Document type" ma:default="Document" ma:format="Dropdown" ma:internalName="Document_x0020_type">
      <xsd:simpleType>
        <xsd:restriction base="dms:Choice">
          <xsd:enumeration value="Document"/>
          <xsd:enumeration value="User guid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17" nillable="true" ma:displayName="Description" ma:internalName="CategoryDescript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8d1789be-2b34-414d-b761-149aa1689c70">DOCID-1966-36</_dlc_DocId>
    <_dlc_DocIdUrl xmlns="8d1789be-2b34-414d-b761-149aa1689c70">
      <Url>https://intra.unops.org/g/procurement/tools/_layouts/15/DocIdRedir.aspx?ID=DOCID-1966-36</Url>
      <Description>DOCID-1966-36</Description>
    </_dlc_DocIdUrl>
    <Functionalities xmlns="bcd2f9a1-64f9-461c-b33d-6e8ef4614b13" xsi:nil="true"/>
    <Role xmlns="bcd2f9a1-64f9-461c-b33d-6e8ef4614b13">All UNOPS users</Role>
    <Functionality xmlns="bcd2f9a1-64f9-461c-b33d-6e8ef4614b13"/>
    <Document_x0020_type xmlns="bcd2f9a1-64f9-461c-b33d-6e8ef4614b13">Document</Document_x0020_type>
    <TaxCatchAll xmlns="8d1789be-2b34-414d-b761-149aa1689c70"/>
    <CategoryDescription xmlns="http://schemas.microsoft.com/sharepoint.v3" xsi:nil="true"/>
    <TaxKeywordTaxHTField xmlns="8d1789be-2b34-414d-b761-149aa1689c70">
      <Terms xmlns="http://schemas.microsoft.com/office/infopath/2007/PartnerControls"/>
    </TaxKeywordTaxHTField>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876BC1D3-D889-4BDD-8AE1-99C32ABE1F0C}">
  <ds:schemaRefs>
    <ds:schemaRef ds:uri="http://schemas.microsoft.com/sharepoint/v3/contenttype/forms"/>
  </ds:schemaRefs>
</ds:datastoreItem>
</file>

<file path=customXml/itemProps2.xml><?xml version="1.0" encoding="utf-8"?>
<ds:datastoreItem xmlns:ds="http://schemas.openxmlformats.org/officeDocument/2006/customXml" ds:itemID="{161600C0-E053-467E-AE71-DD81303B86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d1789be-2b34-414d-b761-149aa1689c70"/>
    <ds:schemaRef ds:uri="bcd2f9a1-64f9-461c-b33d-6e8ef4614b13"/>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EAD7CC7-5F6A-483F-B257-1337B7F49401}">
  <ds:schemaRefs>
    <ds:schemaRef ds:uri="http://purl.org/dc/elements/1.1/"/>
    <ds:schemaRef ds:uri="http://purl.org/dc/dcmitype/"/>
    <ds:schemaRef ds:uri="bcd2f9a1-64f9-461c-b33d-6e8ef4614b13"/>
    <ds:schemaRef ds:uri="http://purl.org/dc/terms/"/>
    <ds:schemaRef ds:uri="http://schemas.microsoft.com/office/infopath/2007/PartnerControls"/>
    <ds:schemaRef ds:uri="8d1789be-2b34-414d-b761-149aa1689c70"/>
    <ds:schemaRef ds:uri="http://schemas.microsoft.com/office/2006/documentManagement/types"/>
    <ds:schemaRef ds:uri="http://schemas.openxmlformats.org/package/2006/metadata/core-properties"/>
    <ds:schemaRef ds:uri="http://schemas.microsoft.com/office/2006/metadata/properties"/>
    <ds:schemaRef ds:uri="http://schemas.microsoft.com/sharepoint.v3"/>
    <ds:schemaRef ds:uri="http://schemas.microsoft.com/sharepoint/v3"/>
    <ds:schemaRef ds:uri="http://www.w3.org/XML/1998/namespace"/>
  </ds:schemaRefs>
</ds:datastoreItem>
</file>

<file path=customXml/itemProps4.xml><?xml version="1.0" encoding="utf-8"?>
<ds:datastoreItem xmlns:ds="http://schemas.openxmlformats.org/officeDocument/2006/customXml" ds:itemID="{8E0A02AF-9E38-43B9-992C-D2FE7C70C383}">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PPT template_4x3_Arial (1)</Template>
  <TotalTime>2196</TotalTime>
  <Words>3301</Words>
  <Application>Microsoft Office PowerPoint</Application>
  <PresentationFormat>On-screen Show (4:3)</PresentationFormat>
  <Paragraphs>330</Paragraphs>
  <Slides>35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Courier New</vt:lpstr>
      <vt:lpstr>Open Sans</vt:lpstr>
      <vt:lpstr>Traditional Arabic</vt:lpstr>
      <vt:lpstr>Wingdings</vt:lpstr>
      <vt:lpstr>PPT template_4x3_Arial (1)</vt:lpstr>
      <vt:lpstr>       نظام الشراء الإلكتروني  لبوابة الأمم المتحدة العالمية للمشتريات ومكتب الأمم المتحدة لخدمات المشاريع  </vt:lpstr>
      <vt:lpstr>مقدمة</vt:lpstr>
      <vt:lpstr>المحتويات</vt:lpstr>
      <vt:lpstr>مقدمة حول نظام الشراء الإلكتروني لبوابة الأمم المتحدة العالمية للمشتريات ومكتب الأمم المتحدة لخدمات المشاريع  </vt:lpstr>
      <vt:lpstr>بوابة الأمم المتحدة العالمية للمشتريات</vt:lpstr>
      <vt:lpstr>نظام الشراء الإلكتروني لمكتب الأمم المتحدة لخدمات المشاريع</vt:lpstr>
      <vt:lpstr>نطاق نظام الشراء الإلكتروني لمكتب الأمم المتحدة لخدمات المشاريع</vt:lpstr>
      <vt:lpstr>لماذا يتم تنفيذ نظام الشراء الإلكتروني: مزايا لموردينا</vt:lpstr>
      <vt:lpstr>لماذا يتم تنفيذ نظام الشراء الإلكتروني: مزايا لموردينا</vt:lpstr>
      <vt:lpstr>التسجيل في بوابة الأمم المتحدة العالمية للمشتريات</vt:lpstr>
      <vt:lpstr>التسجيل في بوابة الأمم المتحدة العالمية للمشتريات</vt:lpstr>
      <vt:lpstr>كيفية التسجيل</vt:lpstr>
      <vt:lpstr>إذا كنت مسجلاً من قبل، يُرجى التأكد من أن معلوماتك مكتملة</vt:lpstr>
      <vt:lpstr>إذا كنت مسجلاً من قبل، يُرجى التأكد من أن معلوماتك مكتملة</vt:lpstr>
      <vt:lpstr>البحث عن إشعارات المناقصات / التعبير عن الاهتمام / الوصول إلى نظام الشراء الإلكتروني</vt:lpstr>
      <vt:lpstr>البحث عن إشعارات المناقصات</vt:lpstr>
      <vt:lpstr>البحث عن إشعارات المناقصات</vt:lpstr>
      <vt:lpstr>البحث عن إشعارات المناقصات</vt:lpstr>
      <vt:lpstr>التعبير عن الاهتمام</vt:lpstr>
      <vt:lpstr>الوصول إلى نظام الشراء الإلكتروني لمكتب الأمم المتحدة لخدمات المشاريع</vt:lpstr>
      <vt:lpstr>تصفح نظام الشراء الإلكتروني لمكتب الأمم المتحدة لخدمات المشاريع</vt:lpstr>
      <vt:lpstr>نظام الشراء الإلكتروني لمكتب الأمم المتحدة لخدمات المشاريع:  لمحة عامة على الوظائف الرئيسية</vt:lpstr>
      <vt:lpstr>تحديد الوظائف الرئيسية لنظام الشراء الإلكتروني لمكتب الأمم المتحدة لخدمات المشاريع</vt:lpstr>
      <vt:lpstr>1. إبلاغ مكتب الأمم المتحدة لخدمات المشاريع عن نيتك لتقديم رد (أو لا)</vt:lpstr>
      <vt:lpstr>2. طلب توضيح بشأن المناقصة</vt:lpstr>
      <vt:lpstr>3. تقديم رد على المناقصة</vt:lpstr>
      <vt:lpstr>4. تقديم عرض بديل للمناقصة</vt:lpstr>
      <vt:lpstr>5. عرض وتحرير وسحب رد على المناقصة</vt:lpstr>
      <vt:lpstr>6. الرد على أي توضيح يتعلق بالتقييم</vt:lpstr>
      <vt:lpstr>7. التحقق من حالة المناقصة</vt:lpstr>
      <vt:lpstr>توصيات رئيسية للموردين </vt:lpstr>
      <vt:lpstr>توصيات رئيسية للموردين الذين يستخدمون نظام الشراء الإلكتروني لمكتب الأمم المتحدة لخدمات المشاريع</vt:lpstr>
      <vt:lpstr>الاتصالات والموارد</vt:lpstr>
      <vt:lpstr>الاتصالات والموارد </vt:lpstr>
      <vt:lpstr>جلسة الاسئلة والإجابات</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نظام الشراء الإلكتروني  لبوابة الأمم المتحدة العالمية للمشتريات ومكتب الأمم المتحدة لخدمات المشاريع  </dc:title>
  <cp:lastModifiedBy>Mohammed ALHALALI</cp:lastModifiedBy>
  <cp:revision>17</cp:revision>
  <dcterms:created xsi:type="dcterms:W3CDTF">2017-11-01T08:11:36Z</dcterms:created>
  <dcterms:modified xsi:type="dcterms:W3CDTF">2018-12-17T20:17:23Z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0x0101007814108AABA15A489CCEB7BF8AC4A30F</vt:lpwstr>
  </property>
  <property fmtid="{D5CDD505-2E9C-101B-9397-08002B2CF9AE}" pid="3" name="_dlc_DocIdItemGuid">
    <vt:lpwstr>9a6d1344-c04f-48e7-8bd7-f053ea7025c0</vt:lpwstr>
  </property>
  <property fmtid="{D5CDD505-2E9C-101B-9397-08002B2CF9AE}" pid="4" name="TaxKeyword">
    <vt:lpwstr/>
  </property>
</Properties>
</file>