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41"/>
  </p:notesMasterIdLst>
  <p:handoutMasterIdLst>
    <p:handoutMasterId r:id="rId42"/>
  </p:handoutMasterIdLst>
  <p:sldIdLst>
    <p:sldId id="257" r:id="rId6"/>
    <p:sldId id="309" r:id="rId7"/>
    <p:sldId id="310" r:id="rId8"/>
    <p:sldId id="295" r:id="rId9"/>
    <p:sldId id="308" r:id="rId10"/>
    <p:sldId id="307" r:id="rId11"/>
    <p:sldId id="311" r:id="rId12"/>
    <p:sldId id="312" r:id="rId13"/>
    <p:sldId id="300" r:id="rId14"/>
    <p:sldId id="301" r:id="rId15"/>
    <p:sldId id="314" r:id="rId16"/>
    <p:sldId id="315" r:id="rId17"/>
    <p:sldId id="316" r:id="rId18"/>
    <p:sldId id="304" r:id="rId19"/>
    <p:sldId id="305" r:id="rId20"/>
    <p:sldId id="313" r:id="rId21"/>
    <p:sldId id="306" r:id="rId22"/>
    <p:sldId id="317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325" r:id="rId31"/>
    <p:sldId id="326" r:id="rId32"/>
    <p:sldId id="327" r:id="rId33"/>
    <p:sldId id="328" r:id="rId34"/>
    <p:sldId id="329" r:id="rId35"/>
    <p:sldId id="330" r:id="rId36"/>
    <p:sldId id="331" r:id="rId37"/>
    <p:sldId id="332" r:id="rId38"/>
    <p:sldId id="333" r:id="rId39"/>
    <p:sldId id="33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7">
          <p15:clr>
            <a:srgbClr val="A4A3A4"/>
          </p15:clr>
        </p15:guide>
        <p15:guide id="2" orient="horz" pos="803">
          <p15:clr>
            <a:srgbClr val="A4A3A4"/>
          </p15:clr>
        </p15:guide>
        <p15:guide id="3" orient="horz" pos="677">
          <p15:clr>
            <a:srgbClr val="A4A3A4"/>
          </p15:clr>
        </p15:guide>
        <p15:guide id="4" pos="5310">
          <p15:clr>
            <a:srgbClr val="A4A3A4"/>
          </p15:clr>
        </p15:guide>
        <p15:guide id="5" pos="4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00"/>
    <a:srgbClr val="006699"/>
    <a:srgbClr val="0081B9"/>
    <a:srgbClr val="0074AF"/>
    <a:srgbClr val="008CCF"/>
    <a:srgbClr val="009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8405" autoAdjust="0"/>
  </p:normalViewPr>
  <p:slideViewPr>
    <p:cSldViewPr snapToGrid="0">
      <p:cViewPr varScale="1">
        <p:scale>
          <a:sx n="68" d="100"/>
          <a:sy n="68" d="100"/>
        </p:scale>
        <p:origin x="58" y="398"/>
      </p:cViewPr>
      <p:guideLst>
        <p:guide orient="horz" pos="3977"/>
        <p:guide orient="horz" pos="803"/>
        <p:guide orient="horz" pos="677"/>
        <p:guide pos="5310"/>
        <p:guide pos="4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216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C8914-5490-4703-A0E8-B01807ECB26D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59D9B-F626-49D4-AD1B-CF1B60F2B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272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B33FA-899A-47DA-838B-410A2FF4DEF0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C3395-26D5-48BB-AB78-86BF2967E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055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slide_ES&amp;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791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76825" y="3009900"/>
            <a:ext cx="3348000" cy="2177562"/>
          </a:xfrm>
        </p:spPr>
        <p:txBody>
          <a:bodyPr anchor="t" anchorCtr="0"/>
          <a:lstStyle>
            <a:lvl1pPr>
              <a:lnSpc>
                <a:spcPct val="120000"/>
              </a:lnSpc>
              <a:defRPr sz="28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076825" y="1723292"/>
            <a:ext cx="3348000" cy="1153258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aseline="0">
                <a:solidFill>
                  <a:srgbClr val="009EDE"/>
                </a:solidFill>
              </a:defRPr>
            </a:lvl1pPr>
            <a:lvl2pPr marL="268287" indent="0">
              <a:buNone/>
              <a:defRPr/>
            </a:lvl2pPr>
            <a:lvl3pPr marL="577850" indent="0"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 dirty="0" smtClean="0"/>
              <a:t>Click to add section number</a:t>
            </a:r>
          </a:p>
        </p:txBody>
      </p:sp>
    </p:spTree>
    <p:extLst>
      <p:ext uri="{BB962C8B-B14F-4D97-AF65-F5344CB8AC3E}">
        <p14:creationId xmlns:p14="http://schemas.microsoft.com/office/powerpoint/2010/main" val="14933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7" hasCustomPrompt="1"/>
          </p:nvPr>
        </p:nvSpPr>
        <p:spPr>
          <a:xfrm>
            <a:off x="720724" y="1266825"/>
            <a:ext cx="2995200" cy="2877488"/>
          </a:xfrm>
          <a:custGeom>
            <a:avLst/>
            <a:gdLst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874660 w 2998800"/>
              <a:gd name="connsiteY10" fmla="*/ 3223800 h 2865600"/>
              <a:gd name="connsiteX11" fmla="*/ 499800 w 2998800"/>
              <a:gd name="connsiteY11" fmla="*/ 286560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3223800"/>
              <a:gd name="connsiteX1" fmla="*/ 499800 w 2998800"/>
              <a:gd name="connsiteY1" fmla="*/ 0 h 3223800"/>
              <a:gd name="connsiteX2" fmla="*/ 499800 w 2998800"/>
              <a:gd name="connsiteY2" fmla="*/ 0 h 3223800"/>
              <a:gd name="connsiteX3" fmla="*/ 1249500 w 2998800"/>
              <a:gd name="connsiteY3" fmla="*/ 0 h 3223800"/>
              <a:gd name="connsiteX4" fmla="*/ 2998800 w 2998800"/>
              <a:gd name="connsiteY4" fmla="*/ 0 h 3223800"/>
              <a:gd name="connsiteX5" fmla="*/ 2998800 w 2998800"/>
              <a:gd name="connsiteY5" fmla="*/ 1671600 h 3223800"/>
              <a:gd name="connsiteX6" fmla="*/ 2998800 w 2998800"/>
              <a:gd name="connsiteY6" fmla="*/ 1671600 h 3223800"/>
              <a:gd name="connsiteX7" fmla="*/ 2998800 w 2998800"/>
              <a:gd name="connsiteY7" fmla="*/ 2388000 h 3223800"/>
              <a:gd name="connsiteX8" fmla="*/ 2998800 w 2998800"/>
              <a:gd name="connsiteY8" fmla="*/ 2865600 h 3223800"/>
              <a:gd name="connsiteX9" fmla="*/ 1249500 w 2998800"/>
              <a:gd name="connsiteY9" fmla="*/ 2865600 h 3223800"/>
              <a:gd name="connsiteX10" fmla="*/ 874660 w 2998800"/>
              <a:gd name="connsiteY10" fmla="*/ 3223800 h 3223800"/>
              <a:gd name="connsiteX11" fmla="*/ 122610 w 2998800"/>
              <a:gd name="connsiteY11" fmla="*/ 2743680 h 3223800"/>
              <a:gd name="connsiteX12" fmla="*/ 0 w 2998800"/>
              <a:gd name="connsiteY12" fmla="*/ 2865600 h 3223800"/>
              <a:gd name="connsiteX13" fmla="*/ 0 w 2998800"/>
              <a:gd name="connsiteY13" fmla="*/ 2388000 h 3223800"/>
              <a:gd name="connsiteX14" fmla="*/ 0 w 2998800"/>
              <a:gd name="connsiteY14" fmla="*/ 1671600 h 3223800"/>
              <a:gd name="connsiteX15" fmla="*/ 0 w 2998800"/>
              <a:gd name="connsiteY15" fmla="*/ 1671600 h 3223800"/>
              <a:gd name="connsiteX16" fmla="*/ 0 w 2998800"/>
              <a:gd name="connsiteY16" fmla="*/ 0 h 32238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22610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77132"/>
              <a:gd name="connsiteX1" fmla="*/ 499800 w 2998800"/>
              <a:gd name="connsiteY1" fmla="*/ 0 h 2877132"/>
              <a:gd name="connsiteX2" fmla="*/ 499800 w 2998800"/>
              <a:gd name="connsiteY2" fmla="*/ 0 h 2877132"/>
              <a:gd name="connsiteX3" fmla="*/ 1249500 w 2998800"/>
              <a:gd name="connsiteY3" fmla="*/ 0 h 2877132"/>
              <a:gd name="connsiteX4" fmla="*/ 2998800 w 2998800"/>
              <a:gd name="connsiteY4" fmla="*/ 0 h 2877132"/>
              <a:gd name="connsiteX5" fmla="*/ 2998800 w 2998800"/>
              <a:gd name="connsiteY5" fmla="*/ 1671600 h 2877132"/>
              <a:gd name="connsiteX6" fmla="*/ 2998800 w 2998800"/>
              <a:gd name="connsiteY6" fmla="*/ 1671600 h 2877132"/>
              <a:gd name="connsiteX7" fmla="*/ 2998800 w 2998800"/>
              <a:gd name="connsiteY7" fmla="*/ 2388000 h 2877132"/>
              <a:gd name="connsiteX8" fmla="*/ 2998800 w 2998800"/>
              <a:gd name="connsiteY8" fmla="*/ 2865600 h 2877132"/>
              <a:gd name="connsiteX9" fmla="*/ 1249500 w 2998800"/>
              <a:gd name="connsiteY9" fmla="*/ 2865600 h 2877132"/>
              <a:gd name="connsiteX10" fmla="*/ 251662 w 2998800"/>
              <a:gd name="connsiteY10" fmla="*/ 2877132 h 2877132"/>
              <a:gd name="connsiteX11" fmla="*/ 130147 w 2998800"/>
              <a:gd name="connsiteY11" fmla="*/ 2743680 h 2877132"/>
              <a:gd name="connsiteX12" fmla="*/ 0 w 2998800"/>
              <a:gd name="connsiteY12" fmla="*/ 2865600 h 2877132"/>
              <a:gd name="connsiteX13" fmla="*/ 0 w 2998800"/>
              <a:gd name="connsiteY13" fmla="*/ 2388000 h 2877132"/>
              <a:gd name="connsiteX14" fmla="*/ 0 w 2998800"/>
              <a:gd name="connsiteY14" fmla="*/ 1671600 h 2877132"/>
              <a:gd name="connsiteX15" fmla="*/ 0 w 2998800"/>
              <a:gd name="connsiteY15" fmla="*/ 1671600 h 2877132"/>
              <a:gd name="connsiteX16" fmla="*/ 0 w 2998800"/>
              <a:gd name="connsiteY16" fmla="*/ 0 h 2877132"/>
              <a:gd name="connsiteX0" fmla="*/ 0 w 2998800"/>
              <a:gd name="connsiteY0" fmla="*/ 0 h 2869596"/>
              <a:gd name="connsiteX1" fmla="*/ 499800 w 2998800"/>
              <a:gd name="connsiteY1" fmla="*/ 0 h 2869596"/>
              <a:gd name="connsiteX2" fmla="*/ 499800 w 2998800"/>
              <a:gd name="connsiteY2" fmla="*/ 0 h 2869596"/>
              <a:gd name="connsiteX3" fmla="*/ 1249500 w 2998800"/>
              <a:gd name="connsiteY3" fmla="*/ 0 h 2869596"/>
              <a:gd name="connsiteX4" fmla="*/ 2998800 w 2998800"/>
              <a:gd name="connsiteY4" fmla="*/ 0 h 2869596"/>
              <a:gd name="connsiteX5" fmla="*/ 2998800 w 2998800"/>
              <a:gd name="connsiteY5" fmla="*/ 1671600 h 2869596"/>
              <a:gd name="connsiteX6" fmla="*/ 2998800 w 2998800"/>
              <a:gd name="connsiteY6" fmla="*/ 1671600 h 2869596"/>
              <a:gd name="connsiteX7" fmla="*/ 2998800 w 2998800"/>
              <a:gd name="connsiteY7" fmla="*/ 2388000 h 2869596"/>
              <a:gd name="connsiteX8" fmla="*/ 2998800 w 2998800"/>
              <a:gd name="connsiteY8" fmla="*/ 2865600 h 2869596"/>
              <a:gd name="connsiteX9" fmla="*/ 1249500 w 2998800"/>
              <a:gd name="connsiteY9" fmla="*/ 2865600 h 2869596"/>
              <a:gd name="connsiteX10" fmla="*/ 254174 w 2998800"/>
              <a:gd name="connsiteY10" fmla="*/ 2869596 h 2869596"/>
              <a:gd name="connsiteX11" fmla="*/ 130147 w 2998800"/>
              <a:gd name="connsiteY11" fmla="*/ 2743680 h 2869596"/>
              <a:gd name="connsiteX12" fmla="*/ 0 w 2998800"/>
              <a:gd name="connsiteY12" fmla="*/ 2865600 h 2869596"/>
              <a:gd name="connsiteX13" fmla="*/ 0 w 2998800"/>
              <a:gd name="connsiteY13" fmla="*/ 2388000 h 2869596"/>
              <a:gd name="connsiteX14" fmla="*/ 0 w 2998800"/>
              <a:gd name="connsiteY14" fmla="*/ 1671600 h 2869596"/>
              <a:gd name="connsiteX15" fmla="*/ 0 w 2998800"/>
              <a:gd name="connsiteY15" fmla="*/ 1671600 h 2869596"/>
              <a:gd name="connsiteX16" fmla="*/ 0 w 2998800"/>
              <a:gd name="connsiteY16" fmla="*/ 0 h 2869596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33667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7093"/>
              <a:gd name="connsiteX1" fmla="*/ 499800 w 2998800"/>
              <a:gd name="connsiteY1" fmla="*/ 0 h 2867093"/>
              <a:gd name="connsiteX2" fmla="*/ 499800 w 2998800"/>
              <a:gd name="connsiteY2" fmla="*/ 0 h 2867093"/>
              <a:gd name="connsiteX3" fmla="*/ 1249500 w 2998800"/>
              <a:gd name="connsiteY3" fmla="*/ 0 h 2867093"/>
              <a:gd name="connsiteX4" fmla="*/ 2998800 w 2998800"/>
              <a:gd name="connsiteY4" fmla="*/ 0 h 2867093"/>
              <a:gd name="connsiteX5" fmla="*/ 2998800 w 2998800"/>
              <a:gd name="connsiteY5" fmla="*/ 1671600 h 2867093"/>
              <a:gd name="connsiteX6" fmla="*/ 2998800 w 2998800"/>
              <a:gd name="connsiteY6" fmla="*/ 1671600 h 2867093"/>
              <a:gd name="connsiteX7" fmla="*/ 2998800 w 2998800"/>
              <a:gd name="connsiteY7" fmla="*/ 2388000 h 2867093"/>
              <a:gd name="connsiteX8" fmla="*/ 2998800 w 2998800"/>
              <a:gd name="connsiteY8" fmla="*/ 2865600 h 2867093"/>
              <a:gd name="connsiteX9" fmla="*/ 1249500 w 2998800"/>
              <a:gd name="connsiteY9" fmla="*/ 2865600 h 2867093"/>
              <a:gd name="connsiteX10" fmla="*/ 261710 w 2998800"/>
              <a:gd name="connsiteY10" fmla="*/ 2867093 h 2867093"/>
              <a:gd name="connsiteX11" fmla="*/ 130147 w 2998800"/>
              <a:gd name="connsiteY11" fmla="*/ 2733667 h 2867093"/>
              <a:gd name="connsiteX12" fmla="*/ 0 w 2998800"/>
              <a:gd name="connsiteY12" fmla="*/ 2865600 h 2867093"/>
              <a:gd name="connsiteX13" fmla="*/ 0 w 2998800"/>
              <a:gd name="connsiteY13" fmla="*/ 2388000 h 2867093"/>
              <a:gd name="connsiteX14" fmla="*/ 0 w 2998800"/>
              <a:gd name="connsiteY14" fmla="*/ 1671600 h 2867093"/>
              <a:gd name="connsiteX15" fmla="*/ 0 w 2998800"/>
              <a:gd name="connsiteY15" fmla="*/ 1671600 h 2867093"/>
              <a:gd name="connsiteX16" fmla="*/ 0 w 2998800"/>
              <a:gd name="connsiteY16" fmla="*/ 0 h 286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800" h="2867093">
                <a:moveTo>
                  <a:pt x="0" y="0"/>
                </a:moveTo>
                <a:lnTo>
                  <a:pt x="499800" y="0"/>
                </a:lnTo>
                <a:lnTo>
                  <a:pt x="499800" y="0"/>
                </a:lnTo>
                <a:lnTo>
                  <a:pt x="1249500" y="0"/>
                </a:lnTo>
                <a:lnTo>
                  <a:pt x="2998800" y="0"/>
                </a:lnTo>
                <a:lnTo>
                  <a:pt x="2998800" y="1671600"/>
                </a:lnTo>
                <a:lnTo>
                  <a:pt x="2998800" y="1671600"/>
                </a:lnTo>
                <a:lnTo>
                  <a:pt x="2998800" y="2388000"/>
                </a:lnTo>
                <a:lnTo>
                  <a:pt x="2998800" y="2865600"/>
                </a:lnTo>
                <a:lnTo>
                  <a:pt x="1249500" y="2865600"/>
                </a:lnTo>
                <a:lnTo>
                  <a:pt x="261710" y="2867093"/>
                </a:lnTo>
                <a:lnTo>
                  <a:pt x="130147" y="2733667"/>
                </a:lnTo>
                <a:lnTo>
                  <a:pt x="0" y="2865600"/>
                </a:lnTo>
                <a:lnTo>
                  <a:pt x="0" y="2388000"/>
                </a:lnTo>
                <a:lnTo>
                  <a:pt x="0" y="1671600"/>
                </a:lnTo>
                <a:lnTo>
                  <a:pt x="0" y="16716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6" hasCustomPrompt="1"/>
          </p:nvPr>
        </p:nvSpPr>
        <p:spPr>
          <a:xfrm>
            <a:off x="3707999" y="1266823"/>
            <a:ext cx="4716000" cy="4968000"/>
          </a:xfrm>
          <a:custGeom>
            <a:avLst/>
            <a:gdLst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375516 w 4716000"/>
              <a:gd name="connsiteY10" fmla="*/ 5670000 h 5040000"/>
              <a:gd name="connsiteX11" fmla="*/ 786000 w 4716000"/>
              <a:gd name="connsiteY11" fmla="*/ 5040000 h 5040000"/>
              <a:gd name="connsiteX12" fmla="*/ 0 w 4716000"/>
              <a:gd name="connsiteY12" fmla="*/ 50400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786000 w 4716000"/>
              <a:gd name="connsiteY11" fmla="*/ 5040000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134213 w 4716000"/>
              <a:gd name="connsiteY11" fmla="*/ 4907111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4990 w 4716000"/>
              <a:gd name="connsiteY10" fmla="*/ 503403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14317 w 4730317"/>
              <a:gd name="connsiteY0" fmla="*/ 0 h 5040000"/>
              <a:gd name="connsiteX1" fmla="*/ 800317 w 4730317"/>
              <a:gd name="connsiteY1" fmla="*/ 0 h 5040000"/>
              <a:gd name="connsiteX2" fmla="*/ 800317 w 4730317"/>
              <a:gd name="connsiteY2" fmla="*/ 0 h 5040000"/>
              <a:gd name="connsiteX3" fmla="*/ 1979317 w 4730317"/>
              <a:gd name="connsiteY3" fmla="*/ 0 h 5040000"/>
              <a:gd name="connsiteX4" fmla="*/ 4730317 w 4730317"/>
              <a:gd name="connsiteY4" fmla="*/ 0 h 5040000"/>
              <a:gd name="connsiteX5" fmla="*/ 4730317 w 4730317"/>
              <a:gd name="connsiteY5" fmla="*/ 2940000 h 5040000"/>
              <a:gd name="connsiteX6" fmla="*/ 4730317 w 4730317"/>
              <a:gd name="connsiteY6" fmla="*/ 2940000 h 5040000"/>
              <a:gd name="connsiteX7" fmla="*/ 4730317 w 4730317"/>
              <a:gd name="connsiteY7" fmla="*/ 4200000 h 5040000"/>
              <a:gd name="connsiteX8" fmla="*/ 4730317 w 4730317"/>
              <a:gd name="connsiteY8" fmla="*/ 5040000 h 5040000"/>
              <a:gd name="connsiteX9" fmla="*/ 1979317 w 4730317"/>
              <a:gd name="connsiteY9" fmla="*/ 5040000 h 5040000"/>
              <a:gd name="connsiteX10" fmla="*/ 0 w 4730317"/>
              <a:gd name="connsiteY10" fmla="*/ 5034034 h 5040000"/>
              <a:gd name="connsiteX11" fmla="*/ 148530 w 4730317"/>
              <a:gd name="connsiteY11" fmla="*/ 4907111 h 5040000"/>
              <a:gd name="connsiteX12" fmla="*/ 14317 w 4730317"/>
              <a:gd name="connsiteY12" fmla="*/ 4767894 h 5040000"/>
              <a:gd name="connsiteX13" fmla="*/ 14317 w 4730317"/>
              <a:gd name="connsiteY13" fmla="*/ 4200000 h 5040000"/>
              <a:gd name="connsiteX14" fmla="*/ 14317 w 4730317"/>
              <a:gd name="connsiteY14" fmla="*/ 2940000 h 5040000"/>
              <a:gd name="connsiteX15" fmla="*/ 14317 w 4730317"/>
              <a:gd name="connsiteY15" fmla="*/ 2940000 h 5040000"/>
              <a:gd name="connsiteX16" fmla="*/ 14317 w 473031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234665 w 4716000"/>
              <a:gd name="connsiteY10" fmla="*/ 501538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1581 w 4716000"/>
              <a:gd name="connsiteY10" fmla="*/ 503254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744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90 w 4716677"/>
              <a:gd name="connsiteY11" fmla="*/ 4907111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42244 w 4716677"/>
              <a:gd name="connsiteY11" fmla="*/ 4909563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89 w 4716677"/>
              <a:gd name="connsiteY11" fmla="*/ 4914466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39896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08027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5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774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4992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48302 w 4764302"/>
              <a:gd name="connsiteY0" fmla="*/ 0 h 5040000"/>
              <a:gd name="connsiteX1" fmla="*/ 834302 w 4764302"/>
              <a:gd name="connsiteY1" fmla="*/ 0 h 5040000"/>
              <a:gd name="connsiteX2" fmla="*/ 834302 w 4764302"/>
              <a:gd name="connsiteY2" fmla="*/ 0 h 5040000"/>
              <a:gd name="connsiteX3" fmla="*/ 2013302 w 4764302"/>
              <a:gd name="connsiteY3" fmla="*/ 0 h 5040000"/>
              <a:gd name="connsiteX4" fmla="*/ 4764302 w 4764302"/>
              <a:gd name="connsiteY4" fmla="*/ 0 h 5040000"/>
              <a:gd name="connsiteX5" fmla="*/ 4764302 w 4764302"/>
              <a:gd name="connsiteY5" fmla="*/ 2940000 h 5040000"/>
              <a:gd name="connsiteX6" fmla="*/ 4764302 w 4764302"/>
              <a:gd name="connsiteY6" fmla="*/ 2940000 h 5040000"/>
              <a:gd name="connsiteX7" fmla="*/ 4764302 w 4764302"/>
              <a:gd name="connsiteY7" fmla="*/ 4200000 h 5040000"/>
              <a:gd name="connsiteX8" fmla="*/ 4764302 w 4764302"/>
              <a:gd name="connsiteY8" fmla="*/ 5040000 h 5040000"/>
              <a:gd name="connsiteX9" fmla="*/ 2013302 w 4764302"/>
              <a:gd name="connsiteY9" fmla="*/ 5040000 h 5040000"/>
              <a:gd name="connsiteX10" fmla="*/ 0 w 4764302"/>
              <a:gd name="connsiteY10" fmla="*/ 5001795 h 5040000"/>
              <a:gd name="connsiteX11" fmla="*/ 182514 w 4764302"/>
              <a:gd name="connsiteY11" fmla="*/ 4914466 h 5040000"/>
              <a:gd name="connsiteX12" fmla="*/ 48302 w 4764302"/>
              <a:gd name="connsiteY12" fmla="*/ 4777700 h 5040000"/>
              <a:gd name="connsiteX13" fmla="*/ 48302 w 4764302"/>
              <a:gd name="connsiteY13" fmla="*/ 4200000 h 5040000"/>
              <a:gd name="connsiteX14" fmla="*/ 48302 w 4764302"/>
              <a:gd name="connsiteY14" fmla="*/ 2940000 h 5040000"/>
              <a:gd name="connsiteX15" fmla="*/ 48302 w 4764302"/>
              <a:gd name="connsiteY15" fmla="*/ 2940000 h 5040000"/>
              <a:gd name="connsiteX16" fmla="*/ 48302 w 4764302"/>
              <a:gd name="connsiteY16" fmla="*/ 0 h 5040000"/>
              <a:gd name="connsiteX0" fmla="*/ 10202 w 4726202"/>
              <a:gd name="connsiteY0" fmla="*/ 0 h 5040000"/>
              <a:gd name="connsiteX1" fmla="*/ 796202 w 4726202"/>
              <a:gd name="connsiteY1" fmla="*/ 0 h 5040000"/>
              <a:gd name="connsiteX2" fmla="*/ 796202 w 4726202"/>
              <a:gd name="connsiteY2" fmla="*/ 0 h 5040000"/>
              <a:gd name="connsiteX3" fmla="*/ 1975202 w 4726202"/>
              <a:gd name="connsiteY3" fmla="*/ 0 h 5040000"/>
              <a:gd name="connsiteX4" fmla="*/ 4726202 w 4726202"/>
              <a:gd name="connsiteY4" fmla="*/ 0 h 5040000"/>
              <a:gd name="connsiteX5" fmla="*/ 4726202 w 4726202"/>
              <a:gd name="connsiteY5" fmla="*/ 2940000 h 5040000"/>
              <a:gd name="connsiteX6" fmla="*/ 4726202 w 4726202"/>
              <a:gd name="connsiteY6" fmla="*/ 2940000 h 5040000"/>
              <a:gd name="connsiteX7" fmla="*/ 4726202 w 4726202"/>
              <a:gd name="connsiteY7" fmla="*/ 4200000 h 5040000"/>
              <a:gd name="connsiteX8" fmla="*/ 4726202 w 4726202"/>
              <a:gd name="connsiteY8" fmla="*/ 5040000 h 5040000"/>
              <a:gd name="connsiteX9" fmla="*/ 1975202 w 4726202"/>
              <a:gd name="connsiteY9" fmla="*/ 5040000 h 5040000"/>
              <a:gd name="connsiteX10" fmla="*/ 0 w 4726202"/>
              <a:gd name="connsiteY10" fmla="*/ 5037990 h 5040000"/>
              <a:gd name="connsiteX11" fmla="*/ 144414 w 4726202"/>
              <a:gd name="connsiteY11" fmla="*/ 4914466 h 5040000"/>
              <a:gd name="connsiteX12" fmla="*/ 10202 w 4726202"/>
              <a:gd name="connsiteY12" fmla="*/ 4777700 h 5040000"/>
              <a:gd name="connsiteX13" fmla="*/ 10202 w 4726202"/>
              <a:gd name="connsiteY13" fmla="*/ 4200000 h 5040000"/>
              <a:gd name="connsiteX14" fmla="*/ 10202 w 4726202"/>
              <a:gd name="connsiteY14" fmla="*/ 2940000 h 5040000"/>
              <a:gd name="connsiteX15" fmla="*/ 10202 w 4726202"/>
              <a:gd name="connsiteY15" fmla="*/ 2940000 h 5040000"/>
              <a:gd name="connsiteX16" fmla="*/ 10202 w 4726202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0684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4716000 w 4716000"/>
              <a:gd name="connsiteY3" fmla="*/ 0 h 5040000"/>
              <a:gd name="connsiteX4" fmla="*/ 4716000 w 4716000"/>
              <a:gd name="connsiteY4" fmla="*/ 2940000 h 5040000"/>
              <a:gd name="connsiteX5" fmla="*/ 4716000 w 4716000"/>
              <a:gd name="connsiteY5" fmla="*/ 2940000 h 5040000"/>
              <a:gd name="connsiteX6" fmla="*/ 4716000 w 4716000"/>
              <a:gd name="connsiteY6" fmla="*/ 4200000 h 5040000"/>
              <a:gd name="connsiteX7" fmla="*/ 4716000 w 4716000"/>
              <a:gd name="connsiteY7" fmla="*/ 5040000 h 5040000"/>
              <a:gd name="connsiteX8" fmla="*/ 1965000 w 4716000"/>
              <a:gd name="connsiteY8" fmla="*/ 5040000 h 5040000"/>
              <a:gd name="connsiteX9" fmla="*/ 5038 w 4716000"/>
              <a:gd name="connsiteY9" fmla="*/ 5036085 h 5040000"/>
              <a:gd name="connsiteX10" fmla="*/ 134212 w 4716000"/>
              <a:gd name="connsiteY10" fmla="*/ 4906846 h 5040000"/>
              <a:gd name="connsiteX11" fmla="*/ 0 w 4716000"/>
              <a:gd name="connsiteY11" fmla="*/ 4777700 h 5040000"/>
              <a:gd name="connsiteX12" fmla="*/ 0 w 4716000"/>
              <a:gd name="connsiteY12" fmla="*/ 4200000 h 5040000"/>
              <a:gd name="connsiteX13" fmla="*/ 0 w 4716000"/>
              <a:gd name="connsiteY13" fmla="*/ 2940000 h 5040000"/>
              <a:gd name="connsiteX14" fmla="*/ 0 w 4716000"/>
              <a:gd name="connsiteY14" fmla="*/ 2940000 h 5040000"/>
              <a:gd name="connsiteX15" fmla="*/ 0 w 4716000"/>
              <a:gd name="connsiteY15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4716000 w 4716000"/>
              <a:gd name="connsiteY2" fmla="*/ 0 h 5040000"/>
              <a:gd name="connsiteX3" fmla="*/ 4716000 w 4716000"/>
              <a:gd name="connsiteY3" fmla="*/ 2940000 h 5040000"/>
              <a:gd name="connsiteX4" fmla="*/ 4716000 w 4716000"/>
              <a:gd name="connsiteY4" fmla="*/ 2940000 h 5040000"/>
              <a:gd name="connsiteX5" fmla="*/ 4716000 w 4716000"/>
              <a:gd name="connsiteY5" fmla="*/ 4200000 h 5040000"/>
              <a:gd name="connsiteX6" fmla="*/ 4716000 w 4716000"/>
              <a:gd name="connsiteY6" fmla="*/ 5040000 h 5040000"/>
              <a:gd name="connsiteX7" fmla="*/ 1965000 w 4716000"/>
              <a:gd name="connsiteY7" fmla="*/ 5040000 h 5040000"/>
              <a:gd name="connsiteX8" fmla="*/ 5038 w 4716000"/>
              <a:gd name="connsiteY8" fmla="*/ 5036085 h 5040000"/>
              <a:gd name="connsiteX9" fmla="*/ 134212 w 4716000"/>
              <a:gd name="connsiteY9" fmla="*/ 4906846 h 5040000"/>
              <a:gd name="connsiteX10" fmla="*/ 0 w 4716000"/>
              <a:gd name="connsiteY10" fmla="*/ 4777700 h 5040000"/>
              <a:gd name="connsiteX11" fmla="*/ 0 w 4716000"/>
              <a:gd name="connsiteY11" fmla="*/ 4200000 h 5040000"/>
              <a:gd name="connsiteX12" fmla="*/ 0 w 4716000"/>
              <a:gd name="connsiteY12" fmla="*/ 2940000 h 5040000"/>
              <a:gd name="connsiteX13" fmla="*/ 0 w 4716000"/>
              <a:gd name="connsiteY13" fmla="*/ 2940000 h 5040000"/>
              <a:gd name="connsiteX14" fmla="*/ 0 w 4716000"/>
              <a:gd name="connsiteY14" fmla="*/ 0 h 5040000"/>
              <a:gd name="connsiteX0" fmla="*/ 0 w 4716000"/>
              <a:gd name="connsiteY0" fmla="*/ 0 h 5040000"/>
              <a:gd name="connsiteX1" fmla="*/ 4716000 w 4716000"/>
              <a:gd name="connsiteY1" fmla="*/ 0 h 5040000"/>
              <a:gd name="connsiteX2" fmla="*/ 4716000 w 4716000"/>
              <a:gd name="connsiteY2" fmla="*/ 2940000 h 5040000"/>
              <a:gd name="connsiteX3" fmla="*/ 4716000 w 4716000"/>
              <a:gd name="connsiteY3" fmla="*/ 2940000 h 5040000"/>
              <a:gd name="connsiteX4" fmla="*/ 4716000 w 4716000"/>
              <a:gd name="connsiteY4" fmla="*/ 4200000 h 5040000"/>
              <a:gd name="connsiteX5" fmla="*/ 4716000 w 4716000"/>
              <a:gd name="connsiteY5" fmla="*/ 5040000 h 5040000"/>
              <a:gd name="connsiteX6" fmla="*/ 1965000 w 4716000"/>
              <a:gd name="connsiteY6" fmla="*/ 5040000 h 5040000"/>
              <a:gd name="connsiteX7" fmla="*/ 5038 w 4716000"/>
              <a:gd name="connsiteY7" fmla="*/ 5036085 h 5040000"/>
              <a:gd name="connsiteX8" fmla="*/ 134212 w 4716000"/>
              <a:gd name="connsiteY8" fmla="*/ 4906846 h 5040000"/>
              <a:gd name="connsiteX9" fmla="*/ 0 w 4716000"/>
              <a:gd name="connsiteY9" fmla="*/ 4777700 h 5040000"/>
              <a:gd name="connsiteX10" fmla="*/ 0 w 4716000"/>
              <a:gd name="connsiteY10" fmla="*/ 4200000 h 5040000"/>
              <a:gd name="connsiteX11" fmla="*/ 0 w 4716000"/>
              <a:gd name="connsiteY11" fmla="*/ 2940000 h 5040000"/>
              <a:gd name="connsiteX12" fmla="*/ 0 w 4716000"/>
              <a:gd name="connsiteY12" fmla="*/ 2940000 h 5040000"/>
              <a:gd name="connsiteX13" fmla="*/ 0 w 4716000"/>
              <a:gd name="connsiteY13" fmla="*/ 0 h 50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16000" h="5040000">
                <a:moveTo>
                  <a:pt x="0" y="0"/>
                </a:moveTo>
                <a:lnTo>
                  <a:pt x="4716000" y="0"/>
                </a:lnTo>
                <a:lnTo>
                  <a:pt x="4716000" y="2940000"/>
                </a:lnTo>
                <a:lnTo>
                  <a:pt x="4716000" y="2940000"/>
                </a:lnTo>
                <a:lnTo>
                  <a:pt x="4716000" y="4200000"/>
                </a:lnTo>
                <a:lnTo>
                  <a:pt x="4716000" y="5040000"/>
                </a:lnTo>
                <a:lnTo>
                  <a:pt x="1965000" y="5040000"/>
                </a:lnTo>
                <a:lnTo>
                  <a:pt x="5038" y="5036085"/>
                </a:lnTo>
                <a:lnTo>
                  <a:pt x="134212" y="4906846"/>
                </a:lnTo>
                <a:lnTo>
                  <a:pt x="0" y="4777700"/>
                </a:lnTo>
                <a:lnTo>
                  <a:pt x="0" y="4200000"/>
                </a:lnTo>
                <a:lnTo>
                  <a:pt x="0" y="2940000"/>
                </a:lnTo>
                <a:lnTo>
                  <a:pt x="0" y="2940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1" y="3933582"/>
            <a:ext cx="3127251" cy="2301243"/>
          </a:xfrm>
          <a:prstGeom prst="rect">
            <a:avLst/>
          </a:prstGeom>
        </p:spPr>
      </p:pic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934653" y="4231461"/>
            <a:ext cx="2583648" cy="752792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4653" y="5338638"/>
            <a:ext cx="2583648" cy="717069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lang="en-GB" sz="140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3780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411999" y="6514618"/>
            <a:ext cx="2088000" cy="180000"/>
          </a:xfrm>
        </p:spPr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05680" y="0"/>
            <a:ext cx="361832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780000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3780000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50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720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 algn="l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21" hasCustomPrompt="1"/>
          </p:nvPr>
        </p:nvSpPr>
        <p:spPr>
          <a:xfrm>
            <a:off x="2646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23" hasCustomPrompt="1"/>
          </p:nvPr>
        </p:nvSpPr>
        <p:spPr>
          <a:xfrm>
            <a:off x="4572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24" hasCustomPrompt="1"/>
          </p:nvPr>
        </p:nvSpPr>
        <p:spPr>
          <a:xfrm>
            <a:off x="6498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27" hasCustomPrompt="1"/>
          </p:nvPr>
        </p:nvSpPr>
        <p:spPr>
          <a:xfrm>
            <a:off x="6498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28" hasCustomPrompt="1"/>
          </p:nvPr>
        </p:nvSpPr>
        <p:spPr>
          <a:xfrm>
            <a:off x="2646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30" hasCustomPrompt="1"/>
          </p:nvPr>
        </p:nvSpPr>
        <p:spPr>
          <a:xfrm>
            <a:off x="720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927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2853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4779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6705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27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2853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4779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705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5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1266825"/>
            <a:ext cx="2340000" cy="4968000"/>
          </a:xfrm>
        </p:spPr>
        <p:txBody>
          <a:bodyPr tIns="0" anchor="ctr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GB" dirty="0" smtClean="0"/>
              <a:t>Click to add texts</a:t>
            </a:r>
            <a:endParaRPr lang="en-GB" dirty="0"/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3384000" y="1266825"/>
            <a:ext cx="5040000" cy="4968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GB" dirty="0" smtClean="0"/>
              <a:t>Click to insert a chart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837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Table Placeholder 5"/>
          <p:cNvSpPr>
            <a:spLocks noGrp="1"/>
          </p:cNvSpPr>
          <p:nvPr>
            <p:ph type="tbl" sz="quarter" idx="12"/>
          </p:nvPr>
        </p:nvSpPr>
        <p:spPr>
          <a:xfrm>
            <a:off x="720000" y="1266825"/>
            <a:ext cx="7704000" cy="49680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265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 contact 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682627" y="1994873"/>
            <a:ext cx="2160000" cy="21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19563" y="1924537"/>
            <a:ext cx="4310062" cy="360000"/>
          </a:xfrm>
        </p:spPr>
        <p:txBody>
          <a:bodyPr anchor="b" anchorCtr="0"/>
          <a:lstStyle>
            <a:lvl1pPr marL="0" indent="0">
              <a:buNone/>
              <a:defRPr sz="24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name here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119563" y="2328361"/>
            <a:ext cx="4310062" cy="648000"/>
          </a:xfrm>
        </p:spPr>
        <p:txBody>
          <a:bodyPr wrap="square"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title here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4119563" y="3031027"/>
            <a:ext cx="4310062" cy="1260000"/>
          </a:xfrm>
        </p:spPr>
        <p:txBody>
          <a:bodyPr anchor="t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add the contact info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041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536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93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667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79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without pic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721841" y="1387718"/>
            <a:ext cx="5040000" cy="2242469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1843" y="3768664"/>
            <a:ext cx="5040000" cy="981456"/>
          </a:xfrm>
        </p:spPr>
        <p:txBody>
          <a:bodyPr>
            <a:noAutofit/>
          </a:bodyPr>
          <a:lstStyle>
            <a:lvl1pPr marL="0" indent="0" algn="l">
              <a:lnSpc>
                <a:spcPct val="13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4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2"/>
          </p:nvPr>
        </p:nvSpPr>
        <p:spPr>
          <a:xfrm>
            <a:off x="720000" y="1266825"/>
            <a:ext cx="7704000" cy="4968000"/>
          </a:xfrm>
        </p:spPr>
        <p:txBody>
          <a:bodyPr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465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332000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034122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2122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6737625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25625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7704000" cy="27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504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4825275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44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614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4257" cy="7376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99" y="1266825"/>
            <a:ext cx="7704000" cy="49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57" y="184636"/>
            <a:ext cx="216000" cy="1800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320" y="6318503"/>
            <a:ext cx="106680" cy="539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6469655"/>
            <a:ext cx="1242731" cy="18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2" r:id="rId3"/>
    <p:sldLayoutId id="2147483683" r:id="rId4"/>
    <p:sldLayoutId id="2147483694" r:id="rId5"/>
    <p:sldLayoutId id="2147483697" r:id="rId6"/>
    <p:sldLayoutId id="2147483685" r:id="rId7"/>
    <p:sldLayoutId id="2147483686" r:id="rId8"/>
    <p:sldLayoutId id="2147483687" r:id="rId9"/>
    <p:sldLayoutId id="2147483698" r:id="rId10"/>
    <p:sldLayoutId id="214748365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6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</p:titleStyle>
    <p:bodyStyle>
      <a:lvl1pPr marL="268288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  <a:lvl2pPr marL="536575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2pPr>
      <a:lvl3pPr marL="80645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rgbClr val="009EDE"/>
        </a:buClr>
        <a:buFont typeface="Open Sans" panose="020B0606030504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ungm.org/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gm.org/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ungm.org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ungm.org/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esourcing.unops.org/#/Help/Guides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mailto:esourcing@unops.org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gm.org/Public/ContractAward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gm.org/Public/Help" TargetMode="External"/><Relationship Id="rId7" Type="http://schemas.openxmlformats.org/officeDocument/2006/relationships/hyperlink" Target="mailto:esourcing@unops.org" TargetMode="External"/><Relationship Id="rId2" Type="http://schemas.openxmlformats.org/officeDocument/2006/relationships/hyperlink" Target="http://www.ungm.or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sourcing.unops.org/#/Help/Guides" TargetMode="External"/><Relationship Id="rId5" Type="http://schemas.openxmlformats.org/officeDocument/2006/relationships/hyperlink" Target="https://www.unops.org/english/Opportunities/suppliers/Pages/Business-opportunities.aspx" TargetMode="External"/><Relationship Id="rId4" Type="http://schemas.openxmlformats.org/officeDocument/2006/relationships/hyperlink" Target="http://www.unops.org/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787361" y="3878559"/>
            <a:ext cx="2808000" cy="1498983"/>
          </a:xfrm>
        </p:spPr>
        <p:txBody>
          <a:bodyPr/>
          <a:lstStyle/>
          <a:p>
            <a:r>
              <a:rPr lang="en-GB" sz="2400" dirty="0"/>
              <a:t>Training for vendors</a:t>
            </a:r>
            <a:br>
              <a:rPr lang="en-GB" sz="2400" dirty="0"/>
            </a:br>
            <a:r>
              <a:rPr lang="en-GB" sz="2400" dirty="0" smtClean="0"/>
              <a:t>18 Dec 2018</a:t>
            </a:r>
            <a:endParaRPr lang="en-GB" sz="20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46714" y="2857480"/>
            <a:ext cx="4948648" cy="935355"/>
          </a:xfrm>
        </p:spPr>
        <p:txBody>
          <a:bodyPr/>
          <a:lstStyle/>
          <a:p>
            <a:r>
              <a:rPr lang="en-GB" dirty="0"/>
              <a:t>UNGM and UNOPS eSourcing system</a:t>
            </a:r>
          </a:p>
        </p:txBody>
      </p:sp>
    </p:spTree>
    <p:extLst>
      <p:ext uri="{BB962C8B-B14F-4D97-AF65-F5344CB8AC3E}">
        <p14:creationId xmlns:p14="http://schemas.microsoft.com/office/powerpoint/2010/main" val="28368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REGISTER ON THE UNGM PORTAL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370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b="1" dirty="0"/>
              <a:t>Registration is critical: </a:t>
            </a:r>
            <a:r>
              <a:rPr lang="en-GB" dirty="0"/>
              <a:t>in order to access the full UNOPS tender details and respond to a tender in the UNOPS eSourcing system, you must first register as a </a:t>
            </a:r>
            <a:r>
              <a:rPr lang="en-GB" b="1" dirty="0"/>
              <a:t>UNOPS vendor </a:t>
            </a:r>
            <a:r>
              <a:rPr lang="en-GB" dirty="0"/>
              <a:t>on UNGM </a:t>
            </a:r>
          </a:p>
          <a:p>
            <a:r>
              <a:rPr lang="en-GB" dirty="0"/>
              <a:t>Once you have registered, the </a:t>
            </a:r>
            <a:r>
              <a:rPr lang="en-GB" b="1" dirty="0"/>
              <a:t>log-in details is the same </a:t>
            </a:r>
            <a:r>
              <a:rPr lang="en-GB" dirty="0"/>
              <a:t>for UNGM and UNOPS eSourcing</a:t>
            </a:r>
          </a:p>
          <a:p>
            <a:r>
              <a:rPr lang="en-GB" dirty="0"/>
              <a:t>Registration at </a:t>
            </a:r>
            <a:r>
              <a:rPr lang="en-GB" b="1" dirty="0"/>
              <a:t>basic level </a:t>
            </a:r>
            <a:r>
              <a:rPr lang="en-GB" dirty="0"/>
              <a:t>is sufficient, as UNOPS does not require level 1 and 2 registrations</a:t>
            </a:r>
          </a:p>
          <a:p>
            <a:r>
              <a:rPr lang="en-GB" dirty="0"/>
              <a:t>Registration should take </a:t>
            </a:r>
            <a:r>
              <a:rPr lang="en-GB" b="1" dirty="0"/>
              <a:t>under 10 minutes </a:t>
            </a:r>
            <a:r>
              <a:rPr lang="en-GB" dirty="0"/>
              <a:t>to complete</a:t>
            </a:r>
          </a:p>
          <a:p>
            <a:r>
              <a:rPr lang="en-GB" dirty="0"/>
              <a:t>Please note that registration at UNGM is </a:t>
            </a:r>
            <a:r>
              <a:rPr lang="en-GB" b="1" dirty="0"/>
              <a:t>free of charge </a:t>
            </a:r>
          </a:p>
          <a:p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GB" dirty="0"/>
              <a:t>UNGM </a:t>
            </a:r>
            <a:r>
              <a:rPr lang="en-GB" dirty="0" smtClean="0"/>
              <a:t>registration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722313" y="85725"/>
            <a:ext cx="7707312" cy="209550"/>
          </a:xfrm>
        </p:spPr>
        <p:txBody>
          <a:bodyPr/>
          <a:lstStyle/>
          <a:p>
            <a:r>
              <a:rPr lang="en-GB" dirty="0" smtClean="0"/>
              <a:t>2. REGISTER ON THE UNGM PORTAL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38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register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b="1" dirty="0"/>
              <a:t>Go to </a:t>
            </a:r>
            <a:r>
              <a:rPr lang="en-GB" dirty="0" smtClean="0">
                <a:hlinkClick r:id="rId2"/>
              </a:rPr>
              <a:t>www.ungm.org</a:t>
            </a:r>
            <a:r>
              <a:rPr lang="en-GB" dirty="0" smtClean="0"/>
              <a:t>  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Click on the </a:t>
            </a:r>
            <a:r>
              <a:rPr lang="en-GB" b="1" dirty="0"/>
              <a:t>Register</a:t>
            </a:r>
            <a:r>
              <a:rPr lang="en-GB" dirty="0"/>
              <a:t> section</a:t>
            </a:r>
          </a:p>
          <a:p>
            <a:pPr>
              <a:lnSpc>
                <a:spcPct val="100000"/>
              </a:lnSpc>
            </a:pPr>
            <a:r>
              <a:rPr lang="en-GB" dirty="0"/>
              <a:t>Follow the instructions on the screen, and enter the required information. </a:t>
            </a:r>
            <a:r>
              <a:rPr lang="en-GB" u="sng" dirty="0"/>
              <a:t>Consult the user guide for details</a:t>
            </a:r>
          </a:p>
          <a:p>
            <a:pPr>
              <a:lnSpc>
                <a:spcPct val="100000"/>
              </a:lnSpc>
            </a:pPr>
            <a:r>
              <a:rPr lang="en-GB" dirty="0"/>
              <a:t>At the end of the process, click </a:t>
            </a:r>
            <a:r>
              <a:rPr lang="en-GB" b="1" dirty="0"/>
              <a:t>Create login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714895" y="4305984"/>
            <a:ext cx="7709105" cy="170438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You will be requested to Activate Account</a:t>
            </a:r>
          </a:p>
          <a:p>
            <a:pPr>
              <a:lnSpc>
                <a:spcPct val="100000"/>
              </a:lnSpc>
            </a:pPr>
            <a:r>
              <a:rPr lang="en-GB" dirty="0"/>
              <a:t>Log in UNGM with your username (email address), and your password. This is the same log in details used in UNOPS eSourcing </a:t>
            </a:r>
          </a:p>
          <a:p>
            <a:pPr>
              <a:lnSpc>
                <a:spcPct val="100000"/>
              </a:lnSpc>
            </a:pPr>
            <a:r>
              <a:rPr lang="en-GB" dirty="0"/>
              <a:t>Complete your registration filling in info on: general, address, countries/area, contacts, declaration, coding, UN organizations 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2. REGISTER ON THE UNGM PORTAL</a:t>
            </a:r>
          </a:p>
          <a:p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987" y="1412883"/>
            <a:ext cx="4104456" cy="270089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65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 you are already registered, please ensure your information is complete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b="1" dirty="0"/>
              <a:t>Go to </a:t>
            </a:r>
            <a:r>
              <a:rPr lang="en-GB" dirty="0" smtClean="0">
                <a:hlinkClick r:id="rId2"/>
              </a:rPr>
              <a:t>www.ungm.org</a:t>
            </a:r>
            <a:r>
              <a:rPr lang="en-GB" dirty="0" smtClean="0"/>
              <a:t>  </a:t>
            </a:r>
            <a:endParaRPr lang="en-GB" dirty="0"/>
          </a:p>
          <a:p>
            <a:r>
              <a:rPr lang="en-GB" dirty="0"/>
              <a:t>Click on the </a:t>
            </a:r>
            <a:r>
              <a:rPr lang="en-GB" b="1" dirty="0"/>
              <a:t>Registration</a:t>
            </a:r>
            <a:r>
              <a:rPr lang="en-GB" dirty="0"/>
              <a:t> section</a:t>
            </a:r>
          </a:p>
          <a:p>
            <a:r>
              <a:rPr lang="en-GB" dirty="0"/>
              <a:t>Please review in particular:</a:t>
            </a:r>
          </a:p>
          <a:p>
            <a:r>
              <a:rPr lang="en-GB" b="1" dirty="0"/>
              <a:t>Contacts</a:t>
            </a:r>
            <a:r>
              <a:rPr lang="en-GB" dirty="0"/>
              <a:t>: email addresses used for UNOPS eSourcing notifications</a:t>
            </a:r>
          </a:p>
          <a:p>
            <a:r>
              <a:rPr lang="en-GB" b="1" dirty="0"/>
              <a:t>Agencies</a:t>
            </a:r>
            <a:r>
              <a:rPr lang="en-GB" dirty="0"/>
              <a:t>: ensure you are registered as a </a:t>
            </a:r>
            <a:r>
              <a:rPr lang="en-GB" u="sng" dirty="0"/>
              <a:t>UNOPS vendor so that you can use the UNOPS eSourcing system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2. REGISTER ON THE UNGM PORTAL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 you are already registered, please ensure your information is complete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2. REGISTER </a:t>
            </a:r>
            <a:r>
              <a:rPr lang="en-GB" dirty="0"/>
              <a:t>ON THE UNGM PORTAL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90202" y="1114864"/>
            <a:ext cx="8430270" cy="285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 to 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www.ungm.org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300"/>
              </a:spcAft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GB" b="1" dirty="0" smtClean="0">
                <a:solidFill>
                  <a:srgbClr val="0E4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</a:t>
            </a:r>
            <a:r>
              <a:rPr lang="en-GB" dirty="0" smtClean="0">
                <a:solidFill>
                  <a:srgbClr val="0E4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</a:p>
          <a:p>
            <a:pPr marL="285750" indent="-285750">
              <a:spcAft>
                <a:spcPts val="300"/>
              </a:spcAft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review in particular:</a:t>
            </a:r>
          </a:p>
          <a:p>
            <a:pPr marL="742950" lvl="1" indent="-285750">
              <a:spcAft>
                <a:spcPts val="300"/>
              </a:spcAft>
              <a:buClr>
                <a:schemeClr val="tx1">
                  <a:lumMod val="75000"/>
                  <a:lumOff val="25000"/>
                </a:schemeClr>
              </a:buClr>
              <a:buFont typeface="Courier New" panose="02070309020205020404" pitchFamily="49" charset="0"/>
              <a:buChar char="o"/>
            </a:pPr>
            <a:r>
              <a:rPr lang="en-GB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email addresses used for UNOPS eSourcing notifications</a:t>
            </a:r>
          </a:p>
          <a:p>
            <a:pPr marL="742950" lvl="1" indent="-285750">
              <a:spcAft>
                <a:spcPts val="300"/>
              </a:spcAft>
              <a:buClr>
                <a:schemeClr val="tx1">
                  <a:lumMod val="75000"/>
                  <a:lumOff val="25000"/>
                </a:schemeClr>
              </a:buClr>
              <a:buFont typeface="Courier New" panose="02070309020205020404" pitchFamily="49" charset="0"/>
              <a:buChar char="o"/>
            </a:pPr>
            <a:r>
              <a:rPr lang="en-GB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Agencies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ensure you are registered as a </a:t>
            </a:r>
            <a:r>
              <a:rPr lang="en-GB" u="sng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UNOPS vendor so that you can use the UNOPS eSourcing system</a:t>
            </a:r>
            <a:endParaRPr lang="en-GB" u="sng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300"/>
              </a:spcAft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300"/>
              </a:spcAft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300"/>
              </a:spcAft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855" y="3079813"/>
            <a:ext cx="6227921" cy="316753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786" y="4529817"/>
            <a:ext cx="4290536" cy="18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5638858" y="3544887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912582" y="4386710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928611" y="4863307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16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634913" cy="2177562"/>
          </a:xfrm>
        </p:spPr>
        <p:txBody>
          <a:bodyPr/>
          <a:lstStyle/>
          <a:p>
            <a:r>
              <a:rPr lang="en-GB" dirty="0"/>
              <a:t>SEARCH TENDER NOTICES / EXPRESS INTEREST / ACCESS ESOURCING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3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7694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tender </a:t>
            </a:r>
            <a:r>
              <a:rPr lang="en-GB" dirty="0" smtClean="0"/>
              <a:t>notices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dirty="0"/>
              <a:t>UNOPS advertises both open competition and limited competition business opportunities through UNGM.  The types of tenders are: 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Request for Quotation (RFQ)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Invitation to Bid (ITB)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Request for Proposals (RFP)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Request for Information (RFI)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Request for Expressions of Interest (EOI) 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Prequalification (PQ)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600" dirty="0"/>
              <a:t>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600" b="1" dirty="0">
                <a:solidFill>
                  <a:srgbClr val="0E4855"/>
                </a:solidFill>
              </a:rPr>
              <a:t>Open competition</a:t>
            </a:r>
            <a:r>
              <a:rPr lang="en-GB" sz="1600" dirty="0"/>
              <a:t>:  business opportunities accessible to all vendors. Vendors respond either through traditional methods (hard-copy submission or email) or through the UNOPS eSourcing system as per instructions in the tender notice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600" dirty="0"/>
              <a:t>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600" b="1" dirty="0">
                <a:solidFill>
                  <a:srgbClr val="0E4855"/>
                </a:solidFill>
              </a:rPr>
              <a:t>Limited competition</a:t>
            </a:r>
            <a:r>
              <a:rPr lang="en-GB" sz="1600" dirty="0"/>
              <a:t>:  business opportunities accessible </a:t>
            </a:r>
            <a:r>
              <a:rPr lang="en-GB" sz="1600" u="sng" dirty="0"/>
              <a:t>only to specific vendors </a:t>
            </a:r>
            <a:r>
              <a:rPr lang="en-GB" sz="1600" dirty="0"/>
              <a:t>through UNGM (e.g. after a pre-qualification process). The vendors selected may respond to these tenders only through the UNOPS eSourcing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3. SEARCH </a:t>
            </a:r>
            <a:r>
              <a:rPr lang="en-GB" dirty="0"/>
              <a:t>TENDER NOTICES / EXPRESS INTEREST / ACCESS ESOURCING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96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tender </a:t>
            </a:r>
            <a:r>
              <a:rPr lang="en-GB" dirty="0" smtClean="0"/>
              <a:t>notices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600" dirty="0"/>
              <a:t>Go to </a:t>
            </a:r>
            <a:r>
              <a:rPr lang="en-GB" sz="1600" u="sng" dirty="0">
                <a:hlinkClick r:id="rId2"/>
              </a:rPr>
              <a:t>www.ungm.org</a:t>
            </a:r>
            <a:endParaRPr lang="en-GB" sz="1600" dirty="0"/>
          </a:p>
          <a:p>
            <a:r>
              <a:rPr lang="en-GB" sz="1600" dirty="0"/>
              <a:t>Log in with your user name and password</a:t>
            </a:r>
          </a:p>
          <a:p>
            <a:r>
              <a:rPr lang="en-GB" sz="1600" dirty="0"/>
              <a:t>Go to UNGM </a:t>
            </a:r>
            <a:r>
              <a:rPr lang="en-GB" sz="1600" b="1" dirty="0"/>
              <a:t>Home</a:t>
            </a:r>
            <a:r>
              <a:rPr lang="en-GB" sz="1600" dirty="0"/>
              <a:t> page</a:t>
            </a:r>
          </a:p>
          <a:p>
            <a:r>
              <a:rPr lang="en-GB" sz="1600" dirty="0"/>
              <a:t>Click the </a:t>
            </a:r>
            <a:r>
              <a:rPr lang="en-GB" sz="1600" b="1" dirty="0"/>
              <a:t>Business Opportunities</a:t>
            </a:r>
            <a:r>
              <a:rPr lang="en-GB" sz="1600" dirty="0"/>
              <a:t> box</a:t>
            </a:r>
          </a:p>
          <a:p>
            <a:r>
              <a:rPr lang="en-GB" sz="1600" dirty="0"/>
              <a:t>Or, anywhere in UNGM, click the </a:t>
            </a:r>
            <a:r>
              <a:rPr lang="en-GB" sz="1600" b="1" dirty="0"/>
              <a:t>Tender notices</a:t>
            </a:r>
            <a:r>
              <a:rPr lang="en-GB" sz="1600" dirty="0"/>
              <a:t> link on the left hand menu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3. SEARCH </a:t>
            </a:r>
            <a:r>
              <a:rPr lang="en-GB" dirty="0"/>
              <a:t>TENDER NOTICES / EXPRESS INTEREST / ACCESS ESOURCING</a:t>
            </a:r>
          </a:p>
          <a:p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824588" y="3176042"/>
            <a:ext cx="244542" cy="2686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542199" y="2888883"/>
            <a:ext cx="6059603" cy="3384376"/>
            <a:chOff x="0" y="0"/>
            <a:chExt cx="5664578" cy="2880000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64578" cy="2880000"/>
            </a:xfrm>
            <a:prstGeom prst="rect">
              <a:avLst/>
            </a:prstGeom>
            <a:ln w="3175"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2133600" y="152400"/>
              <a:ext cx="228600" cy="228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439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2109902" y="3156424"/>
            <a:ext cx="4850477" cy="2605376"/>
          </a:xfrm>
          <a:prstGeom prst="rect">
            <a:avLst/>
          </a:prstGeom>
          <a:ln w="6350">
            <a:solidFill>
              <a:schemeClr val="tx2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tender </a:t>
            </a:r>
            <a:r>
              <a:rPr lang="en-GB" dirty="0" smtClean="0"/>
              <a:t>notices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The list of UNOPS tender notices includes tenders to respond to by hard-copy submission or email, and tenders to respond to through UNOPS eSourcing  </a:t>
            </a:r>
          </a:p>
          <a:p>
            <a:pPr>
              <a:lnSpc>
                <a:spcPct val="100000"/>
              </a:lnSpc>
            </a:pPr>
            <a:r>
              <a:rPr lang="en-GB" dirty="0"/>
              <a:t>Please remember to log in to UNGM and complete your registration process as a UNOPS vendor to be able to see the full details of the tender and respond to it. 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3. SEARCH </a:t>
            </a:r>
            <a:r>
              <a:rPr lang="en-GB" dirty="0"/>
              <a:t>TENDER NOTICES / EXPRESS INTEREST / ACCESS ESOURCING</a:t>
            </a:r>
          </a:p>
          <a:p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129791" y="4371161"/>
            <a:ext cx="361554" cy="2686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47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Express </a:t>
            </a:r>
            <a:r>
              <a:rPr lang="en-GB" dirty="0" smtClean="0"/>
              <a:t>interest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If you are interested in this tender, click on the </a:t>
            </a:r>
            <a:r>
              <a:rPr lang="en-GB" b="1" dirty="0"/>
              <a:t>Express Interest </a:t>
            </a:r>
            <a:r>
              <a:rPr lang="en-GB" dirty="0" smtClean="0"/>
              <a:t>button (</a:t>
            </a:r>
            <a:r>
              <a:rPr lang="en-GB" b="1" dirty="0">
                <a:solidFill>
                  <a:srgbClr val="006699"/>
                </a:solidFill>
              </a:rPr>
              <a:t>blue </a:t>
            </a:r>
            <a:r>
              <a:rPr lang="en-GB" dirty="0"/>
              <a:t>colour</a:t>
            </a:r>
            <a:r>
              <a:rPr lang="en-GB" dirty="0" smtClean="0"/>
              <a:t>) </a:t>
            </a:r>
            <a:r>
              <a:rPr lang="en-GB" dirty="0"/>
              <a:t>to notify UNOPS that you want to participate</a:t>
            </a:r>
          </a:p>
          <a:p>
            <a:pPr>
              <a:lnSpc>
                <a:spcPct val="100000"/>
              </a:lnSpc>
            </a:pPr>
            <a:r>
              <a:rPr lang="en-GB" dirty="0"/>
              <a:t>The </a:t>
            </a:r>
            <a:r>
              <a:rPr lang="en-GB" dirty="0" smtClean="0"/>
              <a:t>blue button will </a:t>
            </a:r>
            <a:r>
              <a:rPr lang="en-GB" dirty="0"/>
              <a:t>change to </a:t>
            </a:r>
            <a:r>
              <a:rPr lang="en-GB" b="1" dirty="0" smtClean="0">
                <a:solidFill>
                  <a:srgbClr val="00B050"/>
                </a:solidFill>
              </a:rPr>
              <a:t>green</a:t>
            </a:r>
            <a:r>
              <a:rPr lang="en-GB" dirty="0" smtClean="0"/>
              <a:t> to </a:t>
            </a:r>
            <a:r>
              <a:rPr lang="en-GB" b="1" dirty="0" smtClean="0"/>
              <a:t>View Documents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For limited competition tenders you will only see the </a:t>
            </a:r>
            <a:r>
              <a:rPr lang="en-GB" b="1" dirty="0"/>
              <a:t>View Documents </a:t>
            </a:r>
            <a:r>
              <a:rPr lang="en-GB" dirty="0"/>
              <a:t>button</a:t>
            </a:r>
          </a:p>
          <a:p>
            <a:pPr>
              <a:lnSpc>
                <a:spcPct val="100000"/>
              </a:lnSpc>
            </a:pPr>
            <a:r>
              <a:rPr lang="en-GB" dirty="0"/>
              <a:t>Vendors who have expressed interest will receive </a:t>
            </a:r>
            <a:r>
              <a:rPr lang="en-GB" u="sng" dirty="0"/>
              <a:t>automatic email notifications</a:t>
            </a:r>
            <a:r>
              <a:rPr lang="en-GB" dirty="0"/>
              <a:t>, such as when the deadline for submissions is approaching, or when clarifications or amendments to the tender have been added by UNOPS 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3. SEARCH TENDER NOTICES / EXPRESS INTEREST / ACCESS ESOURCING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666702" y="3817447"/>
            <a:ext cx="5943600" cy="2282190"/>
          </a:xfrm>
          <a:prstGeom prst="rect">
            <a:avLst/>
          </a:prstGeom>
          <a:ln w="6350">
            <a:solidFill>
              <a:schemeClr val="tx2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2949014" y="3817447"/>
            <a:ext cx="361554" cy="2686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7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Webinar 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720000" y="1266825"/>
            <a:ext cx="7704000" cy="3371677"/>
          </a:xfrm>
        </p:spPr>
        <p:txBody>
          <a:bodyPr/>
          <a:lstStyle/>
          <a:p>
            <a:r>
              <a:rPr lang="en-GB" b="1" dirty="0"/>
              <a:t>Objectives</a:t>
            </a:r>
          </a:p>
          <a:p>
            <a:pPr lvl="1"/>
            <a:r>
              <a:rPr lang="en-GB" dirty="0"/>
              <a:t>Introduction to UNGM and UNOPS eSourcing</a:t>
            </a:r>
          </a:p>
          <a:p>
            <a:pPr lvl="1"/>
            <a:r>
              <a:rPr lang="en-GB" dirty="0"/>
              <a:t>Vendor registration on UNGM</a:t>
            </a:r>
          </a:p>
          <a:p>
            <a:pPr lvl="1"/>
            <a:r>
              <a:rPr lang="en-GB" dirty="0"/>
              <a:t>Main system functionalities</a:t>
            </a:r>
          </a:p>
          <a:p>
            <a:pPr lvl="1"/>
            <a:r>
              <a:rPr lang="en-GB" dirty="0"/>
              <a:t>Q&amp;A session</a:t>
            </a:r>
          </a:p>
          <a:p>
            <a:r>
              <a:rPr lang="en-GB" b="1" dirty="0"/>
              <a:t>Duration</a:t>
            </a:r>
            <a:r>
              <a:rPr lang="en-GB" dirty="0"/>
              <a:t>: 1 hour</a:t>
            </a:r>
          </a:p>
          <a:p>
            <a:r>
              <a:rPr lang="en-GB" dirty="0"/>
              <a:t>Please add questions using the </a:t>
            </a:r>
            <a:r>
              <a:rPr lang="en-GB" b="1" dirty="0"/>
              <a:t>chat functionality </a:t>
            </a:r>
            <a:r>
              <a:rPr lang="en-GB" dirty="0"/>
              <a:t>of the WebEx application. Questions will be answered in the </a:t>
            </a:r>
            <a:r>
              <a:rPr lang="en-GB" b="1" dirty="0"/>
              <a:t>Q&amp;A session</a:t>
            </a:r>
            <a:r>
              <a:rPr lang="en-GB" dirty="0"/>
              <a:t>, at the end of the presentation</a:t>
            </a:r>
          </a:p>
          <a:p>
            <a:endParaRPr lang="en-GB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772644" y="4779825"/>
            <a:ext cx="5619843" cy="1282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8288" indent="-268288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536575" indent="-268288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2pPr>
            <a:lvl3pPr marL="80645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Font typeface="Open Sans" panose="020B0606030504020204" pitchFamily="34" charset="0"/>
              <a:buChar char="›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This presentation is part of a detailed </a:t>
            </a:r>
            <a:r>
              <a:rPr lang="en-GB" sz="1600" u="sng" dirty="0">
                <a:solidFill>
                  <a:schemeClr val="bg2">
                    <a:lumMod val="25000"/>
                  </a:schemeClr>
                </a:solidFill>
              </a:rPr>
              <a:t>UNOPS eSourcing Vendor Guide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 which is available in Adobe PDF format on this link: 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  <a:hlinkClick r:id="rId2"/>
              </a:rPr>
              <a:t>https://esourcing.unops.org/#/Help/Guides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578" y="4323490"/>
            <a:ext cx="1440160" cy="20399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224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Access UNOPS </a:t>
            </a:r>
            <a:r>
              <a:rPr lang="en-GB" dirty="0" smtClean="0"/>
              <a:t>eSourcing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The UNOPS eSourcing </a:t>
            </a:r>
            <a:r>
              <a:rPr lang="en-GB" b="1" dirty="0"/>
              <a:t>Log in </a:t>
            </a:r>
            <a:r>
              <a:rPr lang="en-GB" dirty="0"/>
              <a:t>screen will appear.  If this screen does not appear, please contact UNOPS eSourcing helpdesk at: </a:t>
            </a:r>
            <a:r>
              <a:rPr lang="en-GB" dirty="0" smtClean="0">
                <a:hlinkClick r:id="rId2"/>
              </a:rPr>
              <a:t>esourcing@unops.org</a:t>
            </a:r>
            <a:r>
              <a:rPr lang="en-GB" dirty="0" smtClean="0"/>
              <a:t>   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Enter your email address and password and click </a:t>
            </a:r>
            <a:r>
              <a:rPr lang="en-GB" b="1" dirty="0"/>
              <a:t>Log in</a:t>
            </a:r>
            <a:r>
              <a:rPr lang="en-GB" dirty="0"/>
              <a:t>. </a:t>
            </a:r>
          </a:p>
          <a:p>
            <a:pPr>
              <a:lnSpc>
                <a:spcPct val="100000"/>
              </a:lnSpc>
            </a:pPr>
            <a:r>
              <a:rPr lang="en-GB" u="sng" dirty="0"/>
              <a:t>The eSourcing email address and password are the same as for UNGM. If you would like to change your account information, you have to do this directly on UNGM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3. SEARCH TENDER NOTICES / EXPRESS INTEREST / ACCESS ESOURCING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985" y="3275216"/>
            <a:ext cx="5166618" cy="31477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81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UNOPS eSourcing </a:t>
            </a:r>
            <a:r>
              <a:rPr lang="en-GB" dirty="0" smtClean="0"/>
              <a:t>navigation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Once you have logged in to UNOPS eSourcing, you will have access to the </a:t>
            </a:r>
            <a:r>
              <a:rPr lang="en-GB" b="1" dirty="0"/>
              <a:t>tender</a:t>
            </a:r>
            <a:r>
              <a:rPr lang="en-GB" dirty="0"/>
              <a:t> </a:t>
            </a:r>
          </a:p>
          <a:p>
            <a:pPr>
              <a:lnSpc>
                <a:spcPct val="100000"/>
              </a:lnSpc>
            </a:pPr>
            <a:r>
              <a:rPr lang="en-GB" dirty="0"/>
              <a:t>Below screenshot shows the main information. </a:t>
            </a:r>
            <a:r>
              <a:rPr lang="en-GB" u="sng" dirty="0"/>
              <a:t>See user guide for details</a:t>
            </a:r>
            <a:r>
              <a:rPr lang="en-GB" dirty="0"/>
              <a:t>.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3. SEARCH TENDER NOTICES / EXPRESS INTEREST / ACCESS ESOURCING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602" t="975" r="1069" b="50074"/>
          <a:stretch/>
        </p:blipFill>
        <p:spPr bwMode="auto">
          <a:xfrm>
            <a:off x="1122375" y="2390517"/>
            <a:ext cx="6997439" cy="2698936"/>
          </a:xfrm>
          <a:prstGeom prst="rect">
            <a:avLst/>
          </a:prstGeom>
          <a:ln w="635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175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634913" cy="2177562"/>
          </a:xfrm>
        </p:spPr>
        <p:txBody>
          <a:bodyPr/>
          <a:lstStyle/>
          <a:p>
            <a:r>
              <a:rPr lang="en-GB" dirty="0"/>
              <a:t>UNOPS ESOURCING: OVERVIEW OF MAIN FUNCTIONALITIES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4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55337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Identification of main functionalities in UNOPS </a:t>
            </a:r>
            <a:r>
              <a:rPr lang="en-GB" dirty="0" smtClean="0"/>
              <a:t>eSourcing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In the next slides we give a quick overview of the following main functionalities:</a:t>
            </a:r>
          </a:p>
          <a:p>
            <a:pPr marL="611187" lvl="1" indent="-342900">
              <a:buFont typeface="+mj-lt"/>
              <a:buAutoNum type="arabicPeriod"/>
            </a:pPr>
            <a:r>
              <a:rPr lang="en-GB" dirty="0"/>
              <a:t>Inform UNOPS about your intention to submit a response (or not)</a:t>
            </a:r>
          </a:p>
          <a:p>
            <a:pPr marL="611187" lvl="1" indent="-342900">
              <a:buFont typeface="+mj-lt"/>
              <a:buAutoNum type="arabicPeriod"/>
            </a:pPr>
            <a:r>
              <a:rPr lang="en-GB" dirty="0"/>
              <a:t>Request a clarification on a tender</a:t>
            </a:r>
          </a:p>
          <a:p>
            <a:pPr marL="611187" lvl="1" indent="-342900">
              <a:buFont typeface="+mj-lt"/>
              <a:buAutoNum type="arabicPeriod"/>
            </a:pPr>
            <a:r>
              <a:rPr lang="en-GB" dirty="0"/>
              <a:t>Submit a response to a tender</a:t>
            </a:r>
          </a:p>
          <a:p>
            <a:pPr marL="611187" lvl="1" indent="-342900">
              <a:buFont typeface="+mj-lt"/>
              <a:buAutoNum type="arabicPeriod"/>
            </a:pPr>
            <a:r>
              <a:rPr lang="en-GB" dirty="0"/>
              <a:t>Submit an alternative offer to a tender</a:t>
            </a:r>
          </a:p>
          <a:p>
            <a:pPr marL="611187" lvl="1" indent="-342900">
              <a:buFont typeface="+mj-lt"/>
              <a:buAutoNum type="arabicPeriod"/>
            </a:pPr>
            <a:r>
              <a:rPr lang="en-GB" dirty="0"/>
              <a:t>View, edit and withdraw a response to a tender</a:t>
            </a:r>
          </a:p>
          <a:p>
            <a:pPr marL="611187" lvl="1" indent="-342900">
              <a:buFont typeface="+mj-lt"/>
              <a:buAutoNum type="arabicPeriod"/>
            </a:pPr>
            <a:r>
              <a:rPr lang="en-GB" dirty="0"/>
              <a:t>Respond to an evaluation clarification</a:t>
            </a:r>
          </a:p>
          <a:p>
            <a:pPr marL="611187" lvl="1" indent="-342900">
              <a:buFont typeface="+mj-lt"/>
              <a:buAutoNum type="arabicPeriod"/>
            </a:pPr>
            <a:r>
              <a:rPr lang="en-GB" dirty="0"/>
              <a:t>Check tender </a:t>
            </a:r>
            <a:r>
              <a:rPr lang="en-GB" dirty="0" smtClean="0"/>
              <a:t>status</a:t>
            </a:r>
          </a:p>
          <a:p>
            <a:pPr marL="611187" lvl="1" indent="-342900">
              <a:buFont typeface="+mj-lt"/>
              <a:buAutoNum type="arabicPeriod"/>
            </a:pPr>
            <a:endParaRPr lang="en-GB" dirty="0"/>
          </a:p>
          <a:p>
            <a:pPr marL="611187" lvl="1" indent="-342900">
              <a:buFont typeface="+mj-lt"/>
              <a:buAutoNum type="arabicPeriod"/>
            </a:pPr>
            <a:endParaRPr lang="en-GB" dirty="0" smtClean="0"/>
          </a:p>
          <a:p>
            <a:pPr marL="268287" lvl="1" indent="0">
              <a:buNone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The next slides are just a quick outline. </a:t>
            </a:r>
            <a:r>
              <a:rPr lang="en-GB" u="sng" dirty="0">
                <a:solidFill>
                  <a:schemeClr val="bg2">
                    <a:lumMod val="25000"/>
                  </a:schemeClr>
                </a:solidFill>
              </a:rPr>
              <a:t>For details, please see user guide</a:t>
            </a:r>
          </a:p>
          <a:p>
            <a:pPr marL="268287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ESOURCING: OVERVIEW OF MAIN FUNCTIONALITIES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1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Inform UNOPS about your intention to submit a response (or not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UNOPS would like to know if you intend to submit or not submit a response to a tender as this information is very useful for our procurement process</a:t>
            </a:r>
          </a:p>
          <a:p>
            <a:pPr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Vendor confirmation </a:t>
            </a:r>
            <a:r>
              <a:rPr lang="en-GB" dirty="0"/>
              <a:t>tab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YES</a:t>
            </a:r>
            <a:r>
              <a:rPr lang="en-GB" dirty="0"/>
              <a:t> (green) button, or </a:t>
            </a:r>
            <a:r>
              <a:rPr lang="en-GB" b="1" dirty="0"/>
              <a:t>NO</a:t>
            </a:r>
            <a:r>
              <a:rPr lang="en-GB" dirty="0"/>
              <a:t> (red) button  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If you select </a:t>
            </a:r>
            <a:r>
              <a:rPr lang="en-GB" b="1" dirty="0"/>
              <a:t>NO</a:t>
            </a:r>
            <a:r>
              <a:rPr lang="en-GB" dirty="0"/>
              <a:t> you will be requested to state a reason </a:t>
            </a:r>
          </a:p>
          <a:p>
            <a:pPr>
              <a:lnSpc>
                <a:spcPct val="100000"/>
              </a:lnSpc>
            </a:pPr>
            <a:r>
              <a:rPr lang="en-GB" dirty="0"/>
              <a:t>You can only click YES or NO once. If you click </a:t>
            </a:r>
            <a:r>
              <a:rPr lang="en-GB" b="1" dirty="0"/>
              <a:t>NO</a:t>
            </a:r>
            <a:r>
              <a:rPr lang="en-GB" dirty="0"/>
              <a:t>, you will </a:t>
            </a:r>
            <a:r>
              <a:rPr lang="en-GB" u="sng" dirty="0"/>
              <a:t>still be able to submit </a:t>
            </a:r>
            <a:r>
              <a:rPr lang="en-GB" dirty="0"/>
              <a:t>a vendor response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ESOURCING: OVERVIEW OF MAIN FUNCTIONALITIES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t="12774" b="-1"/>
          <a:stretch/>
        </p:blipFill>
        <p:spPr bwMode="auto">
          <a:xfrm>
            <a:off x="1805080" y="3590365"/>
            <a:ext cx="5604249" cy="2751641"/>
          </a:xfrm>
          <a:prstGeom prst="rect">
            <a:avLst/>
          </a:prstGeom>
          <a:ln w="635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3392955" y="5720136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28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Request a clarification on a </a:t>
            </a:r>
            <a:r>
              <a:rPr lang="en-GB" dirty="0" smtClean="0"/>
              <a:t>tender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If you have questions about this tender, you can submit a request for clarification to UNOPS </a:t>
            </a:r>
          </a:p>
          <a:p>
            <a:pPr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Tender </a:t>
            </a:r>
            <a:r>
              <a:rPr lang="en-GB" b="1" dirty="0" smtClean="0"/>
              <a:t>information</a:t>
            </a:r>
            <a:r>
              <a:rPr lang="en-GB" dirty="0" smtClean="0"/>
              <a:t> tab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Request a </a:t>
            </a:r>
            <a:r>
              <a:rPr lang="en-GB" b="1" dirty="0" smtClean="0"/>
              <a:t>clarification </a:t>
            </a:r>
            <a:r>
              <a:rPr lang="en-GB" dirty="0" smtClean="0"/>
              <a:t>tab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Click </a:t>
            </a:r>
            <a:r>
              <a:rPr lang="en-GB" b="1" dirty="0"/>
              <a:t>the Request a clarification </a:t>
            </a:r>
            <a:r>
              <a:rPr lang="en-GB" dirty="0"/>
              <a:t>button. </a:t>
            </a:r>
          </a:p>
          <a:p>
            <a:pPr>
              <a:lnSpc>
                <a:spcPct val="100000"/>
              </a:lnSpc>
            </a:pPr>
            <a:r>
              <a:rPr lang="en-GB" dirty="0"/>
              <a:t>Enter your question(s)</a:t>
            </a:r>
          </a:p>
          <a:p>
            <a:pPr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Submit clarification request </a:t>
            </a:r>
            <a:r>
              <a:rPr lang="en-GB" dirty="0"/>
              <a:t>button</a:t>
            </a:r>
          </a:p>
          <a:p>
            <a:pPr>
              <a:lnSpc>
                <a:spcPct val="100000"/>
              </a:lnSpc>
            </a:pPr>
            <a:r>
              <a:rPr lang="en-GB" dirty="0"/>
              <a:t>The requests will be </a:t>
            </a:r>
            <a:r>
              <a:rPr lang="en-GB" u="sng" dirty="0"/>
              <a:t>visible to you </a:t>
            </a:r>
            <a:r>
              <a:rPr lang="en-GB" dirty="0"/>
              <a:t>and not any other vendor</a:t>
            </a:r>
          </a:p>
          <a:p>
            <a:pPr>
              <a:lnSpc>
                <a:spcPct val="100000"/>
              </a:lnSpc>
            </a:pPr>
            <a:r>
              <a:rPr lang="en-GB" dirty="0"/>
              <a:t>You can only submit clarifications </a:t>
            </a:r>
            <a:r>
              <a:rPr lang="en-GB" u="sng" dirty="0"/>
              <a:t>prior to the deadline for clarifications</a:t>
            </a:r>
          </a:p>
          <a:p>
            <a:pPr>
              <a:lnSpc>
                <a:spcPct val="100000"/>
              </a:lnSpc>
            </a:pPr>
            <a:r>
              <a:rPr lang="en-GB" dirty="0"/>
              <a:t>This deadline can be found in the </a:t>
            </a:r>
            <a:r>
              <a:rPr lang="en-GB" b="1" dirty="0"/>
              <a:t>General Information </a:t>
            </a:r>
            <a:r>
              <a:rPr lang="en-GB" dirty="0"/>
              <a:t>tab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ESOURCING: OVERVIEW OF MAIN FUNCTIONALITIES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124639" y="4056248"/>
            <a:ext cx="4800599" cy="2407024"/>
          </a:xfrm>
          <a:prstGeom prst="rect">
            <a:avLst/>
          </a:prstGeom>
          <a:ln w="6350">
            <a:solidFill>
              <a:schemeClr val="tx2"/>
            </a:solidFill>
          </a:ln>
        </p:spPr>
      </p:pic>
      <p:cxnSp>
        <p:nvCxnSpPr>
          <p:cNvPr id="8" name="Straight Arrow Connector 7"/>
          <p:cNvCxnSpPr/>
          <p:nvPr/>
        </p:nvCxnSpPr>
        <p:spPr>
          <a:xfrm flipH="1">
            <a:off x="3288179" y="4959162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027829" y="6056777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482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 Submit a response to a </a:t>
            </a:r>
            <a:r>
              <a:rPr lang="en-GB" dirty="0" smtClean="0"/>
              <a:t>tender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To respond to a tender, complete the following requirements (adjusted to specific tender)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Questionnaires</a:t>
            </a:r>
            <a:r>
              <a:rPr lang="en-GB" sz="1600" dirty="0"/>
              <a:t>: vendors complete on-line questions requested by UNOPS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Document checklist</a:t>
            </a:r>
            <a:r>
              <a:rPr lang="en-GB" sz="1600" dirty="0"/>
              <a:t>: vendors upload documents requested by UNOPS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Financial offer details</a:t>
            </a:r>
            <a:r>
              <a:rPr lang="en-GB" sz="1600" dirty="0"/>
              <a:t>: vendors enter price information requested by UNOPS (total financial offer, currency)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Once all the required information has been uploaded, the display colour beside each tab will change colour, from Red (        ), to Green (       ). At that stage, click the </a:t>
            </a:r>
            <a:r>
              <a:rPr lang="en-GB" sz="1600" b="1" dirty="0"/>
              <a:t>Submit</a:t>
            </a:r>
            <a:r>
              <a:rPr lang="en-GB" sz="1600" dirty="0"/>
              <a:t> tab.  Then, click the </a:t>
            </a:r>
            <a:r>
              <a:rPr lang="en-GB" sz="1600" b="1" dirty="0"/>
              <a:t>Submi</a:t>
            </a:r>
            <a:r>
              <a:rPr lang="en-GB" sz="1600" dirty="0"/>
              <a:t>t button to send your response to UNOPS. </a:t>
            </a:r>
            <a:r>
              <a:rPr lang="en-GB" sz="1600" u="sng" dirty="0"/>
              <a:t>You cannot submit until all mandatory information is complete and only if it is before the deadline for submission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Once submitted, the status changes from </a:t>
            </a:r>
            <a:r>
              <a:rPr lang="en-GB" sz="1600" b="1" dirty="0"/>
              <a:t>Draft</a:t>
            </a:r>
            <a:r>
              <a:rPr lang="en-GB" sz="1600" dirty="0"/>
              <a:t> to </a:t>
            </a:r>
            <a:r>
              <a:rPr lang="en-GB" sz="1600" b="1" dirty="0"/>
              <a:t>Submitted</a:t>
            </a:r>
            <a:r>
              <a:rPr lang="en-GB" sz="1600" dirty="0"/>
              <a:t> and you will receive an email notification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ESOURCING: OVERVIEW OF MAIN FUNCTIONALITIES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258073" y="4224805"/>
            <a:ext cx="5344160" cy="2254250"/>
          </a:xfrm>
          <a:prstGeom prst="rect">
            <a:avLst/>
          </a:prstGeom>
          <a:ln w="6350">
            <a:solidFill>
              <a:schemeClr val="tx2"/>
            </a:solidFill>
          </a:ln>
        </p:spPr>
      </p:pic>
      <p:sp>
        <p:nvSpPr>
          <p:cNvPr id="8" name="Rounded Rectangle 7"/>
          <p:cNvSpPr/>
          <p:nvPr/>
        </p:nvSpPr>
        <p:spPr>
          <a:xfrm>
            <a:off x="3258073" y="5617510"/>
            <a:ext cx="3472721" cy="190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690453" y="5120155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795" y="3023339"/>
            <a:ext cx="323850" cy="1905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867" y="3019274"/>
            <a:ext cx="307975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8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 Submit </a:t>
            </a:r>
            <a:r>
              <a:rPr lang="en-GB" dirty="0"/>
              <a:t>an alternative offer to a tender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You can submit alternative offer(s) </a:t>
            </a:r>
            <a:r>
              <a:rPr lang="en-GB" u="sng" dirty="0"/>
              <a:t>if specified </a:t>
            </a:r>
            <a:r>
              <a:rPr lang="en-GB" dirty="0"/>
              <a:t>in the </a:t>
            </a:r>
            <a:r>
              <a:rPr lang="en-GB" b="1" dirty="0"/>
              <a:t>Tender particulars </a:t>
            </a:r>
            <a:r>
              <a:rPr lang="en-GB" dirty="0"/>
              <a:t>tab under </a:t>
            </a:r>
            <a:r>
              <a:rPr lang="en-GB" b="1" dirty="0"/>
              <a:t>Tender information</a:t>
            </a:r>
          </a:p>
          <a:p>
            <a:pPr>
              <a:lnSpc>
                <a:spcPct val="100000"/>
              </a:lnSpc>
            </a:pPr>
            <a:r>
              <a:rPr lang="en-GB" dirty="0"/>
              <a:t>Alternative offer(s) must be submitted </a:t>
            </a:r>
            <a:r>
              <a:rPr lang="en-GB" u="sng" dirty="0"/>
              <a:t>before</a:t>
            </a:r>
            <a:r>
              <a:rPr lang="en-GB" dirty="0"/>
              <a:t> the deadline for submission specified in the </a:t>
            </a:r>
            <a:r>
              <a:rPr lang="en-GB" b="1" dirty="0"/>
              <a:t>General information </a:t>
            </a:r>
            <a:r>
              <a:rPr lang="en-GB" dirty="0"/>
              <a:t>tab under </a:t>
            </a:r>
            <a:r>
              <a:rPr lang="en-GB" b="1" dirty="0"/>
              <a:t>Tender information</a:t>
            </a:r>
          </a:p>
          <a:p>
            <a:pPr>
              <a:lnSpc>
                <a:spcPct val="100000"/>
              </a:lnSpc>
            </a:pPr>
            <a:r>
              <a:rPr lang="en-GB" dirty="0"/>
              <a:t>After you have submitted a response to a tender, and your status is </a:t>
            </a:r>
            <a:r>
              <a:rPr lang="en-GB" b="1" dirty="0"/>
              <a:t>Submitted</a:t>
            </a:r>
            <a:r>
              <a:rPr lang="en-GB" dirty="0"/>
              <a:t> (green colour), you can submit alternative offer(s) if allowed </a:t>
            </a:r>
          </a:p>
          <a:p>
            <a:pPr>
              <a:lnSpc>
                <a:spcPct val="100000"/>
              </a:lnSpc>
            </a:pPr>
            <a:r>
              <a:rPr lang="en-GB" dirty="0"/>
              <a:t>Go to the home tab (      ) of the tender submission and click on </a:t>
            </a:r>
            <a:r>
              <a:rPr lang="en-GB" b="1" dirty="0"/>
              <a:t>Submit an alternative offer 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ESOURCING: OVERVIEW OF MAIN FUNCTIONALITIES</a:t>
            </a:r>
          </a:p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272" y="2892799"/>
            <a:ext cx="342060" cy="342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2799968" y="5603829"/>
            <a:ext cx="410845" cy="1301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860168" y="4892629"/>
            <a:ext cx="410845" cy="1301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600200" y="3824007"/>
            <a:ext cx="5943600" cy="2114550"/>
            <a:chOff x="1600200" y="3824007"/>
            <a:chExt cx="5943600" cy="2114550"/>
          </a:xfrm>
        </p:grpSpPr>
        <p:pic>
          <p:nvPicPr>
            <p:cNvPr id="8" name="Picture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600200" y="3824007"/>
              <a:ext cx="5943600" cy="2114550"/>
            </a:xfrm>
            <a:prstGeom prst="rect">
              <a:avLst/>
            </a:prstGeom>
            <a:ln w="6350">
              <a:solidFill>
                <a:schemeClr val="tx2"/>
              </a:solidFill>
            </a:ln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522" y="3832320"/>
              <a:ext cx="1276350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202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View, edit and withdraw a response to a </a:t>
            </a:r>
            <a:r>
              <a:rPr lang="en-GB" dirty="0" smtClean="0"/>
              <a:t>tender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Once you have submitted a vendor response to a tender, you can perform the following actions: view, edit, and withdraw your response(s)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You can only edit and withdraw a response </a:t>
            </a:r>
            <a:r>
              <a:rPr lang="en-GB" sz="1600" u="sng" dirty="0"/>
              <a:t>before the deadline for submission </a:t>
            </a:r>
            <a:r>
              <a:rPr lang="en-GB" sz="1600" dirty="0"/>
              <a:t>as specified in the </a:t>
            </a:r>
            <a:r>
              <a:rPr lang="en-GB" sz="1600" b="1" dirty="0"/>
              <a:t>General information </a:t>
            </a:r>
            <a:r>
              <a:rPr lang="en-GB" sz="1600" dirty="0"/>
              <a:t>tab under </a:t>
            </a:r>
            <a:r>
              <a:rPr lang="en-GB" sz="1600" b="1" dirty="0"/>
              <a:t>Tender information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You can withdraw your response any time </a:t>
            </a:r>
            <a:r>
              <a:rPr lang="en-GB" sz="1600" u="sng" dirty="0"/>
              <a:t>before</a:t>
            </a:r>
            <a:r>
              <a:rPr lang="en-GB" sz="1600" dirty="0"/>
              <a:t> the submission deadline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Select the </a:t>
            </a:r>
            <a:r>
              <a:rPr lang="en-GB" sz="1600" b="1" dirty="0"/>
              <a:t>tender</a:t>
            </a:r>
            <a:r>
              <a:rPr lang="en-GB" sz="1600" dirty="0"/>
              <a:t> you would like to withdraw your response from 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Then, go to the </a:t>
            </a:r>
            <a:r>
              <a:rPr lang="en-GB" sz="1600" b="1" dirty="0"/>
              <a:t>Submit</a:t>
            </a:r>
            <a:r>
              <a:rPr lang="en-GB" sz="1600" dirty="0"/>
              <a:t> tab and click </a:t>
            </a:r>
            <a:r>
              <a:rPr lang="en-GB" sz="1600" b="1" dirty="0"/>
              <a:t>Withdraw submission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The status of a response you withdraw will change from </a:t>
            </a:r>
            <a:r>
              <a:rPr lang="en-GB" sz="1600" b="1" dirty="0"/>
              <a:t>Submitted</a:t>
            </a:r>
            <a:r>
              <a:rPr lang="en-GB" sz="1600" dirty="0"/>
              <a:t> (in green) to </a:t>
            </a:r>
            <a:r>
              <a:rPr lang="en-GB" sz="1600" b="1" dirty="0"/>
              <a:t>Draft</a:t>
            </a:r>
            <a:r>
              <a:rPr lang="en-GB" sz="1600" dirty="0"/>
              <a:t> (in blue). </a:t>
            </a:r>
            <a:r>
              <a:rPr lang="en-GB" sz="1600" u="sng" dirty="0"/>
              <a:t>You can then Edit the tender and Submit again if before the deadline</a:t>
            </a:r>
          </a:p>
          <a:p>
            <a:pPr>
              <a:lnSpc>
                <a:spcPct val="100000"/>
              </a:lnSpc>
            </a:pPr>
            <a:r>
              <a:rPr lang="en-GB" sz="1600" u="sng" dirty="0"/>
              <a:t>Draft responses are ignored by UNOPS eSourcing once the deadline for submission has passed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ESOURCING: OVERVIEW OF MAIN FUNCTIONALITIES</a:t>
            </a:r>
          </a:p>
          <a:p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721540" y="6034531"/>
            <a:ext cx="410844" cy="2356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531209" y="5021520"/>
            <a:ext cx="313772" cy="2266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051169" y="5472952"/>
            <a:ext cx="309290" cy="23117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1707777" y="4368137"/>
            <a:ext cx="6051177" cy="2084911"/>
            <a:chOff x="1707777" y="4368137"/>
            <a:chExt cx="6051177" cy="2084911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7777" y="4368137"/>
              <a:ext cx="6051177" cy="2084911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2836" y="4384763"/>
              <a:ext cx="1276350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069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6. Respond to an evaluation </a:t>
            </a:r>
            <a:r>
              <a:rPr lang="en-GB" dirty="0" smtClean="0"/>
              <a:t>clarification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UNOPS </a:t>
            </a:r>
            <a:r>
              <a:rPr lang="en-GB" u="sng" dirty="0"/>
              <a:t>may</a:t>
            </a:r>
            <a:r>
              <a:rPr lang="en-GB" dirty="0"/>
              <a:t> request a clarification of a response you submitted</a:t>
            </a:r>
          </a:p>
          <a:p>
            <a:pPr>
              <a:lnSpc>
                <a:spcPct val="100000"/>
              </a:lnSpc>
            </a:pPr>
            <a:r>
              <a:rPr lang="en-GB" dirty="0"/>
              <a:t>UNOPS issues any clarifications </a:t>
            </a:r>
            <a:r>
              <a:rPr lang="en-GB" u="sng" dirty="0"/>
              <a:t>after</a:t>
            </a:r>
            <a:r>
              <a:rPr lang="en-GB" dirty="0"/>
              <a:t> the deadline for submission has passed, i.e. during the tender evaluation stage  </a:t>
            </a:r>
          </a:p>
          <a:p>
            <a:pPr>
              <a:lnSpc>
                <a:spcPct val="100000"/>
              </a:lnSpc>
            </a:pPr>
            <a:r>
              <a:rPr lang="en-GB" dirty="0"/>
              <a:t>Access the tender through the link in the </a:t>
            </a:r>
            <a:r>
              <a:rPr lang="en-GB" u="sng" dirty="0"/>
              <a:t>clarification email </a:t>
            </a:r>
            <a:r>
              <a:rPr lang="en-GB" dirty="0"/>
              <a:t>you received, </a:t>
            </a:r>
          </a:p>
          <a:p>
            <a:pPr>
              <a:lnSpc>
                <a:spcPct val="100000"/>
              </a:lnSpc>
            </a:pPr>
            <a:r>
              <a:rPr lang="en-GB" dirty="0"/>
              <a:t>or go to the </a:t>
            </a:r>
            <a:r>
              <a:rPr lang="en-GB" b="1" dirty="0"/>
              <a:t>Evaluation clarifications </a:t>
            </a:r>
            <a:r>
              <a:rPr lang="en-GB" dirty="0"/>
              <a:t>tab of the tender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ESOURCING: OVERVIEW OF MAIN FUNCTIONALITIES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543" y="2996209"/>
            <a:ext cx="5576421" cy="2180908"/>
          </a:xfrm>
          <a:prstGeom prst="rect">
            <a:avLst/>
          </a:prstGeom>
          <a:noFill/>
          <a:ln w="6350">
            <a:solidFill>
              <a:schemeClr val="tx2"/>
            </a:solidFill>
          </a:ln>
          <a:extLst/>
        </p:spPr>
      </p:pic>
      <p:grpSp>
        <p:nvGrpSpPr>
          <p:cNvPr id="8" name="Group 7"/>
          <p:cNvGrpSpPr/>
          <p:nvPr/>
        </p:nvGrpSpPr>
        <p:grpSpPr>
          <a:xfrm>
            <a:off x="2351207" y="3851641"/>
            <a:ext cx="4323505" cy="1044989"/>
            <a:chOff x="943152" y="2484246"/>
            <a:chExt cx="5554223" cy="1044989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943152" y="3529235"/>
              <a:ext cx="41601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6192575" y="2484246"/>
              <a:ext cx="304800" cy="228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998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3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9773" y="1255326"/>
            <a:ext cx="8358940" cy="575642"/>
            <a:chOff x="389773" y="1556792"/>
            <a:chExt cx="8358940" cy="575642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 smtClean="0">
                  <a:solidFill>
                    <a:srgbClr val="F6F6F6"/>
                  </a:solidFill>
                </a:rPr>
                <a:t>1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9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Introduction to UNGM and UNOPS eSourcing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89773" y="1991873"/>
            <a:ext cx="8358940" cy="575642"/>
            <a:chOff x="389773" y="1556792"/>
            <a:chExt cx="8358940" cy="575642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2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12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Register on the UNGM portal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9773" y="4201514"/>
            <a:ext cx="8358940" cy="575642"/>
            <a:chOff x="389773" y="1556792"/>
            <a:chExt cx="8358940" cy="575642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5</a:t>
              </a: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 recommendations for vendors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9773" y="4938061"/>
            <a:ext cx="8358940" cy="575642"/>
            <a:chOff x="389773" y="1556792"/>
            <a:chExt cx="8358940" cy="575642"/>
          </a:xfrm>
        </p:grpSpPr>
        <p:sp>
          <p:nvSpPr>
            <p:cNvPr id="17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6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18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Contact and resources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9773" y="2728420"/>
            <a:ext cx="8358940" cy="575642"/>
            <a:chOff x="389773" y="1556792"/>
            <a:chExt cx="8358940" cy="575642"/>
          </a:xfrm>
        </p:grpSpPr>
        <p:sp>
          <p:nvSpPr>
            <p:cNvPr id="20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3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21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Search </a:t>
              </a:r>
              <a:r>
                <a:rPr lang="en-GB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tender notices </a:t>
              </a: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 express </a:t>
              </a:r>
              <a:r>
                <a:rPr lang="en-GB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interest / access eSourcing</a:t>
              </a:r>
              <a:endPara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9773" y="3464967"/>
            <a:ext cx="8358940" cy="575642"/>
            <a:chOff x="389773" y="1556792"/>
            <a:chExt cx="8358940" cy="575642"/>
          </a:xfrm>
        </p:grpSpPr>
        <p:sp>
          <p:nvSpPr>
            <p:cNvPr id="23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4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24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Main functionalities of UNOPS eSourcing</a:t>
              </a:r>
              <a:endPara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9773" y="5674607"/>
            <a:ext cx="8358940" cy="575642"/>
            <a:chOff x="389773" y="1556792"/>
            <a:chExt cx="8358940" cy="575642"/>
          </a:xfrm>
        </p:grpSpPr>
        <p:sp>
          <p:nvSpPr>
            <p:cNvPr id="26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 smtClean="0">
                  <a:solidFill>
                    <a:srgbClr val="F6F6F6"/>
                  </a:solidFill>
                </a:rPr>
                <a:t>7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27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Q&amp;A session</a:t>
              </a:r>
            </a:p>
          </p:txBody>
        </p:sp>
      </p:grp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2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7. Check tender status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30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Click under </a:t>
            </a:r>
            <a:r>
              <a:rPr lang="en-GB" sz="1600" b="1" dirty="0"/>
              <a:t>View my tender submissions </a:t>
            </a:r>
            <a:r>
              <a:rPr lang="en-GB" sz="1600" dirty="0"/>
              <a:t>(if you are already logged into eSourcing, go to </a:t>
            </a:r>
            <a:r>
              <a:rPr lang="en-GB" sz="1600" b="1" dirty="0"/>
              <a:t>My tenders</a:t>
            </a:r>
            <a:r>
              <a:rPr lang="en-GB" sz="1600" dirty="0"/>
              <a:t>)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There are three possible tender status: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Open (</a:t>
            </a:r>
            <a:r>
              <a:rPr lang="en-GB" sz="1600" b="1" dirty="0">
                <a:solidFill>
                  <a:srgbClr val="00B050"/>
                </a:solidFill>
              </a:rPr>
              <a:t>green</a:t>
            </a:r>
            <a:r>
              <a:rPr lang="en-GB" sz="1600" dirty="0"/>
              <a:t> colour): deadline has not passed yet.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Evaluation (</a:t>
            </a:r>
            <a:r>
              <a:rPr lang="en-GB" sz="1600" b="1" dirty="0">
                <a:solidFill>
                  <a:srgbClr val="FF6900"/>
                </a:solidFill>
              </a:rPr>
              <a:t>orange</a:t>
            </a:r>
            <a:r>
              <a:rPr lang="en-GB" sz="1600" dirty="0"/>
              <a:t> colour): deadline has passed and UNOPS is making an evaluation of the vendor submissions received.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Finalized </a:t>
            </a:r>
            <a:r>
              <a:rPr lang="en-GB" sz="1600" dirty="0" smtClean="0"/>
              <a:t>(</a:t>
            </a:r>
            <a:r>
              <a:rPr lang="en-GB" sz="1600" b="1" dirty="0" smtClean="0">
                <a:solidFill>
                  <a:schemeClr val="tx2"/>
                </a:solidFill>
              </a:rPr>
              <a:t>blue</a:t>
            </a:r>
            <a:r>
              <a:rPr lang="en-GB" sz="1600" dirty="0" smtClean="0">
                <a:solidFill>
                  <a:schemeClr val="tx2"/>
                </a:solidFill>
              </a:rPr>
              <a:t> </a:t>
            </a:r>
            <a:r>
              <a:rPr lang="en-GB" sz="1600" dirty="0" smtClean="0"/>
              <a:t>colour</a:t>
            </a:r>
            <a:r>
              <a:rPr lang="en-GB" sz="1600" dirty="0"/>
              <a:t>): when UNOPS has finalized the evaluation and determined the results. Click on the UNGM button to see the contract awards page</a:t>
            </a:r>
            <a:r>
              <a:rPr lang="en-GB" sz="1600" dirty="0" smtClean="0"/>
              <a:t>.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Cancelled (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grey</a:t>
            </a:r>
            <a:r>
              <a:rPr lang="en-GB" sz="1600" dirty="0" smtClean="0"/>
              <a:t> colour): </a:t>
            </a:r>
            <a:r>
              <a:rPr lang="en-GB" sz="1600" dirty="0"/>
              <a:t>when the tender has been cancelled by UNOPS</a:t>
            </a:r>
            <a:r>
              <a:rPr lang="en-GB" sz="1600" dirty="0" smtClean="0"/>
              <a:t>.</a:t>
            </a:r>
          </a:p>
          <a:p>
            <a:pPr lvl="1">
              <a:lnSpc>
                <a:spcPct val="100000"/>
              </a:lnSpc>
            </a:pPr>
            <a:endParaRPr lang="en-GB" sz="1600" dirty="0"/>
          </a:p>
          <a:p>
            <a:pPr>
              <a:lnSpc>
                <a:spcPct val="100000"/>
              </a:lnSpc>
            </a:pPr>
            <a:r>
              <a:rPr lang="en-GB" sz="1600" dirty="0"/>
              <a:t>You will receive an </a:t>
            </a:r>
            <a:r>
              <a:rPr lang="en-GB" sz="1600" b="1" dirty="0"/>
              <a:t>automatic email notification </a:t>
            </a:r>
            <a:r>
              <a:rPr lang="en-GB" sz="1600" dirty="0"/>
              <a:t>once UNOPS has finalized the tender evaluation, with information about the outcome. This email will inform you on the outcome: whether you have been short listed or not (in EOI and PQ tenders) or whether you have been awarded a contract or not (in solicitation tenders: RFQ, ITB, RFP). These automatic emails will also include the contact details of the UNOPS personnel responsible for the tender if you would like to seek further information.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In case there have been any </a:t>
            </a:r>
            <a:r>
              <a:rPr lang="en-GB" sz="1600" b="1" dirty="0"/>
              <a:t>contracts awarded </a:t>
            </a:r>
            <a:r>
              <a:rPr lang="en-GB" sz="1600" dirty="0"/>
              <a:t>as a result of this tender it will also provide a link to the UNGM contract awards page: </a:t>
            </a:r>
            <a:r>
              <a:rPr lang="en-GB" sz="1600" dirty="0">
                <a:hlinkClick r:id="rId2"/>
              </a:rPr>
              <a:t>https://</a:t>
            </a:r>
            <a:r>
              <a:rPr lang="en-GB" sz="1600" dirty="0" smtClean="0">
                <a:hlinkClick r:id="rId2"/>
              </a:rPr>
              <a:t>www.ungm.org/Public/ContractAward</a:t>
            </a:r>
            <a:r>
              <a:rPr lang="en-GB" sz="1600" dirty="0" smtClean="0"/>
              <a:t>   </a:t>
            </a:r>
            <a:r>
              <a:rPr lang="en-GB" sz="1600" dirty="0"/>
              <a:t>	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 	</a:t>
            </a:r>
          </a:p>
          <a:p>
            <a:pPr>
              <a:lnSpc>
                <a:spcPct val="100000"/>
              </a:lnSpc>
            </a:pPr>
            <a:endParaRPr lang="en-GB" sz="1600" dirty="0"/>
          </a:p>
          <a:p>
            <a:pPr>
              <a:lnSpc>
                <a:spcPct val="100000"/>
              </a:lnSpc>
            </a:pPr>
            <a:endParaRPr lang="en-GB" sz="1600" dirty="0"/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ESOURCING: OVERVIEW OF MAIN FUNCTIONALITIES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4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771341" cy="2177562"/>
          </a:xfrm>
        </p:spPr>
        <p:txBody>
          <a:bodyPr/>
          <a:lstStyle/>
          <a:p>
            <a:r>
              <a:rPr lang="en-GB" dirty="0"/>
              <a:t>KEY RECOMMENDATIONS FOR VENDORS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880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recommendations for vendors using UNOPS </a:t>
            </a:r>
            <a:r>
              <a:rPr lang="en-GB" dirty="0" smtClean="0"/>
              <a:t>eSourcing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32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5. KEY RECOMMENDATIONS FOR VENDORS</a:t>
            </a:r>
          </a:p>
          <a:p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1002392" y="5794616"/>
            <a:ext cx="648000" cy="64800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</a:t>
            </a:r>
          </a:p>
        </p:txBody>
      </p:sp>
      <p:sp>
        <p:nvSpPr>
          <p:cNvPr id="8" name="Oval 7"/>
          <p:cNvSpPr/>
          <p:nvPr/>
        </p:nvSpPr>
        <p:spPr>
          <a:xfrm>
            <a:off x="1002392" y="1174856"/>
            <a:ext cx="648000" cy="64800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Oval 8"/>
          <p:cNvSpPr/>
          <p:nvPr/>
        </p:nvSpPr>
        <p:spPr>
          <a:xfrm>
            <a:off x="1002392" y="1944816"/>
            <a:ext cx="648000" cy="64800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Oval 9"/>
          <p:cNvSpPr/>
          <p:nvPr/>
        </p:nvSpPr>
        <p:spPr>
          <a:xfrm>
            <a:off x="1002392" y="2714776"/>
            <a:ext cx="648000" cy="64800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Oval 10"/>
          <p:cNvSpPr/>
          <p:nvPr/>
        </p:nvSpPr>
        <p:spPr>
          <a:xfrm>
            <a:off x="1002392" y="4254696"/>
            <a:ext cx="648000" cy="64800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2" name="Oval 11"/>
          <p:cNvSpPr/>
          <p:nvPr/>
        </p:nvSpPr>
        <p:spPr>
          <a:xfrm>
            <a:off x="1002392" y="3484736"/>
            <a:ext cx="648000" cy="64800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3" name="Oval 12"/>
          <p:cNvSpPr/>
          <p:nvPr/>
        </p:nvSpPr>
        <p:spPr>
          <a:xfrm>
            <a:off x="1002392" y="5024656"/>
            <a:ext cx="648000" cy="64800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04632" y="115156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 as a UNOPS vendor in </a:t>
            </a:r>
            <a:r>
              <a:rPr lang="en-GB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UNGM. If already registered, check that your information is complete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804632" y="2094944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 interest in a tender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804632" y="285411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 tender details, especially the submission deadline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804632" y="362407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 UNOPS whether you intend to submit or not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804632" y="439403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clarifications on a tender if you have questions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804632" y="516399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your submission in draft and don’t wait for the last minute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804632" y="5947598"/>
            <a:ext cx="7339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 to </a:t>
            </a:r>
            <a:r>
              <a:rPr lang="en-GB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UNOPS </a:t>
            </a:r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clarifications in a promptly manner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16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771341" cy="2177562"/>
          </a:xfrm>
        </p:spPr>
        <p:txBody>
          <a:bodyPr/>
          <a:lstStyle/>
          <a:p>
            <a:r>
              <a:rPr lang="en-GB" dirty="0" smtClean="0"/>
              <a:t>CONTACTS AND RESOURSES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6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55336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Contacts and </a:t>
            </a:r>
            <a:r>
              <a:rPr lang="en-GB" dirty="0" err="1" smtClean="0"/>
              <a:t>resouses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34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/>
              <a:t>UNGM</a:t>
            </a:r>
          </a:p>
          <a:p>
            <a:pPr>
              <a:lnSpc>
                <a:spcPct val="100000"/>
              </a:lnSpc>
            </a:pPr>
            <a:r>
              <a:rPr lang="en-GB" dirty="0"/>
              <a:t>For general information please visit </a:t>
            </a:r>
            <a:r>
              <a:rPr lang="en-GB" dirty="0" smtClean="0">
                <a:hlinkClick r:id="rId2"/>
              </a:rPr>
              <a:t>www.ungm.or</a:t>
            </a:r>
            <a:r>
              <a:rPr lang="en-GB" dirty="0" smtClean="0"/>
              <a:t> g 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For further assistance on the UNGM vendor registration process, use the </a:t>
            </a:r>
            <a:r>
              <a:rPr lang="en-GB" b="1" dirty="0"/>
              <a:t>Help</a:t>
            </a:r>
            <a:r>
              <a:rPr lang="en-GB" dirty="0"/>
              <a:t> functionality and FAQ available on the site: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www.ungm.org/Public/Help</a:t>
            </a:r>
            <a:r>
              <a:rPr lang="en-GB" dirty="0" smtClean="0"/>
              <a:t>  </a:t>
            </a:r>
            <a:endParaRPr lang="en-GB" dirty="0"/>
          </a:p>
          <a:p>
            <a:pPr>
              <a:lnSpc>
                <a:spcPct val="100000"/>
              </a:lnSpc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/>
              <a:t>UNOPS eSourcing</a:t>
            </a:r>
          </a:p>
          <a:p>
            <a:pPr>
              <a:lnSpc>
                <a:spcPct val="100000"/>
              </a:lnSpc>
            </a:pPr>
            <a:r>
              <a:rPr lang="en-GB" dirty="0"/>
              <a:t>For general information about UNOPS please visit </a:t>
            </a:r>
            <a:r>
              <a:rPr lang="en-GB" dirty="0" smtClean="0">
                <a:hlinkClick r:id="rId4"/>
              </a:rPr>
              <a:t>www.unops.org</a:t>
            </a:r>
            <a:r>
              <a:rPr lang="en-GB" dirty="0" smtClean="0"/>
              <a:t> 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For information about UNOPS procurement please visit </a:t>
            </a:r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www.unops.org/english/Opportunities/suppliers/Pages/Business-opportunities.aspx</a:t>
            </a:r>
            <a:r>
              <a:rPr lang="en-GB" dirty="0" smtClean="0"/>
              <a:t> </a:t>
            </a: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 smtClean="0"/>
              <a:t>For </a:t>
            </a:r>
            <a:r>
              <a:rPr lang="en-GB" dirty="0"/>
              <a:t>assistance on the </a:t>
            </a:r>
            <a:r>
              <a:rPr lang="en-GB" u="sng" dirty="0"/>
              <a:t>UNOPS eSourcing system</a:t>
            </a:r>
          </a:p>
          <a:p>
            <a:pPr>
              <a:lnSpc>
                <a:spcPct val="100000"/>
              </a:lnSpc>
            </a:pPr>
            <a:r>
              <a:rPr lang="en-GB" dirty="0"/>
              <a:t>Use the </a:t>
            </a:r>
            <a:r>
              <a:rPr lang="en-GB" b="1" dirty="0"/>
              <a:t>Help</a:t>
            </a:r>
            <a:r>
              <a:rPr lang="en-GB" dirty="0"/>
              <a:t> functionality available on the site, including the user guides, FAQ and videos: </a:t>
            </a:r>
            <a:r>
              <a:rPr lang="en-GB" dirty="0">
                <a:hlinkClick r:id="rId6"/>
              </a:rPr>
              <a:t>https://esourcing.unops.org/#/</a:t>
            </a:r>
            <a:r>
              <a:rPr lang="en-GB" dirty="0" smtClean="0">
                <a:hlinkClick r:id="rId6"/>
              </a:rPr>
              <a:t>Help/Guides</a:t>
            </a:r>
            <a:r>
              <a:rPr lang="en-GB" dirty="0" smtClean="0"/>
              <a:t>   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Contact the UNOPS Helpdesk at: </a:t>
            </a:r>
            <a:r>
              <a:rPr lang="en-GB" dirty="0" smtClean="0">
                <a:hlinkClick r:id="rId7"/>
              </a:rPr>
              <a:t>esourcing@unops.org</a:t>
            </a:r>
            <a:r>
              <a:rPr lang="en-GB" dirty="0" smtClean="0"/>
              <a:t> Please </a:t>
            </a:r>
            <a:r>
              <a:rPr lang="en-GB" dirty="0"/>
              <a:t>provide your UNGM user name, your UNGM Registration Number and the tender reference (e.g. </a:t>
            </a:r>
            <a:r>
              <a:rPr lang="en-GB" dirty="0" smtClean="0"/>
              <a:t>RFP/2016/296)</a:t>
            </a:r>
            <a:endParaRPr lang="en-GB" dirty="0"/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6. CONTACTS AND RESOURSES</a:t>
            </a:r>
          </a:p>
        </p:txBody>
      </p:sp>
    </p:spTree>
    <p:extLst>
      <p:ext uri="{BB962C8B-B14F-4D97-AF65-F5344CB8AC3E}">
        <p14:creationId xmlns:p14="http://schemas.microsoft.com/office/powerpoint/2010/main" val="267461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771341" cy="2177562"/>
          </a:xfrm>
        </p:spPr>
        <p:txBody>
          <a:bodyPr/>
          <a:lstStyle/>
          <a:p>
            <a:r>
              <a:rPr lang="en-GB" dirty="0"/>
              <a:t>Q&amp;A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7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50506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TO UNGM AND UNOPS ESOURCING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1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59893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United Nations Global Marketplace (UNGM)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b="1" dirty="0"/>
              <a:t>Common procurement portal </a:t>
            </a:r>
            <a:r>
              <a:rPr lang="en-GB" dirty="0"/>
              <a:t>of the United Nations system of organizations</a:t>
            </a:r>
          </a:p>
          <a:p>
            <a:pPr>
              <a:lnSpc>
                <a:spcPct val="100000"/>
              </a:lnSpc>
            </a:pPr>
            <a:r>
              <a:rPr lang="en-GB" dirty="0"/>
              <a:t>Brings together </a:t>
            </a:r>
            <a:r>
              <a:rPr lang="en-GB" b="1" dirty="0"/>
              <a:t>UN procurement staff and the vendor community</a:t>
            </a:r>
            <a:r>
              <a:rPr lang="en-GB" dirty="0"/>
              <a:t>. </a:t>
            </a:r>
          </a:p>
          <a:p>
            <a:pPr>
              <a:lnSpc>
                <a:spcPct val="100000"/>
              </a:lnSpc>
            </a:pPr>
            <a:r>
              <a:rPr lang="en-GB" b="1" dirty="0"/>
              <a:t>Self-service </a:t>
            </a:r>
            <a:r>
              <a:rPr lang="en-GB" dirty="0"/>
              <a:t>portal</a:t>
            </a:r>
            <a:r>
              <a:rPr lang="en-GB" b="1" dirty="0"/>
              <a:t> </a:t>
            </a:r>
            <a:r>
              <a:rPr lang="en-GB" dirty="0"/>
              <a:t>where potential suppliers can register with one or more of the </a:t>
            </a:r>
            <a:r>
              <a:rPr lang="en-GB" b="1" dirty="0">
                <a:ea typeface="+mn-ea"/>
              </a:rPr>
              <a:t>29 UN organizations </a:t>
            </a:r>
            <a:r>
              <a:rPr lang="en-GB" dirty="0"/>
              <a:t>using the UNGM as their vendor database and sourcing tool. These organizations account for over 99% of the total UN procurement spent (approx. USD 17.7 Bn. per year)</a:t>
            </a:r>
          </a:p>
          <a:p>
            <a:pPr>
              <a:lnSpc>
                <a:spcPct val="100000"/>
              </a:lnSpc>
            </a:pPr>
            <a:r>
              <a:rPr lang="en-GB" dirty="0"/>
              <a:t>Excellent way to introduce products and services to many UN organizations, countries and regions by completing </a:t>
            </a:r>
            <a:r>
              <a:rPr lang="en-GB" b="1" dirty="0"/>
              <a:t>only one registration form</a:t>
            </a:r>
          </a:p>
          <a:p>
            <a:pPr>
              <a:lnSpc>
                <a:spcPct val="100000"/>
              </a:lnSpc>
            </a:pPr>
            <a:r>
              <a:rPr lang="en-GB" b="1" dirty="0"/>
              <a:t>No cost </a:t>
            </a:r>
            <a:r>
              <a:rPr lang="en-GB" dirty="0"/>
              <a:t>for vendor’s to register</a:t>
            </a:r>
          </a:p>
          <a:p>
            <a:pPr>
              <a:lnSpc>
                <a:spcPct val="100000"/>
              </a:lnSpc>
            </a:pPr>
            <a:r>
              <a:rPr lang="en-GB" dirty="0"/>
              <a:t>UNGM also provides an overview of </a:t>
            </a:r>
            <a:r>
              <a:rPr lang="en-GB" b="1" dirty="0"/>
              <a:t>tender notices </a:t>
            </a:r>
          </a:p>
          <a:p>
            <a:pPr>
              <a:lnSpc>
                <a:spcPct val="100000"/>
              </a:lnSpc>
            </a:pPr>
            <a:r>
              <a:rPr lang="en-GB" b="1" dirty="0"/>
              <a:t>Entry point for various UN </a:t>
            </a:r>
            <a:r>
              <a:rPr lang="en-GB" dirty="0"/>
              <a:t>agencies’ e-procurement systems which are integrated with the UNGM website, such as the </a:t>
            </a:r>
            <a:r>
              <a:rPr lang="en-GB" b="1" dirty="0"/>
              <a:t>UNOPS eSourcing system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722313" y="85725"/>
            <a:ext cx="7707312" cy="209550"/>
          </a:xfrm>
        </p:spPr>
        <p:txBody>
          <a:bodyPr/>
          <a:lstStyle/>
          <a:p>
            <a:r>
              <a:rPr lang="en-GB" dirty="0" smtClean="0"/>
              <a:t>1. INTRODUCTION TO </a:t>
            </a:r>
            <a:r>
              <a:rPr lang="en-GB" dirty="0"/>
              <a:t>UNGM </a:t>
            </a:r>
            <a:r>
              <a:rPr lang="en-GB" dirty="0" smtClean="0"/>
              <a:t>AND UNOPS eSourcing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250" y="5304976"/>
            <a:ext cx="29295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78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UNOPS eSourcing is an </a:t>
            </a:r>
            <a:r>
              <a:rPr lang="en-GB" b="1" dirty="0"/>
              <a:t>e-tendering system </a:t>
            </a:r>
            <a:r>
              <a:rPr lang="en-GB" dirty="0"/>
              <a:t>developed by UNOPS to conduct its tender processes</a:t>
            </a:r>
          </a:p>
          <a:p>
            <a:pPr>
              <a:lnSpc>
                <a:spcPct val="100000"/>
              </a:lnSpc>
            </a:pPr>
            <a:r>
              <a:rPr lang="en-GB" dirty="0"/>
              <a:t>The system handles </a:t>
            </a:r>
            <a:r>
              <a:rPr lang="en-GB" b="1" dirty="0"/>
              <a:t>on-line</a:t>
            </a:r>
            <a:r>
              <a:rPr lang="en-GB" dirty="0"/>
              <a:t> the sourcing, solicitation, bid opening, evaluation and award stages of the procurement process (next slide: system scope)</a:t>
            </a:r>
          </a:p>
          <a:p>
            <a:pPr>
              <a:lnSpc>
                <a:spcPct val="100000"/>
              </a:lnSpc>
            </a:pPr>
            <a:r>
              <a:rPr lang="en-GB" dirty="0"/>
              <a:t>Streamlines how UNOPS and our vendors interact, providing </a:t>
            </a:r>
            <a:r>
              <a:rPr lang="en-GB" b="1" dirty="0"/>
              <a:t>increased</a:t>
            </a:r>
            <a:r>
              <a:rPr lang="en-GB" dirty="0"/>
              <a:t> </a:t>
            </a:r>
            <a:r>
              <a:rPr lang="en-GB" b="1" dirty="0"/>
              <a:t>efficiency and governance</a:t>
            </a:r>
            <a:r>
              <a:rPr lang="en-GB" dirty="0"/>
              <a:t> to the procurement process</a:t>
            </a:r>
          </a:p>
          <a:p>
            <a:pPr>
              <a:lnSpc>
                <a:spcPct val="100000"/>
              </a:lnSpc>
            </a:pPr>
            <a:r>
              <a:rPr lang="en-GB" dirty="0"/>
              <a:t>In order to access the full UNOPS tender details and submit a vendor response to a tender using the system</a:t>
            </a:r>
            <a:r>
              <a:rPr lang="en-GB" b="1" dirty="0"/>
              <a:t> vendors must be registered as a UNOPS vendor on UNGM</a:t>
            </a:r>
          </a:p>
          <a:p>
            <a:pPr>
              <a:lnSpc>
                <a:spcPct val="100000"/>
              </a:lnSpc>
            </a:pPr>
            <a:r>
              <a:rPr lang="en-GB" dirty="0"/>
              <a:t>Roll out eSourcing started at UNOPS progressively from February 2016 and it is expected that by the end of 2017 almost all procurement processes will be done in the system.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1. INTRODUCTION TO UNGM AND UNOPS eSourcing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7" y="5066739"/>
            <a:ext cx="3733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UNOPS eSourcing</a:t>
            </a:r>
          </a:p>
        </p:txBody>
      </p:sp>
    </p:spTree>
    <p:extLst>
      <p:ext uri="{BB962C8B-B14F-4D97-AF65-F5344CB8AC3E}">
        <p14:creationId xmlns:p14="http://schemas.microsoft.com/office/powerpoint/2010/main" val="338076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UNOPS eSourcing system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1. INTRODUCTION TO UNGM AND UNOPS eSourcing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163077" y="2008660"/>
            <a:ext cx="0" cy="3420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47225" y="1541468"/>
            <a:ext cx="1208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E4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UNOPS</a:t>
            </a:r>
            <a:endParaRPr lang="en-GB" b="1" dirty="0">
              <a:solidFill>
                <a:srgbClr val="0E4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816" y="1541468"/>
            <a:ext cx="1603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E4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Vendor </a:t>
            </a:r>
            <a:r>
              <a:rPr lang="en-GB" sz="1400" dirty="0" smtClean="0">
                <a:solidFill>
                  <a:srgbClr val="0E4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(through UNGM)</a:t>
            </a:r>
            <a:endParaRPr lang="en-GB" sz="1400" dirty="0">
              <a:solidFill>
                <a:srgbClr val="0E4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11648" y="2095070"/>
            <a:ext cx="1692000" cy="396000"/>
          </a:xfrm>
          <a:prstGeom prst="rect">
            <a:avLst/>
          </a:prstGeom>
          <a:solidFill>
            <a:srgbClr val="0E485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en-GB" sz="11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Requisition (oneUNOPS)</a:t>
            </a:r>
            <a:endParaRPr lang="en-GB" sz="11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11648" y="4897295"/>
            <a:ext cx="1692000" cy="396000"/>
          </a:xfrm>
          <a:prstGeom prst="rect">
            <a:avLst/>
          </a:prstGeom>
          <a:solidFill>
            <a:srgbClr val="0E485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en-GB" sz="11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Purchase order (oneUNOPS)</a:t>
            </a:r>
          </a:p>
        </p:txBody>
      </p:sp>
      <p:sp>
        <p:nvSpPr>
          <p:cNvPr id="12" name="Pentagon 11"/>
          <p:cNvSpPr/>
          <p:nvPr/>
        </p:nvSpPr>
        <p:spPr bwMode="auto">
          <a:xfrm rot="5400000">
            <a:off x="-515337" y="3170332"/>
            <a:ext cx="5394518" cy="1229052"/>
          </a:xfrm>
          <a:prstGeom prst="homePlate">
            <a:avLst>
              <a:gd name="adj" fmla="val 12818"/>
            </a:avLst>
          </a:prstGeom>
          <a:solidFill>
            <a:srgbClr val="D3D3D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412611" y="2547184"/>
            <a:ext cx="1548000" cy="414000"/>
          </a:xfrm>
          <a:prstGeom prst="rect">
            <a:avLst/>
          </a:prstGeom>
          <a:solidFill>
            <a:srgbClr val="D6E7F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413202" y="3948211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413793" y="5349238"/>
            <a:ext cx="1548000" cy="414000"/>
          </a:xfrm>
          <a:prstGeom prst="rect">
            <a:avLst/>
          </a:prstGeom>
          <a:solidFill>
            <a:srgbClr val="13517B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414384" y="5816244"/>
            <a:ext cx="1548000" cy="414000"/>
          </a:xfrm>
          <a:prstGeom prst="rect">
            <a:avLst/>
          </a:prstGeom>
          <a:solidFill>
            <a:srgbClr val="13517B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414975" y="1613166"/>
            <a:ext cx="1548000" cy="414000"/>
          </a:xfrm>
          <a:prstGeom prst="rect">
            <a:avLst/>
          </a:prstGeom>
          <a:solidFill>
            <a:srgbClr val="D6E7F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412020" y="2080175"/>
            <a:ext cx="1548000" cy="414000"/>
          </a:xfrm>
          <a:prstGeom prst="rect">
            <a:avLst/>
          </a:prstGeom>
          <a:solidFill>
            <a:srgbClr val="D6E7F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415566" y="3481202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416157" y="4882229"/>
            <a:ext cx="1548000" cy="414000"/>
          </a:xfrm>
          <a:prstGeom prst="rect">
            <a:avLst/>
          </a:prstGeom>
          <a:solidFill>
            <a:srgbClr val="13517B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485815" y="1134564"/>
            <a:ext cx="1373487" cy="18004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Procurement process</a:t>
            </a:r>
            <a:endParaRPr lang="en-US" sz="14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416748" y="3014193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417337" y="4415220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403031" y="2589272"/>
            <a:ext cx="1463944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Sourcing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403031" y="3940236"/>
            <a:ext cx="1512000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403031" y="5330213"/>
            <a:ext cx="1734403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403031" y="5822278"/>
            <a:ext cx="1734403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 Management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403031" y="1605009"/>
            <a:ext cx="1463944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1403031" y="2088974"/>
            <a:ext cx="1463944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definition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1403031" y="3484465"/>
            <a:ext cx="1512000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of submissions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1403031" y="4892642"/>
            <a:ext cx="1734403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5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 finalization and issuance</a:t>
            </a:r>
            <a:endParaRPr lang="en-US" sz="115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403031" y="3016597"/>
            <a:ext cx="1463944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Solicitation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1403031" y="4438963"/>
            <a:ext cx="1734403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and award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211648" y="2588384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Issue, then evaluate sourcing (RFI, EOI, PQ)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31604" y="2588384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Review and respond to sourcing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211648" y="4435512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Review and award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211648" y="3973730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211648" y="3050166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Issue solicitation (RFQ, ITB, RFP)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431604" y="3050166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Review and respond to solicitation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431604" y="3511948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Solicitation clarifications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431604" y="3973730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clarifications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211648" y="3511948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Clarifications, bid receipt/opening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376587" y="4498019"/>
            <a:ext cx="1484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b="1" dirty="0" smtClean="0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Sourcing</a:t>
            </a:r>
            <a:endParaRPr lang="en-GB" b="1" dirty="0">
              <a:solidFill>
                <a:srgbClr val="F79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116046" y="2522602"/>
            <a:ext cx="4094798" cy="2340000"/>
          </a:xfrm>
          <a:prstGeom prst="rect">
            <a:avLst/>
          </a:prstGeom>
          <a:noFill/>
          <a:ln w="38100" cap="flat" cmpd="sng" algn="ctr">
            <a:solidFill>
              <a:srgbClr val="F79646">
                <a:lumMod val="75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4903648" y="2750759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>
          <a:xfrm flipH="1">
            <a:off x="4903648" y="2855659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>
          <a:xfrm>
            <a:off x="4906745" y="3202641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>
          <a:xfrm flipH="1">
            <a:off x="4906745" y="3307541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>
          <a:xfrm>
            <a:off x="4903648" y="3650105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>
          <a:xfrm flipH="1">
            <a:off x="4903648" y="3755005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>
          <a:xfrm>
            <a:off x="4903648" y="4100011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>
          <a:xfrm flipH="1">
            <a:off x="4903648" y="4204911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sp>
        <p:nvSpPr>
          <p:cNvPr id="53" name="Rectangle 52"/>
          <p:cNvSpPr/>
          <p:nvPr/>
        </p:nvSpPr>
        <p:spPr>
          <a:xfrm>
            <a:off x="5182357" y="4779643"/>
            <a:ext cx="3665809" cy="1740025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system </a:t>
            </a:r>
            <a:r>
              <a:rPr lang="en-GB" sz="1700" kern="0" dirty="0" smtClean="0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kumimoji="0" lang="en-GB" sz="1700" b="0" i="0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 transformative change on how 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0E485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UNOPS</a:t>
            </a:r>
            <a:r>
              <a:rPr kumimoji="0" lang="en-GB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E485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700" b="0" i="0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</a:t>
            </a:r>
            <a:r>
              <a:rPr kumimoji="0" lang="en-GB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our 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0E485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vendors</a:t>
            </a:r>
            <a:r>
              <a:rPr kumimoji="0" lang="en-GB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E485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carry out procurement </a:t>
            </a:r>
            <a:r>
              <a:rPr kumimoji="0" lang="en-GB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processes</a:t>
            </a:r>
            <a:r>
              <a:rPr lang="ar-YE" sz="1700" kern="0" dirty="0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n-GB" sz="1700" b="0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4484368" y="2111844"/>
            <a:ext cx="360000" cy="360000"/>
            <a:chOff x="5063642" y="1214643"/>
            <a:chExt cx="360000" cy="360000"/>
          </a:xfrm>
        </p:grpSpPr>
        <p:sp>
          <p:nvSpPr>
            <p:cNvPr id="55" name="Oval 54"/>
            <p:cNvSpPr/>
            <p:nvPr/>
          </p:nvSpPr>
          <p:spPr>
            <a:xfrm>
              <a:off x="5063642" y="1214643"/>
              <a:ext cx="360000" cy="360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433"/>
            <a:stretch/>
          </p:blipFill>
          <p:spPr>
            <a:xfrm>
              <a:off x="5118583" y="1226699"/>
              <a:ext cx="284622" cy="301384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/>
        </p:nvGrpSpPr>
        <p:grpSpPr>
          <a:xfrm>
            <a:off x="4492994" y="4910969"/>
            <a:ext cx="360000" cy="360000"/>
            <a:chOff x="5063642" y="1214643"/>
            <a:chExt cx="360000" cy="360000"/>
          </a:xfrm>
        </p:grpSpPr>
        <p:sp>
          <p:nvSpPr>
            <p:cNvPr id="58" name="Oval 57"/>
            <p:cNvSpPr/>
            <p:nvPr/>
          </p:nvSpPr>
          <p:spPr>
            <a:xfrm>
              <a:off x="5063642" y="1214643"/>
              <a:ext cx="360000" cy="360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433"/>
            <a:stretch/>
          </p:blipFill>
          <p:spPr>
            <a:xfrm>
              <a:off x="5118583" y="1226699"/>
              <a:ext cx="284622" cy="301384"/>
            </a:xfrm>
            <a:prstGeom prst="rect">
              <a:avLst/>
            </a:prstGeom>
          </p:spPr>
        </p:pic>
      </p:grp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925" y="2101383"/>
            <a:ext cx="1305044" cy="306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6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implement eSourcing: advantages for </a:t>
            </a:r>
            <a:r>
              <a:rPr lang="en-GB" dirty="0" smtClean="0"/>
              <a:t>our vendors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Increases the efficiency of procurement processes both to UNOPS and our vendors</a:t>
            </a:r>
          </a:p>
          <a:p>
            <a:r>
              <a:rPr lang="en-GB" dirty="0"/>
              <a:t>Generates data to enable analysis and strategic decision making, including identification of best practices and areas for improvement, </a:t>
            </a:r>
          </a:p>
          <a:p>
            <a:r>
              <a:rPr lang="en-GB" dirty="0"/>
              <a:t>Increases transparency and integrity</a:t>
            </a:r>
          </a:p>
          <a:p>
            <a:r>
              <a:rPr lang="en-GB" dirty="0"/>
              <a:t>Assures consistency of practice and facilitates compliance with policy</a:t>
            </a:r>
          </a:p>
          <a:p>
            <a:r>
              <a:rPr lang="en-GB" dirty="0"/>
              <a:t>Aligns UNOPS with international best practices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1. INTRODUCTION TO UNGM AND UNOPS eSourcing</a:t>
            </a:r>
          </a:p>
        </p:txBody>
      </p:sp>
    </p:spTree>
    <p:extLst>
      <p:ext uri="{BB962C8B-B14F-4D97-AF65-F5344CB8AC3E}">
        <p14:creationId xmlns:p14="http://schemas.microsoft.com/office/powerpoint/2010/main" val="24522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implement eSourcing: advantages for our </a:t>
            </a:r>
            <a:r>
              <a:rPr lang="en-GB" dirty="0" smtClean="0"/>
              <a:t>vendors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UNOPS eSourcing training for Vendors v1.3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1. </a:t>
            </a:r>
            <a:r>
              <a:rPr lang="en-GB" dirty="0"/>
              <a:t>INTRODUCTION TO UNGM AND UNOPS eSourcing</a:t>
            </a:r>
          </a:p>
          <a:p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276464" y="1104687"/>
            <a:ext cx="468000" cy="468000"/>
          </a:xfrm>
          <a:prstGeom prst="ellipse">
            <a:avLst/>
          </a:prstGeom>
          <a:solidFill>
            <a:srgbClr val="FF6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0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4773321" y="1104687"/>
            <a:ext cx="468000" cy="468000"/>
          </a:xfrm>
          <a:prstGeom prst="ellipse">
            <a:avLst/>
          </a:prstGeom>
          <a:solidFill>
            <a:srgbClr val="FF6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0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" name="Oval 8"/>
          <p:cNvSpPr/>
          <p:nvPr/>
        </p:nvSpPr>
        <p:spPr>
          <a:xfrm>
            <a:off x="256404" y="3835170"/>
            <a:ext cx="468000" cy="468000"/>
          </a:xfrm>
          <a:prstGeom prst="ellipse">
            <a:avLst/>
          </a:prstGeom>
          <a:solidFill>
            <a:srgbClr val="FF6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Oval 9"/>
          <p:cNvSpPr/>
          <p:nvPr/>
        </p:nvSpPr>
        <p:spPr>
          <a:xfrm>
            <a:off x="4770838" y="3797075"/>
            <a:ext cx="468000" cy="468000"/>
          </a:xfrm>
          <a:prstGeom prst="ellipse">
            <a:avLst/>
          </a:prstGeom>
          <a:solidFill>
            <a:srgbClr val="FF6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0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7316" y="1061688"/>
            <a:ext cx="391451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500" dirty="0" smtClean="0">
                <a:solidFill>
                  <a:srgbClr val="FF6900"/>
                </a:solidFill>
              </a:rPr>
              <a:t>UNGM as single entry to UNOPS +     other UN agencies e-Tendering systems</a:t>
            </a:r>
            <a:endParaRPr lang="en-GB" sz="1500" dirty="0">
              <a:solidFill>
                <a:srgbClr val="FF6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38838" y="1061688"/>
            <a:ext cx="390516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500" dirty="0">
                <a:solidFill>
                  <a:srgbClr val="FF6900"/>
                </a:solidFill>
              </a:rPr>
              <a:t>Simple to use, clear UI. All functions, incl. clarifications in one place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10738" y="3779954"/>
            <a:ext cx="390834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500" dirty="0">
                <a:solidFill>
                  <a:srgbClr val="FF6900"/>
                </a:solidFill>
              </a:rPr>
              <a:t>Can save draft responses and avoid issues to submit in the last minute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46836" y="3775380"/>
            <a:ext cx="37971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500" dirty="0">
                <a:solidFill>
                  <a:srgbClr val="FF6900"/>
                </a:solidFill>
              </a:rPr>
              <a:t>Easy to track tender and submission status. Automatic email notifications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843" y="1746938"/>
            <a:ext cx="3246615" cy="1800200"/>
          </a:xfrm>
          <a:prstGeom prst="rect">
            <a:avLst/>
          </a:prstGeom>
          <a:noFill/>
          <a:ln w="3175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415" y="1742998"/>
            <a:ext cx="3426468" cy="1897911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10"/>
          <a:stretch/>
        </p:blipFill>
        <p:spPr bwMode="auto">
          <a:xfrm>
            <a:off x="883364" y="4404866"/>
            <a:ext cx="3342428" cy="2003379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1"/>
          <a:stretch/>
        </p:blipFill>
        <p:spPr bwMode="auto">
          <a:xfrm>
            <a:off x="5137355" y="4404866"/>
            <a:ext cx="3426468" cy="1936847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34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template_4x3_Arial (1)">
  <a:themeElements>
    <a:clrScheme name="UNOPS colour">
      <a:dk1>
        <a:sysClr val="windowText" lastClr="000000"/>
      </a:dk1>
      <a:lt1>
        <a:sysClr val="window" lastClr="FFFFFF"/>
      </a:lt1>
      <a:dk2>
        <a:srgbClr val="0092D1"/>
      </a:dk2>
      <a:lt2>
        <a:srgbClr val="D7D2D5"/>
      </a:lt2>
      <a:accent1>
        <a:srgbClr val="FFC72C"/>
      </a:accent1>
      <a:accent2>
        <a:srgbClr val="97D700"/>
      </a:accent2>
      <a:accent3>
        <a:srgbClr val="4EC3E0"/>
      </a:accent3>
      <a:accent4>
        <a:srgbClr val="FF6900"/>
      </a:accent4>
      <a:accent5>
        <a:srgbClr val="004976"/>
      </a:accent5>
      <a:accent6>
        <a:srgbClr val="991E66"/>
      </a:accent6>
      <a:hlink>
        <a:srgbClr val="0092D1"/>
      </a:hlink>
      <a:folHlink>
        <a:srgbClr val="0074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8d1789be-2b34-414d-b761-149aa1689c70">DOCID-1966-36</_dlc_DocId>
    <_dlc_DocIdUrl xmlns="8d1789be-2b34-414d-b761-149aa1689c70">
      <Url>https://intra.unops.org/g/procurement/tools/_layouts/15/DocIdRedir.aspx?ID=DOCID-1966-36</Url>
      <Description>DOCID-1966-36</Description>
    </_dlc_DocIdUrl>
    <Functionalities xmlns="bcd2f9a1-64f9-461c-b33d-6e8ef4614b13" xsi:nil="true"/>
    <Role xmlns="bcd2f9a1-64f9-461c-b33d-6e8ef4614b13">All UNOPS users</Role>
    <Functionality xmlns="bcd2f9a1-64f9-461c-b33d-6e8ef4614b13"/>
    <Document_x0020_type xmlns="bcd2f9a1-64f9-461c-b33d-6e8ef4614b13">Document</Document_x0020_type>
    <TaxCatchAll xmlns="8d1789be-2b34-414d-b761-149aa1689c70"/>
    <CategoryDescription xmlns="http://schemas.microsoft.com/sharepoint.v3" xsi:nil="true"/>
    <TaxKeywordTaxHTField xmlns="8d1789be-2b34-414d-b761-149aa1689c70">
      <Terms xmlns="http://schemas.microsoft.com/office/infopath/2007/PartnerControls"/>
    </TaxKeywordTaxHTField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14108AABA15A489CCEB7BF8AC4A30F" ma:contentTypeVersion="10" ma:contentTypeDescription="Create a new document." ma:contentTypeScope="" ma:versionID="6dcd90968ba2b42d5c075c0bd4bdcb22">
  <xsd:schema xmlns:xsd="http://www.w3.org/2001/XMLSchema" xmlns:xs="http://www.w3.org/2001/XMLSchema" xmlns:p="http://schemas.microsoft.com/office/2006/metadata/properties" xmlns:ns1="http://schemas.microsoft.com/sharepoint/v3" xmlns:ns2="8d1789be-2b34-414d-b761-149aa1689c70" xmlns:ns3="bcd2f9a1-64f9-461c-b33d-6e8ef4614b13" xmlns:ns4="http://schemas.microsoft.com/sharepoint.v3" targetNamespace="http://schemas.microsoft.com/office/2006/metadata/properties" ma:root="true" ma:fieldsID="b96295cef3de6f212cd7cef60bb475cd" ns1:_="" ns2:_="" ns3:_="" ns4:_="">
    <xsd:import namespace="http://schemas.microsoft.com/sharepoint/v3"/>
    <xsd:import namespace="8d1789be-2b34-414d-b761-149aa1689c70"/>
    <xsd:import namespace="bcd2f9a1-64f9-461c-b33d-6e8ef4614b13"/>
    <xsd:import namespace="http://schemas.microsoft.com/sharepoint.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  <xsd:element ref="ns3:Role" minOccurs="0"/>
                <xsd:element ref="ns3:Functionality" minOccurs="0"/>
                <xsd:element ref="ns3:Functionalities" minOccurs="0"/>
                <xsd:element ref="ns3:Document_x0020_type" minOccurs="0"/>
                <xsd:element ref="ns4:CategoryDescription" minOccurs="0"/>
                <xsd:element ref="ns2:TaxKeywordTaxHTField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789be-2b34-414d-b761-149aa1689c70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9" nillable="true" ma:taxonomy="true" ma:internalName="TaxKeywordTaxHTField" ma:taxonomyFieldName="TaxKeyword" ma:displayName="Enterprise Keywords" ma:fieldId="{23f27201-bee3-471e-b2e7-b64fd8b7ca38}" ma:taxonomyMulti="true" ma:sspId="094f11d2-3d1d-4d66-a22c-09b10987bd0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0" nillable="true" ma:displayName="Taxonomy Catch All Column" ma:hidden="true" ma:list="{6d1cb057-c9fe-4e08-a3b5-1cd5b47739c2}" ma:internalName="TaxCatchAll" ma:showField="CatchAllData" ma:web="8d1789be-2b34-414d-b761-149aa1689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d2f9a1-64f9-461c-b33d-6e8ef4614b13" elementFormDefault="qualified">
    <xsd:import namespace="http://schemas.microsoft.com/office/2006/documentManagement/types"/>
    <xsd:import namespace="http://schemas.microsoft.com/office/infopath/2007/PartnerControls"/>
    <xsd:element name="Role" ma:index="13" nillable="true" ma:displayName="Role" ma:default="Procurement official" ma:format="Dropdown" ma:internalName="Role">
      <xsd:simpleType>
        <xsd:restriction base="dms:Choice">
          <xsd:enumeration value="Procurement official"/>
          <xsd:enumeration value="Bid opening panel"/>
          <xsd:enumeration value="Evaluation member"/>
          <xsd:enumeration value="Evaluation observer"/>
          <xsd:enumeration value="Procurement reviewer"/>
          <xsd:enumeration value="Procurement Authority"/>
          <xsd:enumeration value="All UNOPS users"/>
          <xsd:enumeration value="Vendor"/>
          <xsd:enumeration value="--"/>
        </xsd:restriction>
      </xsd:simpleType>
    </xsd:element>
    <xsd:element name="Functionality" ma:index="14" nillable="true" ma:displayName="Functionality" ma:default="Approve a shortlist" ma:internalName="Functionality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Approve a shortlist"/>
                        <xsd:enumeration value="Approve a tender amendment"/>
                        <xsd:enumeration value="Approve an award"/>
                        <xsd:enumeration value="Approve an evaluation team"/>
                        <xsd:enumeration value="Approve sourcing or solicitation tender"/>
                        <xsd:enumeration value="Carry out bid opening"/>
                        <xsd:enumeration value="Carry out evaluation"/>
                        <xsd:enumeration value="Carry out evaluation"/>
                        <xsd:enumeration value="Create a procurement event"/>
                        <xsd:enumeration value="Create a sourcing or solicitation tender"/>
                        <xsd:enumeration value="Create ad hoc short list"/>
                        <xsd:enumeration value="Create an award (RFQ/ITB/RFP tenders)"/>
                        <xsd:enumeration value="Create short list (EOI/PQ tenders)"/>
                        <xsd:enumeration value="Manage tender revisions"/>
                        <xsd:enumeration value="Pre clear a tender amendment"/>
                        <xsd:enumeration value="Pre-clear a shortlist"/>
                        <xsd:enumeration value="Pre-clear an award"/>
                        <xsd:enumeration value="Pre-clear sourcing or solicitation tender"/>
                        <xsd:enumeration value="Register on the UNGM portal"/>
                        <xsd:enumeration value="Respond to UNOPS evaluation clarifications"/>
                        <xsd:enumeration value="Search for a UNOPS tender notice, express interest and view tender details"/>
                        <xsd:enumeration value="Set up Bid Opening Panel"/>
                        <xsd:enumeration value="Set up Evaluation Team"/>
                        <xsd:enumeration value="Submit a vendor response to a UNOPS tender"/>
                        <xsd:enumeration value="--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Functionalities" ma:index="15" nillable="true" ma:displayName="Functionalities" ma:internalName="Functionalities">
      <xsd:simpleType>
        <xsd:restriction base="dms:Note">
          <xsd:maxLength value="255"/>
        </xsd:restriction>
      </xsd:simpleType>
    </xsd:element>
    <xsd:element name="Document_x0020_type" ma:index="16" nillable="true" ma:displayName="Document type" ma:default="Document" ma:format="Dropdown" ma:internalName="Document_x0020_type">
      <xsd:simpleType>
        <xsd:restriction base="dms:Choice">
          <xsd:enumeration value="Document"/>
          <xsd:enumeration value="User guide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17" nillable="true" ma:displayName="Description" ma:internalName="CategoryDescript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AD7CC7-5F6A-483F-B257-1337B7F49401}">
  <ds:schemaRefs>
    <ds:schemaRef ds:uri="http://purl.org/dc/elements/1.1/"/>
    <ds:schemaRef ds:uri="http://purl.org/dc/dcmitype/"/>
    <ds:schemaRef ds:uri="bcd2f9a1-64f9-461c-b33d-6e8ef4614b13"/>
    <ds:schemaRef ds:uri="http://purl.org/dc/terms/"/>
    <ds:schemaRef ds:uri="http://schemas.microsoft.com/office/infopath/2007/PartnerControls"/>
    <ds:schemaRef ds:uri="8d1789be-2b34-414d-b761-149aa1689c70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sharepoint.v3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E0A02AF-9E38-43B9-992C-D2FE7C70C383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76BC1D3-D889-4BDD-8AE1-99C32ABE1F0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61600C0-E053-467E-AE71-DD81303B86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d1789be-2b34-414d-b761-149aa1689c70"/>
    <ds:schemaRef ds:uri="bcd2f9a1-64f9-461c-b33d-6e8ef4614b13"/>
    <ds:schemaRef ds:uri="http://schemas.microsoft.com/sharepoint.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template_4x3_Arial (1)</Template>
  <TotalTime>688</TotalTime>
  <Words>2818</Words>
  <Application>Microsoft Office PowerPoint</Application>
  <PresentationFormat>On-screen Show (4:3)</PresentationFormat>
  <Paragraphs>326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Courier New</vt:lpstr>
      <vt:lpstr>Open Sans</vt:lpstr>
      <vt:lpstr>Wingdings</vt:lpstr>
      <vt:lpstr>PPT template_4x3_Arial (1)</vt:lpstr>
      <vt:lpstr>UNGM and UNOPS eSourcing system</vt:lpstr>
      <vt:lpstr>Webinar introduction</vt:lpstr>
      <vt:lpstr>Content</vt:lpstr>
      <vt:lpstr>INTRODUCTION TO UNGM AND UNOPS ESOURCING </vt:lpstr>
      <vt:lpstr>United Nations Global Marketplace (UNGM) </vt:lpstr>
      <vt:lpstr>UNOPS eSourcing</vt:lpstr>
      <vt:lpstr>Scope of UNOPS eSourcing system</vt:lpstr>
      <vt:lpstr>Why implement eSourcing: advantages for our vendors</vt:lpstr>
      <vt:lpstr>Why implement eSourcing: advantages for our vendors</vt:lpstr>
      <vt:lpstr>REGISTER ON THE UNGM PORTAL</vt:lpstr>
      <vt:lpstr>UNGM registration</vt:lpstr>
      <vt:lpstr>How to register</vt:lpstr>
      <vt:lpstr>If you are already registered, please ensure your information is complete </vt:lpstr>
      <vt:lpstr>If you are already registered, please ensure your information is complete </vt:lpstr>
      <vt:lpstr>SEARCH TENDER NOTICES / EXPRESS INTEREST / ACCESS ESOURCING</vt:lpstr>
      <vt:lpstr>Search tender notices</vt:lpstr>
      <vt:lpstr>Search tender notices</vt:lpstr>
      <vt:lpstr>Search tender notices</vt:lpstr>
      <vt:lpstr>Express interest</vt:lpstr>
      <vt:lpstr>Access UNOPS eSourcing</vt:lpstr>
      <vt:lpstr>UNOPS eSourcing navigation</vt:lpstr>
      <vt:lpstr>UNOPS ESOURCING: OVERVIEW OF MAIN FUNCTIONALITIES</vt:lpstr>
      <vt:lpstr>Identification of main functionalities in UNOPS eSourcing</vt:lpstr>
      <vt:lpstr>1. Inform UNOPS about your intention to submit a response (or not)</vt:lpstr>
      <vt:lpstr>2. Request a clarification on a tender</vt:lpstr>
      <vt:lpstr>3. Submit a response to a tender</vt:lpstr>
      <vt:lpstr>4. Submit an alternative offer to a tender</vt:lpstr>
      <vt:lpstr>5. View, edit and withdraw a response to a tender</vt:lpstr>
      <vt:lpstr>6. Respond to an evaluation clarification</vt:lpstr>
      <vt:lpstr>7. Check tender status </vt:lpstr>
      <vt:lpstr>KEY RECOMMENDATIONS FOR VENDORS</vt:lpstr>
      <vt:lpstr>Key recommendations for vendors using UNOPS eSourcing</vt:lpstr>
      <vt:lpstr>CONTACTS AND RESOURSES</vt:lpstr>
      <vt:lpstr>Contacts and resouses</vt:lpstr>
      <vt:lpstr>Q&amp;A SESSION</vt:lpstr>
    </vt:vector>
  </TitlesOfParts>
  <Company>UNOPS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UNGM and UNOPS eSourcing system</dc:title>
  <dc:creator>Beatriz CASTILLO</dc:creator>
  <cp:lastModifiedBy>Mohammed ALHALALI</cp:lastModifiedBy>
  <cp:revision>25</cp:revision>
  <dcterms:created xsi:type="dcterms:W3CDTF">2017-11-01T08:11:36Z</dcterms:created>
  <dcterms:modified xsi:type="dcterms:W3CDTF">2018-12-17T20:17:31Z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0x0101007814108AABA15A489CCEB7BF8AC4A30F</vt:lpwstr>
  </property>
  <property fmtid="{D5CDD505-2E9C-101B-9397-08002B2CF9AE}" pid="3" name="_dlc_DocIdItemGuid">
    <vt:lpwstr>9a6d1344-c04f-48e7-8bd7-f053ea7025c0</vt:lpwstr>
  </property>
  <property fmtid="{D5CDD505-2E9C-101B-9397-08002B2CF9AE}" pid="4" name="TaxKeyword">
    <vt:lpwstr/>
  </property>
</Properties>
</file>